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1"/>
  </p:handoutMasterIdLst>
  <p:sldIdLst>
    <p:sldId id="256" r:id="rId3"/>
    <p:sldId id="741" r:id="rId5"/>
    <p:sldId id="1108" r:id="rId6"/>
    <p:sldId id="1109" r:id="rId7"/>
    <p:sldId id="1110" r:id="rId8"/>
    <p:sldId id="1061" r:id="rId9"/>
    <p:sldId id="776" r:id="rId10"/>
    <p:sldId id="1597" r:id="rId11"/>
    <p:sldId id="1598" r:id="rId12"/>
    <p:sldId id="1674" r:id="rId13"/>
    <p:sldId id="1675" r:id="rId14"/>
    <p:sldId id="1599" r:id="rId15"/>
    <p:sldId id="1676" r:id="rId16"/>
    <p:sldId id="1600" r:id="rId17"/>
    <p:sldId id="1601" r:id="rId18"/>
    <p:sldId id="1602" r:id="rId19"/>
    <p:sldId id="1760" r:id="rId20"/>
    <p:sldId id="1258" r:id="rId21"/>
    <p:sldId id="1259" r:id="rId22"/>
    <p:sldId id="1260" r:id="rId23"/>
    <p:sldId id="1322" r:id="rId24"/>
    <p:sldId id="1323" r:id="rId25"/>
    <p:sldId id="1324" r:id="rId26"/>
    <p:sldId id="1325" r:id="rId27"/>
    <p:sldId id="1326" r:id="rId28"/>
    <p:sldId id="1327" r:id="rId29"/>
    <p:sldId id="1328" r:id="rId30"/>
    <p:sldId id="1329" r:id="rId31"/>
    <p:sldId id="1330" r:id="rId32"/>
    <p:sldId id="1331" r:id="rId33"/>
    <p:sldId id="1332" r:id="rId34"/>
    <p:sldId id="1333" r:id="rId35"/>
    <p:sldId id="1395" r:id="rId36"/>
    <p:sldId id="1396" r:id="rId37"/>
    <p:sldId id="1397" r:id="rId38"/>
    <p:sldId id="1398" r:id="rId39"/>
    <p:sldId id="1399" r:id="rId40"/>
    <p:sldId id="1400" r:id="rId41"/>
    <p:sldId id="1404" r:id="rId42"/>
    <p:sldId id="1401" r:id="rId43"/>
    <p:sldId id="1403" r:id="rId44"/>
    <p:sldId id="1460" r:id="rId45"/>
    <p:sldId id="1461" r:id="rId46"/>
    <p:sldId id="1462" r:id="rId47"/>
    <p:sldId id="1463" r:id="rId48"/>
    <p:sldId id="1464" r:id="rId49"/>
    <p:sldId id="1465" r:id="rId50"/>
    <p:sldId id="1466" r:id="rId51"/>
    <p:sldId id="1467" r:id="rId52"/>
    <p:sldId id="1468" r:id="rId53"/>
    <p:sldId id="1514" r:id="rId54"/>
    <p:sldId id="1515" r:id="rId55"/>
    <p:sldId id="1516" r:id="rId56"/>
    <p:sldId id="1517" r:id="rId57"/>
    <p:sldId id="1518" r:id="rId58"/>
    <p:sldId id="1519" r:id="rId59"/>
    <p:sldId id="1520" r:id="rId60"/>
    <p:sldId id="1840" r:id="rId61"/>
    <p:sldId id="1521" r:id="rId62"/>
    <p:sldId id="1522" r:id="rId63"/>
    <p:sldId id="1523" r:id="rId64"/>
    <p:sldId id="1603" r:id="rId65"/>
    <p:sldId id="1604" r:id="rId66"/>
    <p:sldId id="1525" r:id="rId67"/>
    <p:sldId id="1526" r:id="rId68"/>
    <p:sldId id="1528" r:id="rId69"/>
    <p:sldId id="1573" r:id="rId70"/>
    <p:sldId id="1574" r:id="rId71"/>
    <p:sldId id="1575" r:id="rId72"/>
    <p:sldId id="1576" r:id="rId73"/>
    <p:sldId id="1577" r:id="rId74"/>
    <p:sldId id="1579" r:id="rId75"/>
    <p:sldId id="1580" r:id="rId76"/>
    <p:sldId id="1581" r:id="rId77"/>
    <p:sldId id="1677" r:id="rId78"/>
    <p:sldId id="1678" r:id="rId79"/>
    <p:sldId id="1679" r:id="rId80"/>
    <p:sldId id="1680" r:id="rId81"/>
    <p:sldId id="1681" r:id="rId82"/>
    <p:sldId id="1682" r:id="rId83"/>
    <p:sldId id="1683" r:id="rId84"/>
    <p:sldId id="1684" r:id="rId85"/>
    <p:sldId id="1582" r:id="rId86"/>
    <p:sldId id="1583" r:id="rId87"/>
    <p:sldId id="1584" r:id="rId88"/>
    <p:sldId id="1585" r:id="rId89"/>
    <p:sldId id="1586" r:id="rId90"/>
    <p:sldId id="1587" r:id="rId91"/>
    <p:sldId id="1588" r:id="rId92"/>
    <p:sldId id="1589" r:id="rId93"/>
    <p:sldId id="1590" r:id="rId94"/>
    <p:sldId id="1591" r:id="rId95"/>
    <p:sldId id="1592" r:id="rId96"/>
    <p:sldId id="1593" r:id="rId97"/>
    <p:sldId id="1594" r:id="rId98"/>
    <p:sldId id="1595" r:id="rId99"/>
    <p:sldId id="1596" r:id="rId100"/>
  </p:sldIdLst>
  <p:sldSz cx="9144000" cy="6858000" type="letter"/>
  <p:notesSz cx="9163050" cy="6877050"/>
  <p:custDataLst>
    <p:tags r:id="rId105"/>
  </p:custDataLst>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40" userDrawn="1">
          <p15:clr>
            <a:srgbClr val="A4A3A4"/>
          </p15:clr>
        </p15:guide>
        <p15:guide id="2" pos="2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2FDB2607-1784-4EEB-B798-7EB5836EED8A}">
        <p14:showMediaCtrls xmlns:p14="http://schemas.microsoft.com/office/powerpoint/2010/main" val="1"/>
      </p:ext>
    </p:extLst>
  </p:showPr>
  <p:clrMru>
    <a:srgbClr val="134AD5"/>
    <a:srgbClr val="B3380D"/>
    <a:srgbClr val="E6E6E6"/>
    <a:srgbClr val="660066"/>
    <a:srgbClr val="CC0000"/>
    <a:srgbClr val="FF0000"/>
    <a:srgbClr val="800000"/>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646"/>
    <p:restoredTop sz="73912"/>
  </p:normalViewPr>
  <p:slideViewPr>
    <p:cSldViewPr showGuides="1">
      <p:cViewPr varScale="1">
        <p:scale>
          <a:sx n="75" d="100"/>
          <a:sy n="75" d="100"/>
        </p:scale>
        <p:origin x="-1092" y="-102"/>
      </p:cViewPr>
      <p:guideLst>
        <p:guide orient="horz" pos="2140"/>
        <p:guide pos="288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81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5" Type="http://schemas.openxmlformats.org/officeDocument/2006/relationships/tags" Target="tags/tag313.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handoutMaster" Target="handoutMasters/handoutMaster1.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align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align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A5A5A5"/>
      <a:srgbClr val="FFC000"/>
    </dgm:fillClrLst>
    <dgm:linClrLst>
      <a:srgbClr val="A5A5A5"/>
      <a:srgbClr val="FFC000"/>
    </dgm:linClrLst>
    <dgm:effectClrLst/>
    <dgm:txLinClrLst/>
    <dgm:txFillClrLst/>
    <dgm:txEffectClrLst/>
  </dgm:styleLbl>
  <dgm:styleLbl name="asst0">
    <dgm:fillClrLst meth="repeat">
      <a:srgbClr val="A5A5A5"/>
    </dgm:fillClrLst>
    <dgm:linClrLst meth="repeat">
      <a:sysClr val="window" lastClr="FFFFFF">
        <a:shade val="80000"/>
      </a:sysClr>
    </dgm:linClrLst>
    <dgm:effectClrLst/>
    <dgm:txLinClrLst/>
    <dgm:txFillClrLst/>
    <dgm:txEffectClrLst/>
  </dgm:styleLbl>
  <dgm:styleLbl name="asst1">
    <dgm:fillClrLst meth="repeat">
      <a:srgbClr val="FFC000"/>
    </dgm:fillClrLst>
    <dgm:linClrLst meth="repeat">
      <a:sysClr val="window" lastClr="FFFFFF">
        <a:shade val="80000"/>
      </a:sysClr>
    </dgm:linClrLst>
    <dgm:effectClrLst/>
    <dgm:txLinClrLst/>
    <dgm:txFillClrLst/>
    <dgm:txEffectClrLst/>
  </dgm:styleLbl>
  <dgm:styleLbl name="asst2">
    <dgm:fillClrLst>
      <a:srgbClr val="4472C4"/>
    </dgm:fillClrLst>
    <dgm:linClrLst meth="repeat">
      <a:sysClr val="window" lastClr="FFFFFF"/>
    </dgm:linClrLst>
    <dgm:effectClrLst/>
    <dgm:txLinClrLst/>
    <dgm:txFillClrLst/>
    <dgm:txEffectClrLst/>
  </dgm:styleLbl>
  <dgm:styleLbl name="asst3">
    <dgm:fillClrLst>
      <a:srgbClr val="70AD47"/>
    </dgm:fillClrLst>
    <dgm:linClrLst meth="repeat">
      <a:sysClr val="window" lastClr="FFFFFF"/>
    </dgm:linClrLst>
    <dgm:effectClrLst/>
    <dgm:txLinClrLst/>
    <dgm:txFillClrLst/>
    <dgm:txEffectClrLst/>
  </dgm:styleLbl>
  <dgm:styleLbl name="asst4">
    <dgm:fillClrLs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b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bg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A5A5A5">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A5A5A5"/>
    </dgm:fillClrLst>
    <dgm:linClrLst meth="repeat">
      <a:srgbClr val="A5A5A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dkBgShp">
    <dgm:fillClrLst meth="repeat">
      <a:srgbClr val="A5A5A5">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ED7D31"/>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FFC000"/>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472C4"/>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70AD47"/>
    </dgm:linClrLst>
    <dgm:effectClrLst/>
    <dgm:txLinClrLst/>
    <dgm:txFillClrLst meth="repeat">
      <a:sysClr val="windowText" lastClr="000000"/>
    </dgm:txFillClrLst>
    <dgm:txEffectClrLst/>
  </dgm:styleLbl>
  <dgm:styleLbl name="f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fgImgPlace1">
    <dgm:fillClrLst>
      <a:srgbClr val="A5A5A5">
        <a:tint val="50000"/>
      </a:srgbClr>
      <a:srgbClr val="FFC000">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A5A5A5">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lnNode1">
    <dgm:fillClrLst>
      <a:srgbClr val="A5A5A5"/>
      <a:srgbClr val="FFC000"/>
    </dgm:fillClrLst>
    <dgm:linClrLst meth="repeat">
      <a:sysClr val="window" lastClr="FFFFFF"/>
    </dgm:linClrLst>
    <dgm:effectClrLst/>
    <dgm:txLinClrLst/>
    <dgm:txFillClrLst/>
    <dgm:txEffectClrLst/>
  </dgm:styleLbl>
  <dgm:styleLbl name="node0">
    <dgm:fillClrLst meth="repeat">
      <a:srgbClr val="ED7D31"/>
    </dgm:fillClrLst>
    <dgm:linClrLst meth="repeat">
      <a:sysClr val="window" lastClr="FFFFFF"/>
    </dgm:linClrLst>
    <dgm:effectClrLst/>
    <dgm:txLinClrLst/>
    <dgm:txFillClrLst/>
    <dgm:txEffectClrLst/>
  </dgm:styleLbl>
  <dgm:styleLbl name="node1">
    <dgm:fillClrLst>
      <a:srgbClr val="A5A5A5"/>
      <a:srgbClr val="FFC000"/>
    </dgm:fillClrLst>
    <dgm:linClrLst meth="repeat">
      <a:sysClr val="window" lastClr="FFFFFF"/>
    </dgm:linClrLst>
    <dgm:effectClrLst/>
    <dgm:txLinClrLst/>
    <dgm:txFillClrLst/>
    <dgm:txEffectClrLst/>
  </dgm:styleLbl>
  <dgm:styleLbl name="node2">
    <dgm:fillClrLst>
      <a:srgbClr val="FFC000"/>
    </dgm:fillClrLst>
    <dgm:linClrLst meth="repeat">
      <a:sysClr val="window" lastClr="FFFFFF"/>
    </dgm:linClrLst>
    <dgm:effectClrLst/>
    <dgm:txLinClrLst/>
    <dgm:txFillClrLst/>
    <dgm:txEffectClrLst/>
  </dgm:styleLbl>
  <dgm:styleLbl name="node3">
    <dgm:fillClrLst>
      <a:srgbClr val="4472C4"/>
    </dgm:fillClrLst>
    <dgm:linClrLst meth="repeat">
      <a:sysClr val="window" lastClr="FFFFFF"/>
    </dgm:linClrLst>
    <dgm:effectClrLst/>
    <dgm:txLinClrLst/>
    <dgm:txFillClrLst/>
    <dgm:txEffectClrLst/>
  </dgm:styleLbl>
  <dgm:styleLbl name="node4">
    <dgm:fillClrLst>
      <a:srgbClr val="70AD47"/>
    </dgm:fillClrLst>
    <dgm:linClrLst meth="repeat">
      <a:sysClr val="window" lastClr="FFFFFF"/>
    </dgm:linClrLst>
    <dgm:effectClrLst/>
    <dgm:txLinClrLst/>
    <dgm:txFillClrLst/>
    <dgm:txEffectClrLst/>
  </dgm:styleLbl>
  <dgm:styleLbl name="parChTrans1D1">
    <dgm:fillClrLst meth="repeat">
      <a:srgbClr val="A5A5A5"/>
    </dgm:fillClrLst>
    <dgm:linClrLst meth="repeat">
      <a:srgbClr val="A5A5A5"/>
    </dgm:linClrLst>
    <dgm:effectClrLst/>
    <dgm:txLinClrLst/>
    <dgm:txFillClrLst meth="repeat">
      <a:sysClr val="windowText" lastClr="000000"/>
    </dgm:txFillClrLst>
    <dgm:txEffectClrLst/>
  </dgm:styleLbl>
  <dgm:styleLbl name="parChTrans1D2">
    <dgm:fillClrLst meth="repeat">
      <a:srgbClr val="ED7D31">
        <a:tint val="90000"/>
      </a:srgbClr>
    </dgm:fillClrLst>
    <dgm:linClrLst meth="repeat">
      <a:srgbClr val="FFC000"/>
    </dgm:linClrLst>
    <dgm:effectClrLst/>
    <dgm:txLinClrLst/>
    <dgm:txFillClrLst meth="repeat">
      <a:sysClr val="windowText" lastClr="000000"/>
    </dgm:txFillClrLst>
    <dgm:txEffectClrLst/>
  </dgm:styleLbl>
  <dgm:styleLbl name="parChTrans1D3">
    <dgm:fillClrLst meth="repeat">
      <a:srgbClr val="ED7D31">
        <a:tint val="70000"/>
      </a:srgbClr>
    </dgm:fillClrLst>
    <dgm:linClrLst meth="repeat">
      <a:srgbClr val="4472C4"/>
    </dgm:linClrLst>
    <dgm:effectClrLst/>
    <dgm:txLinClrLst/>
    <dgm:txFillClrLst meth="repeat">
      <a:sysClr val="windowText" lastClr="000000"/>
    </dgm:txFillClrLst>
    <dgm:txEffectClrLst/>
  </dgm:styleLbl>
  <dgm:styleLbl name="parChTrans1D4">
    <dgm:fillClrLst meth="repeat">
      <a:srgbClr val="70AD47">
        <a:tint val="50000"/>
      </a:srgbClr>
    </dgm:fillClrLst>
    <dgm:linClrLst meth="repeat">
      <a:srgbClr val="70AD47"/>
    </dgm:linClrLst>
    <dgm:effectClrLst/>
    <dgm:txLinClrLst/>
    <dgm:txFillClrLst meth="repeat">
      <a:sysClr val="windowText" lastClr="000000"/>
    </dgm:txFillClrLst>
    <dgm:txEffectClrLst/>
  </dgm:styleLbl>
  <dgm:styleLbl name="parChTrans2D1">
    <dgm:fillClrLst meth="repeat">
      <a:srgbClr val="ED7D31"/>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A5A5A5"/>
    </dgm:fillClrLst>
    <dgm:linClrLst meth="repeat">
      <a:sysClr val="window" lastClr="FFFFFF"/>
    </dgm:linClrLst>
    <dgm:effectClrLst/>
    <dgm:txLinClrLst/>
    <dgm:txFillClrLst/>
    <dgm:txEffectClrLst/>
  </dgm:styleLbl>
  <dgm:styleLbl name="parChTrans2D3">
    <dgm:fillClrLst meth="repeat">
      <a:srgbClr val="FFC000"/>
    </dgm:fillClrLst>
    <dgm:linClrLst meth="repeat">
      <a:sysClr val="window" lastClr="FFFFFF"/>
    </dgm:linClrLst>
    <dgm:effectClrLst/>
    <dgm:txLinClrLst/>
    <dgm:txFillClrLst/>
    <dgm:txEffectClrLst/>
  </dgm:styleLbl>
  <dgm:styleLbl name="parChTrans2D4">
    <dgm:fillClrLst meth="repeat">
      <a:srgbClr val="4472C4"/>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A5A5A5"/>
      <a:srgbClr val="FFC000"/>
    </dgm:linClrLst>
    <dgm:effectClrLst/>
    <dgm:txLinClrLst/>
    <dgm:txFillClrLst meth="repeat">
      <a:sysClr val="windowText" lastClr="000000"/>
    </dgm:txFillClrLst>
    <dgm:txEffectClrLst/>
  </dgm:styleLbl>
  <dgm:styleLbl name="sibTrans2D1">
    <dgm:fillClrLst>
      <a:srgbClr val="A5A5A5"/>
      <a:srgbClr val="FFC000"/>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B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F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ED7D31"/>
    </dgm:linClrLst>
    <dgm:effectClrLst/>
    <dgm:txLinClrLst/>
    <dgm:txFillClrLst meth="repeat">
      <a:sysClr val="windowText" lastClr="000000"/>
    </dgm:txFillClrLst>
    <dgm:txEffectClrLst/>
  </dgm:styleLbl>
  <dgm:styleLbl name="trBgShp">
    <dgm:fillClrLst meth="repeat">
      <a:srgbClr val="ED7D31">
        <a:tint val="50000"/>
        <a:alpha val="40000"/>
      </a:srgbClr>
    </dgm:fillClrLst>
    <dgm:linClrLst meth="repeat">
      <a:srgbClr val="A5A5A5"/>
    </dgm:linClrLst>
    <dgm:effectClrLst/>
    <dgm:txLinClrLst/>
    <dgm:txFillClrLst meth="repeat">
      <a:sysClr val="window" lastClr="FFFFFF"/>
    </dgm:txFillClrLst>
    <dgm:txEffectClrLst/>
  </dgm:styleLbl>
  <dgm:styleLbl name="vennNode1">
    <dgm:fillClrLst>
      <a:srgbClr val="A5A5A5">
        <a:alpha val="50000"/>
      </a:srgbClr>
      <a:srgbClr val="FFC000">
        <a:alpha val="50000"/>
      </a:srgbClr>
    </dgm:fillClrLst>
    <dgm:linClrLst meth="repeat">
      <a:sysClr val="window" lastClr="FFFFFF"/>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ysClr val="window" lastClr="FFFFFF">
        <a:alpha val="90000"/>
      </a:sysClr>
    </dgm:fillClrLst>
    <dgm:linClrLst>
      <a:srgbClr val="ED7D31"/>
      <a:srgbClr val="A5A5A5"/>
    </dgm:linClrLst>
    <dgm:effectClrLst/>
    <dgm:txLinClrLst/>
    <dgm:txFillClrLst meth="repeat">
      <a:sysClr val="windowText" lastClr="000000"/>
    </dgm:txFillClrLst>
    <dgm:txEffectClrLst/>
  </dgm:styleLbl>
  <dgm:styleLbl name="alignAccFollowNode1">
    <dgm:fillClrLst>
      <a:srgbClr val="ED7D31">
        <a:tint val="40000"/>
        <a:alpha val="90000"/>
      </a:srgbClr>
      <a:srgbClr val="A5A5A5">
        <a:tint val="40000"/>
        <a:alpha val="90000"/>
      </a:srgbClr>
    </dgm:fillClrLst>
    <dgm:linClrLst>
      <a:srgbClr val="ED7D31">
        <a:tint val="40000"/>
        <a:alpha val="90000"/>
      </a:srgbClr>
      <a:srgbClr val="A5A5A5">
        <a:tint val="40000"/>
        <a:alpha val="90000"/>
      </a:srgbClr>
    </dgm:linClrLst>
    <dgm:effectClrLst/>
    <dgm:txLinClrLst/>
    <dgm:txFillClrLst meth="repeat">
      <a:sysClr val="windowText" lastClr="000000"/>
    </dgm:txFillClrLst>
    <dgm:txEffectClrLst/>
  </dgm:styleLbl>
  <dgm:styleLbl name="alignImgPlace1">
    <dgm:fillClrLst>
      <a:srgbClr val="ED7D31">
        <a:tint val="50000"/>
      </a:srgbClr>
      <a:srgbClr val="A5A5A5">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ED7D31"/>
      <a:srgbClr val="A5A5A5"/>
    </dgm:fillClrLst>
    <dgm:linClrLst>
      <a:srgbClr val="ED7D31"/>
      <a:srgbClr val="A5A5A5"/>
    </dgm:linClrLst>
    <dgm:effectClrLst/>
    <dgm:txLinClrLst/>
    <dgm:txFillClrLst/>
    <dgm:txEffectClrLst/>
  </dgm:styleLbl>
  <dgm:styleLbl name="asst0">
    <dgm:fillClrLst meth="repeat">
      <a:srgbClr val="ED7D31"/>
    </dgm:fillClrLst>
    <dgm:linClrLst meth="repeat">
      <a:sysClr val="window" lastClr="FFFFFF">
        <a:shade val="80000"/>
      </a:sysClr>
    </dgm:linClrLst>
    <dgm:effectClrLst/>
    <dgm:txLinClrLst/>
    <dgm:txFillClrLst/>
    <dgm:txEffectClrLst/>
  </dgm:styleLbl>
  <dgm:styleLbl name="asst1">
    <dgm:fillClrLst meth="repeat">
      <a:srgbClr val="A5A5A5"/>
    </dgm:fillClrLst>
    <dgm:linClrLst meth="repeat">
      <a:sysClr val="window" lastClr="FFFFFF">
        <a:shade val="80000"/>
      </a:sysClr>
    </dgm:linClrLst>
    <dgm:effectClrLst/>
    <dgm:txLinClrLst/>
    <dgm:txFillClrLst/>
    <dgm:txEffectClrLst/>
  </dgm:styleLbl>
  <dgm:styleLbl name="asst2">
    <dgm:fillClrLst>
      <a:srgbClr val="FFC000"/>
    </dgm:fillClrLst>
    <dgm:linClrLst meth="repeat">
      <a:sysClr val="window" lastClr="FFFFFF"/>
    </dgm:linClrLst>
    <dgm:effectClrLst/>
    <dgm:txLinClrLst/>
    <dgm:txFillClrLst/>
    <dgm:txEffectClrLst/>
  </dgm:styleLbl>
  <dgm:styleLbl name="asst3">
    <dgm:fillClrLst>
      <a:srgbClr val="4472C4"/>
    </dgm:fillClrLst>
    <dgm:linClrLst meth="repeat">
      <a:sysClr val="window" lastClr="FFFFFF"/>
    </dgm:linClrLst>
    <dgm:effectClrLst/>
    <dgm:txLinClrLst/>
    <dgm:txFillClrLst/>
    <dgm:txEffectClrLst/>
  </dgm:styleLbl>
  <dgm:styleLbl name="asst4">
    <dgm:fillClrLst>
      <a:srgbClr val="70AD47"/>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ED7D31"/>
      <a:srgbClr val="A5A5A5"/>
    </dgm:linClrLst>
    <dgm:effectClrLst/>
    <dgm:txLinClrLst/>
    <dgm:txFillClrLst meth="repeat">
      <a:sysClr val="windowText" lastClr="000000"/>
    </dgm:txFillClrLst>
    <dgm:txEffectClrLst/>
  </dgm:styleLbl>
  <dgm:styleLbl name="bgAccFollowNode1">
    <dgm:fillClrLst>
      <a:srgbClr val="ED7D31">
        <a:tint val="40000"/>
        <a:alpha val="90000"/>
      </a:srgbClr>
      <a:srgbClr val="A5A5A5">
        <a:tint val="40000"/>
        <a:alpha val="90000"/>
      </a:srgbClr>
    </dgm:fillClrLst>
    <dgm:linClrLst>
      <a:srgbClr val="ED7D31">
        <a:tint val="40000"/>
        <a:alpha val="90000"/>
      </a:srgbClr>
      <a:srgbClr val="A5A5A5">
        <a:tint val="40000"/>
        <a:alpha val="90000"/>
      </a:srgbClr>
    </dgm:linClrLst>
    <dgm:effectClrLst/>
    <dgm:txLinClrLst/>
    <dgm:txFillClrLst meth="repeat">
      <a:sysClr val="windowText" lastClr="000000"/>
    </dgm:txFillClrLst>
    <dgm:txEffectClrLst/>
  </dgm:styleLbl>
  <dgm:styleLbl name="bgImgPlace1">
    <dgm:fillClrLst>
      <a:srgbClr val="ED7D31">
        <a:tint val="50000"/>
      </a:srgbClr>
      <a:srgbClr val="A5A5A5">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ED7D31">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ED7D31"/>
      <a:srgbClr val="A5A5A5"/>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ED7D31"/>
    </dgm:fillClrLst>
    <dgm:linClrLst meth="repeat">
      <a:srgbClr val="ED7D31">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ED7D31"/>
      <a:srgbClr val="A5A5A5"/>
    </dgm:linClrLst>
    <dgm:effectClrLst/>
    <dgm:txLinClrLst/>
    <dgm:txFillClrLst meth="repeat">
      <a:sysClr val="windowText" lastClr="000000"/>
    </dgm:txFillClrLst>
    <dgm:txEffectClrLst/>
  </dgm:styleLbl>
  <dgm:styleLbl name="dkBgShp">
    <dgm:fillClrLst meth="repeat">
      <a:srgbClr val="ED7D31">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5B9BD5"/>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ED7D31"/>
      <a:srgbClr val="A5A5A5"/>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A5A5A5"/>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FFC000"/>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4472C4"/>
    </dgm:linClrLst>
    <dgm:effectClrLst/>
    <dgm:txLinClrLst/>
    <dgm:txFillClrLst meth="repeat">
      <a:sysClr val="windowText" lastClr="000000"/>
    </dgm:txFillClrLst>
    <dgm:txEffectClrLst/>
  </dgm:styleLbl>
  <dgm:styleLbl name="fgAccFollowNode1">
    <dgm:fillClrLst>
      <a:srgbClr val="ED7D31">
        <a:tint val="40000"/>
        <a:alpha val="90000"/>
      </a:srgbClr>
      <a:srgbClr val="A5A5A5">
        <a:tint val="40000"/>
        <a:alpha val="90000"/>
      </a:srgbClr>
    </dgm:fillClrLst>
    <dgm:linClrLst>
      <a:srgbClr val="ED7D31">
        <a:tint val="40000"/>
        <a:alpha val="90000"/>
      </a:srgbClr>
      <a:srgbClr val="A5A5A5">
        <a:tint val="40000"/>
        <a:alpha val="90000"/>
      </a:srgbClr>
    </dgm:linClrLst>
    <dgm:effectClrLst/>
    <dgm:txLinClrLst/>
    <dgm:txFillClrLst meth="repeat">
      <a:sysClr val="windowText" lastClr="000000"/>
    </dgm:txFillClrLst>
    <dgm:txEffectClrLst/>
  </dgm:styleLbl>
  <dgm:styleLbl name="fgImgPlace1">
    <dgm:fillClrLst>
      <a:srgbClr val="ED7D31">
        <a:tint val="50000"/>
      </a:srgbClr>
      <a:srgbClr val="A5A5A5">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ED7D31">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ED7D31"/>
      <a:srgbClr val="A5A5A5"/>
    </dgm:fillClrLst>
    <dgm:linClrLst meth="repeat">
      <a:sysClr val="window" lastClr="FFFFFF"/>
    </dgm:linClrLst>
    <dgm:effectClrLst/>
    <dgm:txLinClrLst/>
    <dgm:txFillClrLst meth="repeat">
      <a:sysClr val="window" lastClr="FFFFFF"/>
    </dgm:txFillClrLst>
    <dgm:txEffectClrLst/>
  </dgm:styleLbl>
  <dgm:styleLbl name="lnNode1">
    <dgm:fillClrLst>
      <a:srgbClr val="ED7D31"/>
      <a:srgbClr val="A5A5A5"/>
    </dgm:fillClrLst>
    <dgm:linClrLst meth="repeat">
      <a:sysClr val="window" lastClr="FFFFFF"/>
    </dgm:linClrLst>
    <dgm:effectClrLst/>
    <dgm:txLinClrLst/>
    <dgm:txFillClrLst/>
    <dgm:txEffectClrLst/>
  </dgm:styleLbl>
  <dgm:styleLbl name="node0">
    <dgm:fillClrLst meth="repeat">
      <a:srgbClr val="5B9BD5"/>
    </dgm:fillClrLst>
    <dgm:linClrLst meth="repeat">
      <a:sysClr val="window" lastClr="FFFFFF"/>
    </dgm:linClrLst>
    <dgm:effectClrLst/>
    <dgm:txLinClrLst/>
    <dgm:txFillClrLst/>
    <dgm:txEffectClrLst/>
  </dgm:styleLbl>
  <dgm:styleLbl name="node1">
    <dgm:fillClrLst>
      <a:srgbClr val="ED7D31"/>
      <a:srgbClr val="A5A5A5"/>
    </dgm:fillClrLst>
    <dgm:linClrLst meth="repeat">
      <a:sysClr val="window" lastClr="FFFFFF"/>
    </dgm:linClrLst>
    <dgm:effectClrLst/>
    <dgm:txLinClrLst/>
    <dgm:txFillClrLst/>
    <dgm:txEffectClrLst/>
  </dgm:styleLbl>
  <dgm:styleLbl name="node2">
    <dgm:fillClrLst>
      <a:srgbClr val="A5A5A5"/>
    </dgm:fillClrLst>
    <dgm:linClrLst meth="repeat">
      <a:sysClr val="window" lastClr="FFFFFF"/>
    </dgm:linClrLst>
    <dgm:effectClrLst/>
    <dgm:txLinClrLst/>
    <dgm:txFillClrLst/>
    <dgm:txEffectClrLst/>
  </dgm:styleLbl>
  <dgm:styleLbl name="node3">
    <dgm:fillClrLst>
      <a:srgbClr val="FFC000"/>
    </dgm:fillClrLst>
    <dgm:linClrLst meth="repeat">
      <a:sysClr val="window" lastClr="FFFFFF"/>
    </dgm:linClrLst>
    <dgm:effectClrLst/>
    <dgm:txLinClrLst/>
    <dgm:txFillClrLst/>
    <dgm:txEffectClrLst/>
  </dgm:styleLbl>
  <dgm:styleLbl name="node4">
    <dgm:fillClrLst>
      <a:srgbClr val="4472C4"/>
    </dgm:fillClrLst>
    <dgm:linClrLst meth="repeat">
      <a:sysClr val="window" lastClr="FFFFFF"/>
    </dgm:linClrLst>
    <dgm:effectClrLst/>
    <dgm:txLinClrLst/>
    <dgm:txFillClrLst/>
    <dgm:txEffectClrLst/>
  </dgm:styleLbl>
  <dgm:styleLbl name="parChTrans1D1">
    <dgm:fillClrLst meth="repeat">
      <a:srgbClr val="ED7D31"/>
    </dgm:fillClrLst>
    <dgm:linClrLst meth="repeat">
      <a:srgbClr val="ED7D31"/>
    </dgm:linClrLst>
    <dgm:effectClrLst/>
    <dgm:txLinClrLst/>
    <dgm:txFillClrLst meth="repeat">
      <a:sysClr val="windowText" lastClr="000000"/>
    </dgm:txFillClrLst>
    <dgm:txEffectClrLst/>
  </dgm:styleLbl>
  <dgm:styleLbl name="parChTrans1D2">
    <dgm:fillClrLst meth="repeat">
      <a:srgbClr val="ED7D31">
        <a:tint val="90000"/>
      </a:srgbClr>
    </dgm:fillClrLst>
    <dgm:linClrLst meth="repeat">
      <a:srgbClr val="A5A5A5"/>
    </dgm:linClrLst>
    <dgm:effectClrLst/>
    <dgm:txLinClrLst/>
    <dgm:txFillClrLst meth="repeat">
      <a:sysClr val="windowText" lastClr="000000"/>
    </dgm:txFillClrLst>
    <dgm:txEffectClrLst/>
  </dgm:styleLbl>
  <dgm:styleLbl name="parChTrans1D3">
    <dgm:fillClrLst meth="repeat">
      <a:srgbClr val="ED7D31">
        <a:tint val="70000"/>
      </a:srgbClr>
    </dgm:fillClrLst>
    <dgm:linClrLst meth="repeat">
      <a:srgbClr val="FFC000"/>
    </dgm:linClrLst>
    <dgm:effectClrLst/>
    <dgm:txLinClrLst/>
    <dgm:txFillClrLst meth="repeat">
      <a:sysClr val="windowText" lastClr="000000"/>
    </dgm:txFillClrLst>
    <dgm:txEffectClrLst/>
  </dgm:styleLbl>
  <dgm:styleLbl name="parChTrans1D4">
    <dgm:fillClrLst meth="repeat">
      <a:srgbClr val="ED7D31">
        <a:tint val="50000"/>
      </a:srgbClr>
    </dgm:fillClrLst>
    <dgm:linClrLst meth="repeat">
      <a:srgbClr val="4472C4"/>
    </dgm:linClrLst>
    <dgm:effectClrLst/>
    <dgm:txLinClrLst/>
    <dgm:txFillClrLst meth="repeat">
      <a:sysClr val="windowText" lastClr="000000"/>
    </dgm:txFillClrLst>
    <dgm:txEffectClrLst/>
  </dgm:styleLbl>
  <dgm:styleLbl name="parChTrans2D1">
    <dgm:fillClrLst meth="repeat">
      <a:srgbClr val="ED7D31"/>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A5A5A5"/>
    </dgm:fillClrLst>
    <dgm:linClrLst meth="repeat">
      <a:sysClr val="window" lastClr="FFFFFF"/>
    </dgm:linClrLst>
    <dgm:effectClrLst/>
    <dgm:txLinClrLst/>
    <dgm:txFillClrLst/>
    <dgm:txEffectClrLst/>
  </dgm:styleLbl>
  <dgm:styleLbl name="parChTrans2D3">
    <dgm:fillClrLst meth="repeat">
      <a:srgbClr val="FFC000"/>
    </dgm:fillClrLst>
    <dgm:linClrLst meth="repeat">
      <a:sysClr val="window" lastClr="FFFFFF"/>
    </dgm:linClrLst>
    <dgm:effectClrLst/>
    <dgm:txLinClrLst/>
    <dgm:txFillClrLst/>
    <dgm:txEffectClrLst/>
  </dgm:styleLbl>
  <dgm:styleLbl name="parChTrans2D4">
    <dgm:fillClrLst meth="repeat">
      <a:srgbClr val="4472C4"/>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ED7D31"/>
      <a:srgbClr val="A5A5A5"/>
    </dgm:linClrLst>
    <dgm:effectClrLst/>
    <dgm:txLinClrLst/>
    <dgm:txFillClrLst meth="repeat">
      <a:sysClr val="windowText" lastClr="000000"/>
    </dgm:txFillClrLst>
    <dgm:txEffectClrLst/>
  </dgm:styleLbl>
  <dgm:styleLbl name="sibTrans2D1">
    <dgm:fillClrLst>
      <a:srgbClr val="ED7D31"/>
      <a:srgbClr val="A5A5A5"/>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ED7D31"/>
      <a:srgbClr val="A5A5A5"/>
    </dgm:linClrLst>
    <dgm:effectClrLst/>
    <dgm:txLinClrLst/>
    <dgm:txFillClrLst meth="repeat">
      <a:sysClr val="windowText" lastClr="000000"/>
    </dgm:txFillClrLst>
    <dgm:txEffectClrLst/>
  </dgm:styleLbl>
  <dgm:styleLbl name="solidBgAcc1">
    <dgm:fillClrLst meth="repeat">
      <a:sysClr val="window" lastClr="FFFFFF"/>
    </dgm:fillClrLst>
    <dgm:linClrLst>
      <a:srgbClr val="ED7D31"/>
      <a:srgbClr val="A5A5A5"/>
    </dgm:linClrLst>
    <dgm:effectClrLst/>
    <dgm:txLinClrLst/>
    <dgm:txFillClrLst meth="repeat">
      <a:sysClr val="windowText" lastClr="000000"/>
    </dgm:txFillClrLst>
    <dgm:txEffectClrLst/>
  </dgm:styleLbl>
  <dgm:styleLbl name="solidFgAcc1">
    <dgm:fillClrLst meth="repeat">
      <a:sysClr val="window" lastClr="FFFFFF"/>
    </dgm:fillClrLst>
    <dgm:linClrLst>
      <a:srgbClr val="ED7D31"/>
      <a:srgbClr val="A5A5A5"/>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ED7D31"/>
    </dgm:linClrLst>
    <dgm:effectClrLst/>
    <dgm:txLinClrLst/>
    <dgm:txFillClrLst meth="repeat">
      <a:sysClr val="windowText" lastClr="000000"/>
    </dgm:txFillClrLst>
    <dgm:txEffectClrLst/>
  </dgm:styleLbl>
  <dgm:styleLbl name="trBgShp">
    <dgm:fillClrLst meth="repeat">
      <a:srgbClr val="ED7D31">
        <a:tint val="50000"/>
        <a:alpha val="40000"/>
      </a:srgbClr>
    </dgm:fillClrLst>
    <dgm:linClrLst meth="repeat">
      <a:srgbClr val="ED7D31"/>
    </dgm:linClrLst>
    <dgm:effectClrLst/>
    <dgm:txLinClrLst/>
    <dgm:txFillClrLst meth="repeat">
      <a:sysClr val="window" lastClr="FFFFFF"/>
    </dgm:txFillClrLst>
    <dgm:txEffectClrLst/>
  </dgm:styleLbl>
  <dgm:styleLbl name="vennNode1">
    <dgm:fillClrLst>
      <a:srgbClr val="ED7D31">
        <a:alpha val="50000"/>
      </a:srgbClr>
      <a:srgbClr val="A5A5A5">
        <a:alpha val="50000"/>
      </a:srgbClr>
    </dgm:fillClrLst>
    <dgm:linClrLst meth="repeat">
      <a:sysClr val="window" lastClr="FFFFFF"/>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align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align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A5A5A5"/>
      <a:srgbClr val="FFC000"/>
    </dgm:fillClrLst>
    <dgm:linClrLst>
      <a:srgbClr val="A5A5A5"/>
      <a:srgbClr val="FFC000"/>
    </dgm:linClrLst>
    <dgm:effectClrLst/>
    <dgm:txLinClrLst/>
    <dgm:txFillClrLst/>
    <dgm:txEffectClrLst/>
  </dgm:styleLbl>
  <dgm:styleLbl name="asst0">
    <dgm:fillClrLst meth="repeat">
      <a:srgbClr val="A5A5A5"/>
    </dgm:fillClrLst>
    <dgm:linClrLst meth="repeat">
      <a:sysClr val="window" lastClr="FFFFFF">
        <a:shade val="80000"/>
      </a:sysClr>
    </dgm:linClrLst>
    <dgm:effectClrLst/>
    <dgm:txLinClrLst/>
    <dgm:txFillClrLst/>
    <dgm:txEffectClrLst/>
  </dgm:styleLbl>
  <dgm:styleLbl name="asst1">
    <dgm:fillClrLst meth="repeat">
      <a:srgbClr val="FFC000"/>
    </dgm:fillClrLst>
    <dgm:linClrLst meth="repeat">
      <a:sysClr val="window" lastClr="FFFFFF">
        <a:shade val="80000"/>
      </a:sysClr>
    </dgm:linClrLst>
    <dgm:effectClrLst/>
    <dgm:txLinClrLst/>
    <dgm:txFillClrLst/>
    <dgm:txEffectClrLst/>
  </dgm:styleLbl>
  <dgm:styleLbl name="asst2">
    <dgm:fillClrLst>
      <a:srgbClr val="4472C4"/>
    </dgm:fillClrLst>
    <dgm:linClrLst meth="repeat">
      <a:sysClr val="window" lastClr="FFFFFF"/>
    </dgm:linClrLst>
    <dgm:effectClrLst/>
    <dgm:txLinClrLst/>
    <dgm:txFillClrLst/>
    <dgm:txEffectClrLst/>
  </dgm:styleLbl>
  <dgm:styleLbl name="asst3">
    <dgm:fillClrLst>
      <a:srgbClr val="70AD47"/>
    </dgm:fillClrLst>
    <dgm:linClrLst meth="repeat">
      <a:sysClr val="window" lastClr="FFFFFF"/>
    </dgm:linClrLst>
    <dgm:effectClrLst/>
    <dgm:txLinClrLst/>
    <dgm:txFillClrLst/>
    <dgm:txEffectClrLst/>
  </dgm:styleLbl>
  <dgm:styleLbl name="asst4">
    <dgm:fillClrLs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b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bg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A5A5A5">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A5A5A5"/>
    </dgm:fillClrLst>
    <dgm:linClrLst meth="repeat">
      <a:srgbClr val="A5A5A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dkBgShp">
    <dgm:fillClrLst meth="repeat">
      <a:srgbClr val="A5A5A5">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ED7D31"/>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FFC000"/>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472C4"/>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70AD47"/>
    </dgm:linClrLst>
    <dgm:effectClrLst/>
    <dgm:txLinClrLst/>
    <dgm:txFillClrLst meth="repeat">
      <a:sysClr val="windowText" lastClr="000000"/>
    </dgm:txFillClrLst>
    <dgm:txEffectClrLst/>
  </dgm:styleLbl>
  <dgm:styleLbl name="f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fgImgPlace1">
    <dgm:fillClrLst>
      <a:srgbClr val="A5A5A5">
        <a:tint val="50000"/>
      </a:srgbClr>
      <a:srgbClr val="FFC000">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A5A5A5">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lnNode1">
    <dgm:fillClrLst>
      <a:srgbClr val="A5A5A5"/>
      <a:srgbClr val="FFC000"/>
    </dgm:fillClrLst>
    <dgm:linClrLst meth="repeat">
      <a:sysClr val="window" lastClr="FFFFFF"/>
    </dgm:linClrLst>
    <dgm:effectClrLst/>
    <dgm:txLinClrLst/>
    <dgm:txFillClrLst/>
    <dgm:txEffectClrLst/>
  </dgm:styleLbl>
  <dgm:styleLbl name="node0">
    <dgm:fillClrLst meth="repeat">
      <a:srgbClr val="ED7D31"/>
    </dgm:fillClrLst>
    <dgm:linClrLst meth="repeat">
      <a:sysClr val="window" lastClr="FFFFFF"/>
    </dgm:linClrLst>
    <dgm:effectClrLst/>
    <dgm:txLinClrLst/>
    <dgm:txFillClrLst/>
    <dgm:txEffectClrLst/>
  </dgm:styleLbl>
  <dgm:styleLbl name="node1">
    <dgm:fillClrLst>
      <a:srgbClr val="A5A5A5"/>
      <a:srgbClr val="FFC000"/>
    </dgm:fillClrLst>
    <dgm:linClrLst meth="repeat">
      <a:sysClr val="window" lastClr="FFFFFF"/>
    </dgm:linClrLst>
    <dgm:effectClrLst/>
    <dgm:txLinClrLst/>
    <dgm:txFillClrLst/>
    <dgm:txEffectClrLst/>
  </dgm:styleLbl>
  <dgm:styleLbl name="node2">
    <dgm:fillClrLst>
      <a:srgbClr val="FFC000"/>
    </dgm:fillClrLst>
    <dgm:linClrLst meth="repeat">
      <a:sysClr val="window" lastClr="FFFFFF"/>
    </dgm:linClrLst>
    <dgm:effectClrLst/>
    <dgm:txLinClrLst/>
    <dgm:txFillClrLst/>
    <dgm:txEffectClrLst/>
  </dgm:styleLbl>
  <dgm:styleLbl name="node3">
    <dgm:fillClrLst>
      <a:srgbClr val="4472C4"/>
    </dgm:fillClrLst>
    <dgm:linClrLst meth="repeat">
      <a:sysClr val="window" lastClr="FFFFFF"/>
    </dgm:linClrLst>
    <dgm:effectClrLst/>
    <dgm:txLinClrLst/>
    <dgm:txFillClrLst/>
    <dgm:txEffectClrLst/>
  </dgm:styleLbl>
  <dgm:styleLbl name="node4">
    <dgm:fillClrLst>
      <a:srgbClr val="70AD47"/>
    </dgm:fillClrLst>
    <dgm:linClrLst meth="repeat">
      <a:sysClr val="window" lastClr="FFFFFF"/>
    </dgm:linClrLst>
    <dgm:effectClrLst/>
    <dgm:txLinClrLst/>
    <dgm:txFillClrLst/>
    <dgm:txEffectClrLst/>
  </dgm:styleLbl>
  <dgm:styleLbl name="parChTrans1D1">
    <dgm:fillClrLst meth="repeat">
      <a:srgbClr val="A5A5A5"/>
    </dgm:fillClrLst>
    <dgm:linClrLst meth="repeat">
      <a:srgbClr val="A5A5A5"/>
    </dgm:linClrLst>
    <dgm:effectClrLst/>
    <dgm:txLinClrLst/>
    <dgm:txFillClrLst meth="repeat">
      <a:sysClr val="windowText" lastClr="000000"/>
    </dgm:txFillClrLst>
    <dgm:txEffectClrLst/>
  </dgm:styleLbl>
  <dgm:styleLbl name="parChTrans1D2">
    <dgm:fillClrLst meth="repeat">
      <a:srgbClr val="ED7D31">
        <a:tint val="90000"/>
      </a:srgbClr>
    </dgm:fillClrLst>
    <dgm:linClrLst meth="repeat">
      <a:srgbClr val="FFC000"/>
    </dgm:linClrLst>
    <dgm:effectClrLst/>
    <dgm:txLinClrLst/>
    <dgm:txFillClrLst meth="repeat">
      <a:sysClr val="windowText" lastClr="000000"/>
    </dgm:txFillClrLst>
    <dgm:txEffectClrLst/>
  </dgm:styleLbl>
  <dgm:styleLbl name="parChTrans1D3">
    <dgm:fillClrLst meth="repeat">
      <a:srgbClr val="ED7D31">
        <a:tint val="70000"/>
      </a:srgbClr>
    </dgm:fillClrLst>
    <dgm:linClrLst meth="repeat">
      <a:srgbClr val="4472C4"/>
    </dgm:linClrLst>
    <dgm:effectClrLst/>
    <dgm:txLinClrLst/>
    <dgm:txFillClrLst meth="repeat">
      <a:sysClr val="windowText" lastClr="000000"/>
    </dgm:txFillClrLst>
    <dgm:txEffectClrLst/>
  </dgm:styleLbl>
  <dgm:styleLbl name="parChTrans1D4">
    <dgm:fillClrLst meth="repeat">
      <a:srgbClr val="70AD47">
        <a:tint val="50000"/>
      </a:srgbClr>
    </dgm:fillClrLst>
    <dgm:linClrLst meth="repeat">
      <a:srgbClr val="70AD47"/>
    </dgm:linClrLst>
    <dgm:effectClrLst/>
    <dgm:txLinClrLst/>
    <dgm:txFillClrLst meth="repeat">
      <a:sysClr val="windowText" lastClr="000000"/>
    </dgm:txFillClrLst>
    <dgm:txEffectClrLst/>
  </dgm:styleLbl>
  <dgm:styleLbl name="parChTrans2D1">
    <dgm:fillClrLst meth="repeat">
      <a:srgbClr val="ED7D31"/>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A5A5A5"/>
    </dgm:fillClrLst>
    <dgm:linClrLst meth="repeat">
      <a:sysClr val="window" lastClr="FFFFFF"/>
    </dgm:linClrLst>
    <dgm:effectClrLst/>
    <dgm:txLinClrLst/>
    <dgm:txFillClrLst/>
    <dgm:txEffectClrLst/>
  </dgm:styleLbl>
  <dgm:styleLbl name="parChTrans2D3">
    <dgm:fillClrLst meth="repeat">
      <a:srgbClr val="FFC000"/>
    </dgm:fillClrLst>
    <dgm:linClrLst meth="repeat">
      <a:sysClr val="window" lastClr="FFFFFF"/>
    </dgm:linClrLst>
    <dgm:effectClrLst/>
    <dgm:txLinClrLst/>
    <dgm:txFillClrLst/>
    <dgm:txEffectClrLst/>
  </dgm:styleLbl>
  <dgm:styleLbl name="parChTrans2D4">
    <dgm:fillClrLst meth="repeat">
      <a:srgbClr val="4472C4"/>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A5A5A5"/>
      <a:srgbClr val="FFC000"/>
    </dgm:linClrLst>
    <dgm:effectClrLst/>
    <dgm:txLinClrLst/>
    <dgm:txFillClrLst meth="repeat">
      <a:sysClr val="windowText" lastClr="000000"/>
    </dgm:txFillClrLst>
    <dgm:txEffectClrLst/>
  </dgm:styleLbl>
  <dgm:styleLbl name="sibTrans2D1">
    <dgm:fillClrLst>
      <a:srgbClr val="A5A5A5"/>
      <a:srgbClr val="FFC000"/>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B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F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ED7D31"/>
    </dgm:linClrLst>
    <dgm:effectClrLst/>
    <dgm:txLinClrLst/>
    <dgm:txFillClrLst meth="repeat">
      <a:sysClr val="windowText" lastClr="000000"/>
    </dgm:txFillClrLst>
    <dgm:txEffectClrLst/>
  </dgm:styleLbl>
  <dgm:styleLbl name="trBgShp">
    <dgm:fillClrLst meth="repeat">
      <a:srgbClr val="ED7D31">
        <a:tint val="50000"/>
        <a:alpha val="40000"/>
      </a:srgbClr>
    </dgm:fillClrLst>
    <dgm:linClrLst meth="repeat">
      <a:srgbClr val="A5A5A5"/>
    </dgm:linClrLst>
    <dgm:effectClrLst/>
    <dgm:txLinClrLst/>
    <dgm:txFillClrLst meth="repeat">
      <a:sysClr val="window" lastClr="FFFFFF"/>
    </dgm:txFillClrLst>
    <dgm:txEffectClrLst/>
  </dgm:styleLbl>
  <dgm:styleLbl name="vennNode1">
    <dgm:fillClrLst>
      <a:srgbClr val="A5A5A5">
        <a:alpha val="50000"/>
      </a:srgbClr>
      <a:srgbClr val="FFC000">
        <a:alpha val="50000"/>
      </a:srgbClr>
    </dgm:fillClrLst>
    <dgm:linClrLst meth="repeat">
      <a:sysClr val="window" lastClr="FFFFFF"/>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align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align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A5A5A5"/>
      <a:srgbClr val="FFC000"/>
    </dgm:fillClrLst>
    <dgm:linClrLst>
      <a:srgbClr val="A5A5A5"/>
      <a:srgbClr val="FFC000"/>
    </dgm:linClrLst>
    <dgm:effectClrLst/>
    <dgm:txLinClrLst/>
    <dgm:txFillClrLst/>
    <dgm:txEffectClrLst/>
  </dgm:styleLbl>
  <dgm:styleLbl name="asst0">
    <dgm:fillClrLst meth="repeat">
      <a:srgbClr val="A5A5A5"/>
    </dgm:fillClrLst>
    <dgm:linClrLst meth="repeat">
      <a:sysClr val="window" lastClr="FFFFFF">
        <a:shade val="80000"/>
      </a:sysClr>
    </dgm:linClrLst>
    <dgm:effectClrLst/>
    <dgm:txLinClrLst/>
    <dgm:txFillClrLst/>
    <dgm:txEffectClrLst/>
  </dgm:styleLbl>
  <dgm:styleLbl name="asst1">
    <dgm:fillClrLst meth="repeat">
      <a:srgbClr val="FFC000"/>
    </dgm:fillClrLst>
    <dgm:linClrLst meth="repeat">
      <a:sysClr val="window" lastClr="FFFFFF">
        <a:shade val="80000"/>
      </a:sysClr>
    </dgm:linClrLst>
    <dgm:effectClrLst/>
    <dgm:txLinClrLst/>
    <dgm:txFillClrLst/>
    <dgm:txEffectClrLst/>
  </dgm:styleLbl>
  <dgm:styleLbl name="asst2">
    <dgm:fillClrLst>
      <a:srgbClr val="4472C4"/>
    </dgm:fillClrLst>
    <dgm:linClrLst meth="repeat">
      <a:sysClr val="window" lastClr="FFFFFF"/>
    </dgm:linClrLst>
    <dgm:effectClrLst/>
    <dgm:txLinClrLst/>
    <dgm:txFillClrLst/>
    <dgm:txEffectClrLst/>
  </dgm:styleLbl>
  <dgm:styleLbl name="asst3">
    <dgm:fillClrLst>
      <a:srgbClr val="70AD47"/>
    </dgm:fillClrLst>
    <dgm:linClrLst meth="repeat">
      <a:sysClr val="window" lastClr="FFFFFF"/>
    </dgm:linClrLst>
    <dgm:effectClrLst/>
    <dgm:txLinClrLst/>
    <dgm:txFillClrLst/>
    <dgm:txEffectClrLst/>
  </dgm:styleLbl>
  <dgm:styleLbl name="asst4">
    <dgm:fillClrLs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b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bg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A5A5A5">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A5A5A5"/>
    </dgm:fillClrLst>
    <dgm:linClrLst meth="repeat">
      <a:srgbClr val="A5A5A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dkBgShp">
    <dgm:fillClrLst meth="repeat">
      <a:srgbClr val="A5A5A5">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ED7D31"/>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FFC000"/>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472C4"/>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70AD47"/>
    </dgm:linClrLst>
    <dgm:effectClrLst/>
    <dgm:txLinClrLst/>
    <dgm:txFillClrLst meth="repeat">
      <a:sysClr val="windowText" lastClr="000000"/>
    </dgm:txFillClrLst>
    <dgm:txEffectClrLst/>
  </dgm:styleLbl>
  <dgm:styleLbl name="f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fgImgPlace1">
    <dgm:fillClrLst>
      <a:srgbClr val="A5A5A5">
        <a:tint val="50000"/>
      </a:srgbClr>
      <a:srgbClr val="FFC000">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A5A5A5">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lnNode1">
    <dgm:fillClrLst>
      <a:srgbClr val="A5A5A5"/>
      <a:srgbClr val="FFC000"/>
    </dgm:fillClrLst>
    <dgm:linClrLst meth="repeat">
      <a:sysClr val="window" lastClr="FFFFFF"/>
    </dgm:linClrLst>
    <dgm:effectClrLst/>
    <dgm:txLinClrLst/>
    <dgm:txFillClrLst/>
    <dgm:txEffectClrLst/>
  </dgm:styleLbl>
  <dgm:styleLbl name="node0">
    <dgm:fillClrLst meth="repeat">
      <a:srgbClr val="ED7D31"/>
    </dgm:fillClrLst>
    <dgm:linClrLst meth="repeat">
      <a:sysClr val="window" lastClr="FFFFFF"/>
    </dgm:linClrLst>
    <dgm:effectClrLst/>
    <dgm:txLinClrLst/>
    <dgm:txFillClrLst/>
    <dgm:txEffectClrLst/>
  </dgm:styleLbl>
  <dgm:styleLbl name="node1">
    <dgm:fillClrLst>
      <a:srgbClr val="A5A5A5"/>
      <a:srgbClr val="FFC000"/>
    </dgm:fillClrLst>
    <dgm:linClrLst meth="repeat">
      <a:sysClr val="window" lastClr="FFFFFF"/>
    </dgm:linClrLst>
    <dgm:effectClrLst/>
    <dgm:txLinClrLst/>
    <dgm:txFillClrLst/>
    <dgm:txEffectClrLst/>
  </dgm:styleLbl>
  <dgm:styleLbl name="node2">
    <dgm:fillClrLst>
      <a:srgbClr val="FFC000"/>
    </dgm:fillClrLst>
    <dgm:linClrLst meth="repeat">
      <a:sysClr val="window" lastClr="FFFFFF"/>
    </dgm:linClrLst>
    <dgm:effectClrLst/>
    <dgm:txLinClrLst/>
    <dgm:txFillClrLst/>
    <dgm:txEffectClrLst/>
  </dgm:styleLbl>
  <dgm:styleLbl name="node3">
    <dgm:fillClrLst>
      <a:srgbClr val="4472C4"/>
    </dgm:fillClrLst>
    <dgm:linClrLst meth="repeat">
      <a:sysClr val="window" lastClr="FFFFFF"/>
    </dgm:linClrLst>
    <dgm:effectClrLst/>
    <dgm:txLinClrLst/>
    <dgm:txFillClrLst/>
    <dgm:txEffectClrLst/>
  </dgm:styleLbl>
  <dgm:styleLbl name="node4">
    <dgm:fillClrLst>
      <a:srgbClr val="70AD47"/>
    </dgm:fillClrLst>
    <dgm:linClrLst meth="repeat">
      <a:sysClr val="window" lastClr="FFFFFF"/>
    </dgm:linClrLst>
    <dgm:effectClrLst/>
    <dgm:txLinClrLst/>
    <dgm:txFillClrLst/>
    <dgm:txEffectClrLst/>
  </dgm:styleLbl>
  <dgm:styleLbl name="parChTrans1D1">
    <dgm:fillClrLst meth="repeat">
      <a:srgbClr val="A5A5A5"/>
    </dgm:fillClrLst>
    <dgm:linClrLst meth="repeat">
      <a:srgbClr val="A5A5A5"/>
    </dgm:linClrLst>
    <dgm:effectClrLst/>
    <dgm:txLinClrLst/>
    <dgm:txFillClrLst meth="repeat">
      <a:sysClr val="windowText" lastClr="000000"/>
    </dgm:txFillClrLst>
    <dgm:txEffectClrLst/>
  </dgm:styleLbl>
  <dgm:styleLbl name="parChTrans1D2">
    <dgm:fillClrLst meth="repeat">
      <a:srgbClr val="ED7D31">
        <a:tint val="90000"/>
      </a:srgbClr>
    </dgm:fillClrLst>
    <dgm:linClrLst meth="repeat">
      <a:srgbClr val="FFC000"/>
    </dgm:linClrLst>
    <dgm:effectClrLst/>
    <dgm:txLinClrLst/>
    <dgm:txFillClrLst meth="repeat">
      <a:sysClr val="windowText" lastClr="000000"/>
    </dgm:txFillClrLst>
    <dgm:txEffectClrLst/>
  </dgm:styleLbl>
  <dgm:styleLbl name="parChTrans1D3">
    <dgm:fillClrLst meth="repeat">
      <a:srgbClr val="ED7D31">
        <a:tint val="70000"/>
      </a:srgbClr>
    </dgm:fillClrLst>
    <dgm:linClrLst meth="repeat">
      <a:srgbClr val="4472C4"/>
    </dgm:linClrLst>
    <dgm:effectClrLst/>
    <dgm:txLinClrLst/>
    <dgm:txFillClrLst meth="repeat">
      <a:sysClr val="windowText" lastClr="000000"/>
    </dgm:txFillClrLst>
    <dgm:txEffectClrLst/>
  </dgm:styleLbl>
  <dgm:styleLbl name="parChTrans1D4">
    <dgm:fillClrLst meth="repeat">
      <a:srgbClr val="70AD47">
        <a:tint val="50000"/>
      </a:srgbClr>
    </dgm:fillClrLst>
    <dgm:linClrLst meth="repeat">
      <a:srgbClr val="70AD47"/>
    </dgm:linClrLst>
    <dgm:effectClrLst/>
    <dgm:txLinClrLst/>
    <dgm:txFillClrLst meth="repeat">
      <a:sysClr val="windowText" lastClr="000000"/>
    </dgm:txFillClrLst>
    <dgm:txEffectClrLst/>
  </dgm:styleLbl>
  <dgm:styleLbl name="parChTrans2D1">
    <dgm:fillClrLst meth="repeat">
      <a:srgbClr val="ED7D31"/>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A5A5A5"/>
    </dgm:fillClrLst>
    <dgm:linClrLst meth="repeat">
      <a:sysClr val="window" lastClr="FFFFFF"/>
    </dgm:linClrLst>
    <dgm:effectClrLst/>
    <dgm:txLinClrLst/>
    <dgm:txFillClrLst/>
    <dgm:txEffectClrLst/>
  </dgm:styleLbl>
  <dgm:styleLbl name="parChTrans2D3">
    <dgm:fillClrLst meth="repeat">
      <a:srgbClr val="FFC000"/>
    </dgm:fillClrLst>
    <dgm:linClrLst meth="repeat">
      <a:sysClr val="window" lastClr="FFFFFF"/>
    </dgm:linClrLst>
    <dgm:effectClrLst/>
    <dgm:txLinClrLst/>
    <dgm:txFillClrLst/>
    <dgm:txEffectClrLst/>
  </dgm:styleLbl>
  <dgm:styleLbl name="parChTrans2D4">
    <dgm:fillClrLst meth="repeat">
      <a:srgbClr val="4472C4"/>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A5A5A5"/>
      <a:srgbClr val="FFC000"/>
    </dgm:linClrLst>
    <dgm:effectClrLst/>
    <dgm:txLinClrLst/>
    <dgm:txFillClrLst meth="repeat">
      <a:sysClr val="windowText" lastClr="000000"/>
    </dgm:txFillClrLst>
    <dgm:txEffectClrLst/>
  </dgm:styleLbl>
  <dgm:styleLbl name="sibTrans2D1">
    <dgm:fillClrLst>
      <a:srgbClr val="A5A5A5"/>
      <a:srgbClr val="FFC000"/>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B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F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ED7D31"/>
    </dgm:linClrLst>
    <dgm:effectClrLst/>
    <dgm:txLinClrLst/>
    <dgm:txFillClrLst meth="repeat">
      <a:sysClr val="windowText" lastClr="000000"/>
    </dgm:txFillClrLst>
    <dgm:txEffectClrLst/>
  </dgm:styleLbl>
  <dgm:styleLbl name="trBgShp">
    <dgm:fillClrLst meth="repeat">
      <a:srgbClr val="ED7D31">
        <a:tint val="50000"/>
        <a:alpha val="40000"/>
      </a:srgbClr>
    </dgm:fillClrLst>
    <dgm:linClrLst meth="repeat">
      <a:srgbClr val="A5A5A5"/>
    </dgm:linClrLst>
    <dgm:effectClrLst/>
    <dgm:txLinClrLst/>
    <dgm:txFillClrLst meth="repeat">
      <a:sysClr val="window" lastClr="FFFFFF"/>
    </dgm:txFillClrLst>
    <dgm:txEffectClrLst/>
  </dgm:styleLbl>
  <dgm:styleLbl name="vennNode1">
    <dgm:fillClrLst>
      <a:srgbClr val="A5A5A5">
        <a:alpha val="50000"/>
      </a:srgbClr>
      <a:srgbClr val="FFC000">
        <a:alpha val="50000"/>
      </a:srgbClr>
    </dgm:fillClrLst>
    <dgm:linClrLst meth="repeat">
      <a:sysClr val="window" lastClr="FFFFFF"/>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align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align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A5A5A5"/>
      <a:srgbClr val="FFC000"/>
    </dgm:fillClrLst>
    <dgm:linClrLst>
      <a:srgbClr val="A5A5A5"/>
      <a:srgbClr val="FFC000"/>
    </dgm:linClrLst>
    <dgm:effectClrLst/>
    <dgm:txLinClrLst/>
    <dgm:txFillClrLst/>
    <dgm:txEffectClrLst/>
  </dgm:styleLbl>
  <dgm:styleLbl name="asst0">
    <dgm:fillClrLst meth="repeat">
      <a:srgbClr val="A5A5A5"/>
    </dgm:fillClrLst>
    <dgm:linClrLst meth="repeat">
      <a:sysClr val="window" lastClr="FFFFFF">
        <a:shade val="80000"/>
      </a:sysClr>
    </dgm:linClrLst>
    <dgm:effectClrLst/>
    <dgm:txLinClrLst/>
    <dgm:txFillClrLst/>
    <dgm:txEffectClrLst/>
  </dgm:styleLbl>
  <dgm:styleLbl name="asst1">
    <dgm:fillClrLst meth="repeat">
      <a:srgbClr val="FFC000"/>
    </dgm:fillClrLst>
    <dgm:linClrLst meth="repeat">
      <a:sysClr val="window" lastClr="FFFFFF">
        <a:shade val="80000"/>
      </a:sysClr>
    </dgm:linClrLst>
    <dgm:effectClrLst/>
    <dgm:txLinClrLst/>
    <dgm:txFillClrLst/>
    <dgm:txEffectClrLst/>
  </dgm:styleLbl>
  <dgm:styleLbl name="asst2">
    <dgm:fillClrLst>
      <a:srgbClr val="4472C4"/>
    </dgm:fillClrLst>
    <dgm:linClrLst meth="repeat">
      <a:sysClr val="window" lastClr="FFFFFF"/>
    </dgm:linClrLst>
    <dgm:effectClrLst/>
    <dgm:txLinClrLst/>
    <dgm:txFillClrLst/>
    <dgm:txEffectClrLst/>
  </dgm:styleLbl>
  <dgm:styleLbl name="asst3">
    <dgm:fillClrLst>
      <a:srgbClr val="70AD47"/>
    </dgm:fillClrLst>
    <dgm:linClrLst meth="repeat">
      <a:sysClr val="window" lastClr="FFFFFF"/>
    </dgm:linClrLst>
    <dgm:effectClrLst/>
    <dgm:txLinClrLst/>
    <dgm:txFillClrLst/>
    <dgm:txEffectClrLst/>
  </dgm:styleLbl>
  <dgm:styleLbl name="asst4">
    <dgm:fillClrLs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b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bg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A5A5A5">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A5A5A5"/>
    </dgm:fillClrLst>
    <dgm:linClrLst meth="repeat">
      <a:srgbClr val="A5A5A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dkBgShp">
    <dgm:fillClrLst meth="repeat">
      <a:srgbClr val="A5A5A5">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ED7D31"/>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FFC000"/>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472C4"/>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70AD47"/>
    </dgm:linClrLst>
    <dgm:effectClrLst/>
    <dgm:txLinClrLst/>
    <dgm:txFillClrLst meth="repeat">
      <a:sysClr val="windowText" lastClr="000000"/>
    </dgm:txFillClrLst>
    <dgm:txEffectClrLst/>
  </dgm:styleLbl>
  <dgm:styleLbl name="f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fgImgPlace1">
    <dgm:fillClrLst>
      <a:srgbClr val="A5A5A5">
        <a:tint val="50000"/>
      </a:srgbClr>
      <a:srgbClr val="FFC000">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A5A5A5">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lnNode1">
    <dgm:fillClrLst>
      <a:srgbClr val="A5A5A5"/>
      <a:srgbClr val="FFC000"/>
    </dgm:fillClrLst>
    <dgm:linClrLst meth="repeat">
      <a:sysClr val="window" lastClr="FFFFFF"/>
    </dgm:linClrLst>
    <dgm:effectClrLst/>
    <dgm:txLinClrLst/>
    <dgm:txFillClrLst/>
    <dgm:txEffectClrLst/>
  </dgm:styleLbl>
  <dgm:styleLbl name="node0">
    <dgm:fillClrLst meth="repeat">
      <a:srgbClr val="ED7D31"/>
    </dgm:fillClrLst>
    <dgm:linClrLst meth="repeat">
      <a:sysClr val="window" lastClr="FFFFFF"/>
    </dgm:linClrLst>
    <dgm:effectClrLst/>
    <dgm:txLinClrLst/>
    <dgm:txFillClrLst/>
    <dgm:txEffectClrLst/>
  </dgm:styleLbl>
  <dgm:styleLbl name="node1">
    <dgm:fillClrLst>
      <a:srgbClr val="A5A5A5"/>
      <a:srgbClr val="FFC000"/>
    </dgm:fillClrLst>
    <dgm:linClrLst meth="repeat">
      <a:sysClr val="window" lastClr="FFFFFF"/>
    </dgm:linClrLst>
    <dgm:effectClrLst/>
    <dgm:txLinClrLst/>
    <dgm:txFillClrLst/>
    <dgm:txEffectClrLst/>
  </dgm:styleLbl>
  <dgm:styleLbl name="node2">
    <dgm:fillClrLst>
      <a:srgbClr val="FFC000"/>
    </dgm:fillClrLst>
    <dgm:linClrLst meth="repeat">
      <a:sysClr val="window" lastClr="FFFFFF"/>
    </dgm:linClrLst>
    <dgm:effectClrLst/>
    <dgm:txLinClrLst/>
    <dgm:txFillClrLst/>
    <dgm:txEffectClrLst/>
  </dgm:styleLbl>
  <dgm:styleLbl name="node3">
    <dgm:fillClrLst>
      <a:srgbClr val="4472C4"/>
    </dgm:fillClrLst>
    <dgm:linClrLst meth="repeat">
      <a:sysClr val="window" lastClr="FFFFFF"/>
    </dgm:linClrLst>
    <dgm:effectClrLst/>
    <dgm:txLinClrLst/>
    <dgm:txFillClrLst/>
    <dgm:txEffectClrLst/>
  </dgm:styleLbl>
  <dgm:styleLbl name="node4">
    <dgm:fillClrLst>
      <a:srgbClr val="70AD47"/>
    </dgm:fillClrLst>
    <dgm:linClrLst meth="repeat">
      <a:sysClr val="window" lastClr="FFFFFF"/>
    </dgm:linClrLst>
    <dgm:effectClrLst/>
    <dgm:txLinClrLst/>
    <dgm:txFillClrLst/>
    <dgm:txEffectClrLst/>
  </dgm:styleLbl>
  <dgm:styleLbl name="parChTrans1D1">
    <dgm:fillClrLst meth="repeat">
      <a:srgbClr val="A5A5A5"/>
    </dgm:fillClrLst>
    <dgm:linClrLst meth="repeat">
      <a:srgbClr val="A5A5A5"/>
    </dgm:linClrLst>
    <dgm:effectClrLst/>
    <dgm:txLinClrLst/>
    <dgm:txFillClrLst meth="repeat">
      <a:sysClr val="windowText" lastClr="000000"/>
    </dgm:txFillClrLst>
    <dgm:txEffectClrLst/>
  </dgm:styleLbl>
  <dgm:styleLbl name="parChTrans1D2">
    <dgm:fillClrLst meth="repeat">
      <a:srgbClr val="ED7D31">
        <a:tint val="90000"/>
      </a:srgbClr>
    </dgm:fillClrLst>
    <dgm:linClrLst meth="repeat">
      <a:srgbClr val="FFC000"/>
    </dgm:linClrLst>
    <dgm:effectClrLst/>
    <dgm:txLinClrLst/>
    <dgm:txFillClrLst meth="repeat">
      <a:sysClr val="windowText" lastClr="000000"/>
    </dgm:txFillClrLst>
    <dgm:txEffectClrLst/>
  </dgm:styleLbl>
  <dgm:styleLbl name="parChTrans1D3">
    <dgm:fillClrLst meth="repeat">
      <a:srgbClr val="ED7D31">
        <a:tint val="70000"/>
      </a:srgbClr>
    </dgm:fillClrLst>
    <dgm:linClrLst meth="repeat">
      <a:srgbClr val="4472C4"/>
    </dgm:linClrLst>
    <dgm:effectClrLst/>
    <dgm:txLinClrLst/>
    <dgm:txFillClrLst meth="repeat">
      <a:sysClr val="windowText" lastClr="000000"/>
    </dgm:txFillClrLst>
    <dgm:txEffectClrLst/>
  </dgm:styleLbl>
  <dgm:styleLbl name="parChTrans1D4">
    <dgm:fillClrLst meth="repeat">
      <a:srgbClr val="70AD47">
        <a:tint val="50000"/>
      </a:srgbClr>
    </dgm:fillClrLst>
    <dgm:linClrLst meth="repeat">
      <a:srgbClr val="70AD47"/>
    </dgm:linClrLst>
    <dgm:effectClrLst/>
    <dgm:txLinClrLst/>
    <dgm:txFillClrLst meth="repeat">
      <a:sysClr val="windowText" lastClr="000000"/>
    </dgm:txFillClrLst>
    <dgm:txEffectClrLst/>
  </dgm:styleLbl>
  <dgm:styleLbl name="parChTrans2D1">
    <dgm:fillClrLst meth="repeat">
      <a:srgbClr val="ED7D31"/>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A5A5A5"/>
    </dgm:fillClrLst>
    <dgm:linClrLst meth="repeat">
      <a:sysClr val="window" lastClr="FFFFFF"/>
    </dgm:linClrLst>
    <dgm:effectClrLst/>
    <dgm:txLinClrLst/>
    <dgm:txFillClrLst/>
    <dgm:txEffectClrLst/>
  </dgm:styleLbl>
  <dgm:styleLbl name="parChTrans2D3">
    <dgm:fillClrLst meth="repeat">
      <a:srgbClr val="FFC000"/>
    </dgm:fillClrLst>
    <dgm:linClrLst meth="repeat">
      <a:sysClr val="window" lastClr="FFFFFF"/>
    </dgm:linClrLst>
    <dgm:effectClrLst/>
    <dgm:txLinClrLst/>
    <dgm:txFillClrLst/>
    <dgm:txEffectClrLst/>
  </dgm:styleLbl>
  <dgm:styleLbl name="parChTrans2D4">
    <dgm:fillClrLst meth="repeat">
      <a:srgbClr val="4472C4"/>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A5A5A5"/>
      <a:srgbClr val="FFC000"/>
    </dgm:linClrLst>
    <dgm:effectClrLst/>
    <dgm:txLinClrLst/>
    <dgm:txFillClrLst meth="repeat">
      <a:sysClr val="windowText" lastClr="000000"/>
    </dgm:txFillClrLst>
    <dgm:txEffectClrLst/>
  </dgm:styleLbl>
  <dgm:styleLbl name="sibTrans2D1">
    <dgm:fillClrLst>
      <a:srgbClr val="A5A5A5"/>
      <a:srgbClr val="FFC000"/>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B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F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ED7D31"/>
    </dgm:linClrLst>
    <dgm:effectClrLst/>
    <dgm:txLinClrLst/>
    <dgm:txFillClrLst meth="repeat">
      <a:sysClr val="windowText" lastClr="000000"/>
    </dgm:txFillClrLst>
    <dgm:txEffectClrLst/>
  </dgm:styleLbl>
  <dgm:styleLbl name="trBgShp">
    <dgm:fillClrLst meth="repeat">
      <a:srgbClr val="ED7D31">
        <a:tint val="50000"/>
        <a:alpha val="40000"/>
      </a:srgbClr>
    </dgm:fillClrLst>
    <dgm:linClrLst meth="repeat">
      <a:srgbClr val="A5A5A5"/>
    </dgm:linClrLst>
    <dgm:effectClrLst/>
    <dgm:txLinClrLst/>
    <dgm:txFillClrLst meth="repeat">
      <a:sysClr val="window" lastClr="FFFFFF"/>
    </dgm:txFillClrLst>
    <dgm:txEffectClrLst/>
  </dgm:styleLbl>
  <dgm:styleLbl name="vennNode1">
    <dgm:fillClrLst>
      <a:srgbClr val="A5A5A5">
        <a:alpha val="50000"/>
      </a:srgbClr>
      <a:srgbClr val="FFC000">
        <a:alpha val="50000"/>
      </a:srgbClr>
    </dgm:fillClrLst>
    <dgm:linClrLst meth="repeat">
      <a:sysClr val="window" lastClr="FFFFFF"/>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align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align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A5A5A5"/>
      <a:srgbClr val="FFC000"/>
    </dgm:fillClrLst>
    <dgm:linClrLst>
      <a:srgbClr val="A5A5A5"/>
      <a:srgbClr val="FFC000"/>
    </dgm:linClrLst>
    <dgm:effectClrLst/>
    <dgm:txLinClrLst/>
    <dgm:txFillClrLst/>
    <dgm:txEffectClrLst/>
  </dgm:styleLbl>
  <dgm:styleLbl name="asst0">
    <dgm:fillClrLst meth="repeat">
      <a:srgbClr val="A5A5A5"/>
    </dgm:fillClrLst>
    <dgm:linClrLst meth="repeat">
      <a:sysClr val="window" lastClr="FFFFFF">
        <a:shade val="80000"/>
      </a:sysClr>
    </dgm:linClrLst>
    <dgm:effectClrLst/>
    <dgm:txLinClrLst/>
    <dgm:txFillClrLst/>
    <dgm:txEffectClrLst/>
  </dgm:styleLbl>
  <dgm:styleLbl name="asst1">
    <dgm:fillClrLst meth="repeat">
      <a:srgbClr val="FFC000"/>
    </dgm:fillClrLst>
    <dgm:linClrLst meth="repeat">
      <a:sysClr val="window" lastClr="FFFFFF">
        <a:shade val="80000"/>
      </a:sysClr>
    </dgm:linClrLst>
    <dgm:effectClrLst/>
    <dgm:txLinClrLst/>
    <dgm:txFillClrLst/>
    <dgm:txEffectClrLst/>
  </dgm:styleLbl>
  <dgm:styleLbl name="asst2">
    <dgm:fillClrLst>
      <a:srgbClr val="4472C4"/>
    </dgm:fillClrLst>
    <dgm:linClrLst meth="repeat">
      <a:sysClr val="window" lastClr="FFFFFF"/>
    </dgm:linClrLst>
    <dgm:effectClrLst/>
    <dgm:txLinClrLst/>
    <dgm:txFillClrLst/>
    <dgm:txEffectClrLst/>
  </dgm:styleLbl>
  <dgm:styleLbl name="asst3">
    <dgm:fillClrLst>
      <a:srgbClr val="70AD47"/>
    </dgm:fillClrLst>
    <dgm:linClrLst meth="repeat">
      <a:sysClr val="window" lastClr="FFFFFF"/>
    </dgm:linClrLst>
    <dgm:effectClrLst/>
    <dgm:txLinClrLst/>
    <dgm:txFillClrLst/>
    <dgm:txEffectClrLst/>
  </dgm:styleLbl>
  <dgm:styleLbl name="asst4">
    <dgm:fillClrLs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b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bg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A5A5A5">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A5A5A5"/>
    </dgm:fillClrLst>
    <dgm:linClrLst meth="repeat">
      <a:srgbClr val="A5A5A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dkBgShp">
    <dgm:fillClrLst meth="repeat">
      <a:srgbClr val="A5A5A5">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ED7D31"/>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FFC000"/>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472C4"/>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70AD47"/>
    </dgm:linClrLst>
    <dgm:effectClrLst/>
    <dgm:txLinClrLst/>
    <dgm:txFillClrLst meth="repeat">
      <a:sysClr val="windowText" lastClr="000000"/>
    </dgm:txFillClrLst>
    <dgm:txEffectClrLst/>
  </dgm:styleLbl>
  <dgm:styleLbl name="f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fgImgPlace1">
    <dgm:fillClrLst>
      <a:srgbClr val="A5A5A5">
        <a:tint val="50000"/>
      </a:srgbClr>
      <a:srgbClr val="FFC000">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A5A5A5">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lnNode1">
    <dgm:fillClrLst>
      <a:srgbClr val="A5A5A5"/>
      <a:srgbClr val="FFC000"/>
    </dgm:fillClrLst>
    <dgm:linClrLst meth="repeat">
      <a:sysClr val="window" lastClr="FFFFFF"/>
    </dgm:linClrLst>
    <dgm:effectClrLst/>
    <dgm:txLinClrLst/>
    <dgm:txFillClrLst/>
    <dgm:txEffectClrLst/>
  </dgm:styleLbl>
  <dgm:styleLbl name="node0">
    <dgm:fillClrLst meth="repeat">
      <a:srgbClr val="ED7D31"/>
    </dgm:fillClrLst>
    <dgm:linClrLst meth="repeat">
      <a:sysClr val="window" lastClr="FFFFFF"/>
    </dgm:linClrLst>
    <dgm:effectClrLst/>
    <dgm:txLinClrLst/>
    <dgm:txFillClrLst/>
    <dgm:txEffectClrLst/>
  </dgm:styleLbl>
  <dgm:styleLbl name="node1">
    <dgm:fillClrLst>
      <a:srgbClr val="A5A5A5"/>
      <a:srgbClr val="FFC000"/>
    </dgm:fillClrLst>
    <dgm:linClrLst meth="repeat">
      <a:sysClr val="window" lastClr="FFFFFF"/>
    </dgm:linClrLst>
    <dgm:effectClrLst/>
    <dgm:txLinClrLst/>
    <dgm:txFillClrLst/>
    <dgm:txEffectClrLst/>
  </dgm:styleLbl>
  <dgm:styleLbl name="node2">
    <dgm:fillClrLst>
      <a:srgbClr val="FFC000"/>
    </dgm:fillClrLst>
    <dgm:linClrLst meth="repeat">
      <a:sysClr val="window" lastClr="FFFFFF"/>
    </dgm:linClrLst>
    <dgm:effectClrLst/>
    <dgm:txLinClrLst/>
    <dgm:txFillClrLst/>
    <dgm:txEffectClrLst/>
  </dgm:styleLbl>
  <dgm:styleLbl name="node3">
    <dgm:fillClrLst>
      <a:srgbClr val="4472C4"/>
    </dgm:fillClrLst>
    <dgm:linClrLst meth="repeat">
      <a:sysClr val="window" lastClr="FFFFFF"/>
    </dgm:linClrLst>
    <dgm:effectClrLst/>
    <dgm:txLinClrLst/>
    <dgm:txFillClrLst/>
    <dgm:txEffectClrLst/>
  </dgm:styleLbl>
  <dgm:styleLbl name="node4">
    <dgm:fillClrLst>
      <a:srgbClr val="70AD47"/>
    </dgm:fillClrLst>
    <dgm:linClrLst meth="repeat">
      <a:sysClr val="window" lastClr="FFFFFF"/>
    </dgm:linClrLst>
    <dgm:effectClrLst/>
    <dgm:txLinClrLst/>
    <dgm:txFillClrLst/>
    <dgm:txEffectClrLst/>
  </dgm:styleLbl>
  <dgm:styleLbl name="parChTrans1D1">
    <dgm:fillClrLst meth="repeat">
      <a:srgbClr val="A5A5A5"/>
    </dgm:fillClrLst>
    <dgm:linClrLst meth="repeat">
      <a:srgbClr val="A5A5A5"/>
    </dgm:linClrLst>
    <dgm:effectClrLst/>
    <dgm:txLinClrLst/>
    <dgm:txFillClrLst meth="repeat">
      <a:sysClr val="windowText" lastClr="000000"/>
    </dgm:txFillClrLst>
    <dgm:txEffectClrLst/>
  </dgm:styleLbl>
  <dgm:styleLbl name="parChTrans1D2">
    <dgm:fillClrLst meth="repeat">
      <a:srgbClr val="ED7D31">
        <a:tint val="90000"/>
      </a:srgbClr>
    </dgm:fillClrLst>
    <dgm:linClrLst meth="repeat">
      <a:srgbClr val="FFC000"/>
    </dgm:linClrLst>
    <dgm:effectClrLst/>
    <dgm:txLinClrLst/>
    <dgm:txFillClrLst meth="repeat">
      <a:sysClr val="windowText" lastClr="000000"/>
    </dgm:txFillClrLst>
    <dgm:txEffectClrLst/>
  </dgm:styleLbl>
  <dgm:styleLbl name="parChTrans1D3">
    <dgm:fillClrLst meth="repeat">
      <a:srgbClr val="ED7D31">
        <a:tint val="70000"/>
      </a:srgbClr>
    </dgm:fillClrLst>
    <dgm:linClrLst meth="repeat">
      <a:srgbClr val="4472C4"/>
    </dgm:linClrLst>
    <dgm:effectClrLst/>
    <dgm:txLinClrLst/>
    <dgm:txFillClrLst meth="repeat">
      <a:sysClr val="windowText" lastClr="000000"/>
    </dgm:txFillClrLst>
    <dgm:txEffectClrLst/>
  </dgm:styleLbl>
  <dgm:styleLbl name="parChTrans1D4">
    <dgm:fillClrLst meth="repeat">
      <a:srgbClr val="70AD47">
        <a:tint val="50000"/>
      </a:srgbClr>
    </dgm:fillClrLst>
    <dgm:linClrLst meth="repeat">
      <a:srgbClr val="70AD47"/>
    </dgm:linClrLst>
    <dgm:effectClrLst/>
    <dgm:txLinClrLst/>
    <dgm:txFillClrLst meth="repeat">
      <a:sysClr val="windowText" lastClr="000000"/>
    </dgm:txFillClrLst>
    <dgm:txEffectClrLst/>
  </dgm:styleLbl>
  <dgm:styleLbl name="parChTrans2D1">
    <dgm:fillClrLst meth="repeat">
      <a:srgbClr val="ED7D31"/>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A5A5A5"/>
    </dgm:fillClrLst>
    <dgm:linClrLst meth="repeat">
      <a:sysClr val="window" lastClr="FFFFFF"/>
    </dgm:linClrLst>
    <dgm:effectClrLst/>
    <dgm:txLinClrLst/>
    <dgm:txFillClrLst/>
    <dgm:txEffectClrLst/>
  </dgm:styleLbl>
  <dgm:styleLbl name="parChTrans2D3">
    <dgm:fillClrLst meth="repeat">
      <a:srgbClr val="FFC000"/>
    </dgm:fillClrLst>
    <dgm:linClrLst meth="repeat">
      <a:sysClr val="window" lastClr="FFFFFF"/>
    </dgm:linClrLst>
    <dgm:effectClrLst/>
    <dgm:txLinClrLst/>
    <dgm:txFillClrLst/>
    <dgm:txEffectClrLst/>
  </dgm:styleLbl>
  <dgm:styleLbl name="parChTrans2D4">
    <dgm:fillClrLst meth="repeat">
      <a:srgbClr val="4472C4"/>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A5A5A5"/>
      <a:srgbClr val="FFC000"/>
    </dgm:linClrLst>
    <dgm:effectClrLst/>
    <dgm:txLinClrLst/>
    <dgm:txFillClrLst meth="repeat">
      <a:sysClr val="windowText" lastClr="000000"/>
    </dgm:txFillClrLst>
    <dgm:txEffectClrLst/>
  </dgm:styleLbl>
  <dgm:styleLbl name="sibTrans2D1">
    <dgm:fillClrLst>
      <a:srgbClr val="A5A5A5"/>
      <a:srgbClr val="FFC000"/>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B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F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ED7D31"/>
    </dgm:linClrLst>
    <dgm:effectClrLst/>
    <dgm:txLinClrLst/>
    <dgm:txFillClrLst meth="repeat">
      <a:sysClr val="windowText" lastClr="000000"/>
    </dgm:txFillClrLst>
    <dgm:txEffectClrLst/>
  </dgm:styleLbl>
  <dgm:styleLbl name="trBgShp">
    <dgm:fillClrLst meth="repeat">
      <a:srgbClr val="ED7D31">
        <a:tint val="50000"/>
        <a:alpha val="40000"/>
      </a:srgbClr>
    </dgm:fillClrLst>
    <dgm:linClrLst meth="repeat">
      <a:srgbClr val="A5A5A5"/>
    </dgm:linClrLst>
    <dgm:effectClrLst/>
    <dgm:txLinClrLst/>
    <dgm:txFillClrLst meth="repeat">
      <a:sysClr val="window" lastClr="FFFFFF"/>
    </dgm:txFillClrLst>
    <dgm:txEffectClrLst/>
  </dgm:styleLbl>
  <dgm:styleLbl name="vennNode1">
    <dgm:fillClrLst>
      <a:srgbClr val="A5A5A5">
        <a:alpha val="50000"/>
      </a:srgbClr>
      <a:srgbClr val="FFC000">
        <a:alpha val="50000"/>
      </a:srgbClr>
    </dgm:fillClrLst>
    <dgm:linClrLst meth="repeat">
      <a:sysClr val="window" lastClr="FFFFFF"/>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rgbClr val="E7E6E6">
        <a:alpha val="90000"/>
      </a:srgbClr>
    </dgm:fillClrLst>
    <dgm:linClrLst meth="repeat">
      <a:srgbClr val="44546A"/>
    </dgm:linClrLst>
    <dgm:effectClrLst/>
    <dgm:txLinClrLst/>
    <dgm:txFillClrLst meth="repeat">
      <a:sysClr val="windowText" lastClr="000000"/>
    </dgm:txFillClrLst>
    <dgm:txEffectClrLst/>
  </dgm:styleLbl>
  <dgm:styleLbl name="alignAccFollowNode1">
    <dgm:fillClrLst meth="repeat">
      <a:srgbClr val="44546A">
        <a:alpha val="90000"/>
        <a:tint val="40000"/>
      </a:srgbClr>
    </dgm:fillClrLst>
    <dgm:linClrLst meth="repeat">
      <a:srgbClr val="44546A">
        <a:alpha val="90000"/>
        <a:tint val="40000"/>
      </a:srgbClr>
    </dgm:linClrLst>
    <dgm:effectClrLst/>
    <dgm:txLinClrLst/>
    <dgm:txFillClrLst meth="repeat">
      <a:sysClr val="windowText" lastClr="000000"/>
    </dgm:txFillClrLst>
    <dgm:txEffectClrLst/>
  </dgm:styleLbl>
  <dgm:styleLbl name="alignImgPlace1">
    <dgm:fillClrLst meth="repeat">
      <a:srgbClr val="44546A">
        <a:tint val="50000"/>
      </a:srgbClr>
    </dgm:fillClrLst>
    <dgm:linClrLst meth="repeat">
      <a:srgbClr val="44546A">
        <a:shade val="80000"/>
      </a:srgbClr>
    </dgm:linClrLst>
    <dgm:effectClrLst/>
    <dgm:txLinClrLst/>
    <dgm:txFillClrLst meth="repeat">
      <a:srgbClr val="E7E6E6"/>
    </dgm:txFillClrLst>
    <dgm:txEffectClrLst/>
  </dgm:styleLbl>
  <dgm:styleLbl name="alignNode1">
    <dgm:fillClrLst meth="repeat">
      <a:srgbClr val="44546A"/>
    </dgm:fillClrLst>
    <dgm:linClrLst meth="repeat">
      <a:srgbClr val="44546A"/>
    </dgm:linClrLst>
    <dgm:effectClrLst/>
    <dgm:txLinClrLst/>
    <dgm:txFillClrLst/>
    <dgm:txEffectClrLst/>
  </dgm:styleLbl>
  <dgm:styleLbl name="asst0">
    <dgm:fillClrLst meth="repeat">
      <a:srgbClr val="44546A"/>
    </dgm:fillClrLst>
    <dgm:linClrLst meth="repeat">
      <a:srgbClr val="E7E6E6"/>
    </dgm:linClrLst>
    <dgm:effectClrLst/>
    <dgm:txLinClrLst/>
    <dgm:txFillClrLst/>
    <dgm:txEffectClrLst/>
  </dgm:styleLbl>
  <dgm:styleLbl name="asst1">
    <dgm:fillClrLst meth="repeat">
      <a:srgbClr val="44546A"/>
    </dgm:fillClrLst>
    <dgm:linClrLst meth="repeat">
      <a:srgbClr val="E7E6E6"/>
    </dgm:linClrLst>
    <dgm:effectClrLst/>
    <dgm:txLinClrLst/>
    <dgm:txFillClrLst/>
    <dgm:txEffectClrLst/>
  </dgm:styleLbl>
  <dgm:styleLbl name="asst2">
    <dgm:fillClrLst meth="repeat">
      <a:srgbClr val="44546A"/>
    </dgm:fillClrLst>
    <dgm:linClrLst meth="repeat">
      <a:srgbClr val="E7E6E6"/>
    </dgm:linClrLst>
    <dgm:effectClrLst/>
    <dgm:txLinClrLst/>
    <dgm:txFillClrLst/>
    <dgm:txEffectClrLst/>
  </dgm:styleLbl>
  <dgm:styleLbl name="asst3">
    <dgm:fillClrLst meth="repeat">
      <a:srgbClr val="44546A"/>
    </dgm:fillClrLst>
    <dgm:linClrLst meth="repeat">
      <a:srgbClr val="E7E6E6"/>
    </dgm:linClrLst>
    <dgm:effectClrLst/>
    <dgm:txLinClrLst/>
    <dgm:txFillClrLst/>
    <dgm:txEffectClrLst/>
  </dgm:styleLbl>
  <dgm:styleLbl name="asst4">
    <dgm:fillClrLst meth="repeat">
      <a:srgbClr val="44546A"/>
    </dgm:fillClrLst>
    <dgm:linClrLst meth="repeat">
      <a:srgbClr val="E7E6E6"/>
    </dgm:linClrLst>
    <dgm:effectClrLst/>
    <dgm:txLinClrLst/>
    <dgm:txFillClrLst/>
    <dgm:txEffectClrLst/>
  </dgm:styleLbl>
  <dgm:styleLbl name="bgAcc1">
    <dgm:fillClrLst meth="repeat">
      <a:srgbClr val="E7E6E6">
        <a:alpha val="90000"/>
      </a:srgbClr>
    </dgm:fillClrLst>
    <dgm:linClrLst meth="repeat">
      <a:srgbClr val="44546A"/>
    </dgm:linClrLst>
    <dgm:effectClrLst/>
    <dgm:txLinClrLst/>
    <dgm:txFillClrLst meth="repeat">
      <a:sysClr val="windowText" lastClr="000000"/>
    </dgm:txFillClrLst>
    <dgm:txEffectClrLst/>
  </dgm:styleLbl>
  <dgm:styleLbl name="bgAccFollowNode1">
    <dgm:fillClrLst meth="repeat">
      <a:srgbClr val="44546A">
        <a:alpha val="90000"/>
        <a:tint val="40000"/>
      </a:srgbClr>
    </dgm:fillClrLst>
    <dgm:linClrLst meth="repeat">
      <a:srgbClr val="44546A">
        <a:alpha val="90000"/>
        <a:tint val="40000"/>
      </a:srgbClr>
    </dgm:linClrLst>
    <dgm:effectClrLst/>
    <dgm:txLinClrLst/>
    <dgm:txFillClrLst meth="repeat">
      <a:sysClr val="windowText" lastClr="000000"/>
    </dgm:txFillClrLst>
    <dgm:txEffectClrLst/>
  </dgm:styleLbl>
  <dgm:styleLbl name="bgImgPlace1">
    <dgm:fillClrLst meth="repeat">
      <a:srgbClr val="44546A">
        <a:tint val="50000"/>
      </a:srgbClr>
    </dgm:fillClrLst>
    <dgm:linClrLst meth="repeat">
      <a:srgbClr val="44546A">
        <a:shade val="80000"/>
      </a:srgbClr>
    </dgm:linClrLst>
    <dgm:effectClrLst/>
    <dgm:txLinClrLst/>
    <dgm:txFillClrLst meth="repeat">
      <a:srgbClr val="E7E6E6"/>
    </dgm:txFillClrLst>
    <dgm:txEffectClrLst/>
  </dgm:styleLbl>
  <dgm:styleLbl name="bgShp">
    <dgm:fillClrLst meth="repeat">
      <a:srgbClr val="44546A">
        <a:tint val="40000"/>
      </a:srgbClr>
    </dgm:fillClrLst>
    <dgm:linClrLst meth="repeat">
      <a:srgbClr val="44546A"/>
    </dgm:linClrLst>
    <dgm:effectClrLst/>
    <dgm:txLinClrLst/>
    <dgm:txFillClrLst meth="repeat">
      <a:sysClr val="windowText" lastClr="000000"/>
    </dgm:txFillClrLst>
    <dgm:txEffectClrLst/>
  </dgm:styleLbl>
  <dgm:styleLbl name="bgSibTrans2D1">
    <dgm:fillClrLst meth="repeat">
      <a:srgbClr val="44546A">
        <a:tint val="60000"/>
      </a:srgbClr>
    </dgm:fillClrLst>
    <dgm:linClrLst meth="repeat">
      <a:srgbClr val="44546A">
        <a:tint val="60000"/>
      </a:srgbClr>
    </dgm:linClrLst>
    <dgm:effectClrLst/>
    <dgm:txLinClrLst/>
    <dgm:txFillClrLst/>
    <dgm:txEffectClrLst/>
  </dgm:styleLbl>
  <dgm:styleLbl name="callout">
    <dgm:fillClrLst meth="repeat">
      <a:srgbClr val="44546A"/>
    </dgm:fillClrLst>
    <dgm:linClrLst meth="repeat">
      <a:srgbClr val="44546A">
        <a:tint val="50000"/>
      </a:srgbClr>
    </dgm:linClrLst>
    <dgm:effectClrLst/>
    <dgm:txLinClrLst/>
    <dgm:txFillClrLst meth="repeat">
      <a:srgbClr val="E7E6E6"/>
    </dgm:txFillClrLst>
    <dgm:txEffectClrLst/>
  </dgm:styleLbl>
  <dgm:styleLbl name="conFgAcc1">
    <dgm:fillClrLst meth="repeat">
      <a:srgbClr val="E7E6E6">
        <a:alpha val="90000"/>
      </a:srgbClr>
    </dgm:fillClrLst>
    <dgm:linClrLst meth="repeat">
      <a:srgbClr val="44546A"/>
    </dgm:linClrLst>
    <dgm:effectClrLst/>
    <dgm:txLinClrLst/>
    <dgm:txFillClrLst meth="repeat">
      <a:sysClr val="windowText" lastClr="000000"/>
    </dgm:txFillClrLst>
    <dgm:txEffectClrLst/>
  </dgm:styleLbl>
  <dgm:styleLbl name="dkBgShp">
    <dgm:fillClrLst meth="repeat">
      <a:srgbClr val="44546A">
        <a:shade val="80000"/>
      </a:srgbClr>
    </dgm:fillClrLst>
    <dgm:linClrLst meth="repeat">
      <a:srgbClr val="44546A"/>
    </dgm:linClrLst>
    <dgm:effectClrLst/>
    <dgm:txLinClrLst/>
    <dgm:txFillClrLst meth="repeat">
      <a:sysClr val="window" lastClr="FFFFFF"/>
    </dgm:txFillClrLst>
    <dgm:txEffectClrLst/>
  </dgm:styleLbl>
  <dgm:styleLbl name="fgAcc0">
    <dgm:fillClrLst meth="repeat">
      <a:srgbClr val="E7E6E6">
        <a:alpha val="90000"/>
      </a:srgbClr>
    </dgm:fillClrLst>
    <dgm:linClrLst meth="repeat">
      <a:srgbClr val="44546A"/>
    </dgm:linClrLst>
    <dgm:effectClrLst/>
    <dgm:txLinClrLst/>
    <dgm:txFillClrLst meth="repeat">
      <a:sysClr val="windowText" lastClr="000000"/>
    </dgm:txFillClrLst>
    <dgm:txEffectClrLst/>
  </dgm:styleLbl>
  <dgm:styleLbl name="fgAcc1">
    <dgm:fillClrLst meth="repeat">
      <a:srgbClr val="E7E6E6">
        <a:alpha val="90000"/>
      </a:srgbClr>
    </dgm:fillClrLst>
    <dgm:linClrLst meth="repeat">
      <a:srgbClr val="44546A"/>
    </dgm:linClrLst>
    <dgm:effectClrLst/>
    <dgm:txLinClrLst/>
    <dgm:txFillClrLst meth="repeat">
      <a:sysClr val="windowText" lastClr="000000"/>
    </dgm:txFillClrLst>
    <dgm:txEffectClrLst/>
  </dgm:styleLbl>
  <dgm:styleLbl name="fgAcc2">
    <dgm:fillClrLst meth="repeat">
      <a:srgbClr val="E7E6E6">
        <a:alpha val="90000"/>
      </a:srgbClr>
    </dgm:fillClrLst>
    <dgm:linClrLst meth="repeat">
      <a:srgbClr val="44546A"/>
    </dgm:linClrLst>
    <dgm:effectClrLst/>
    <dgm:txLinClrLst/>
    <dgm:txFillClrLst meth="repeat">
      <a:sysClr val="windowText" lastClr="000000"/>
    </dgm:txFillClrLst>
    <dgm:txEffectClrLst/>
  </dgm:styleLbl>
  <dgm:styleLbl name="fgAcc3">
    <dgm:fillClrLst meth="repeat">
      <a:srgbClr val="E7E6E6">
        <a:alpha val="90000"/>
      </a:srgbClr>
    </dgm:fillClrLst>
    <dgm:linClrLst meth="repeat">
      <a:srgbClr val="44546A"/>
    </dgm:linClrLst>
    <dgm:effectClrLst/>
    <dgm:txLinClrLst/>
    <dgm:txFillClrLst meth="repeat">
      <a:sysClr val="windowText" lastClr="000000"/>
    </dgm:txFillClrLst>
    <dgm:txEffectClrLst/>
  </dgm:styleLbl>
  <dgm:styleLbl name="fgAcc4">
    <dgm:fillClrLst meth="repeat">
      <a:srgbClr val="E7E6E6">
        <a:alpha val="90000"/>
      </a:srgbClr>
    </dgm:fillClrLst>
    <dgm:linClrLst meth="repeat">
      <a:srgbClr val="44546A"/>
    </dgm:linClrLst>
    <dgm:effectClrLst/>
    <dgm:txLinClrLst/>
    <dgm:txFillClrLst meth="repeat">
      <a:sysClr val="windowText" lastClr="000000"/>
    </dgm:txFillClrLst>
    <dgm:txEffectClrLst/>
  </dgm:styleLbl>
  <dgm:styleLbl name="fgAccFollowNode1">
    <dgm:fillClrLst meth="repeat">
      <a:srgbClr val="44546A">
        <a:alpha val="90000"/>
        <a:tint val="40000"/>
      </a:srgbClr>
    </dgm:fillClrLst>
    <dgm:linClrLst meth="repeat">
      <a:srgbClr val="44546A">
        <a:alpha val="90000"/>
        <a:tint val="40000"/>
      </a:srgbClr>
    </dgm:linClrLst>
    <dgm:effectClrLst/>
    <dgm:txLinClrLst/>
    <dgm:txFillClrLst meth="repeat">
      <a:sysClr val="windowText" lastClr="000000"/>
    </dgm:txFillClrLst>
    <dgm:txEffectClrLst/>
  </dgm:styleLbl>
  <dgm:styleLbl name="fgImgPlace1">
    <dgm:fillClrLst meth="repeat">
      <a:srgbClr val="44546A">
        <a:tint val="50000"/>
      </a:srgbClr>
    </dgm:fillClrLst>
    <dgm:linClrLst meth="repeat">
      <a:srgbClr val="E7E6E6"/>
    </dgm:linClrLst>
    <dgm:effectClrLst/>
    <dgm:txLinClrLst/>
    <dgm:txFillClrLst meth="repeat">
      <a:srgbClr val="E7E6E6"/>
    </dgm:txFillClrLst>
    <dgm:txEffectClrLst/>
  </dgm:styleLbl>
  <dgm:styleLbl name="fgShp">
    <dgm:fillClrLst meth="repeat">
      <a:srgbClr val="44546A">
        <a:tint val="60000"/>
      </a:srgbClr>
    </dgm:fillClrLst>
    <dgm:linClrLst meth="repeat">
      <a:srgbClr val="E7E6E6"/>
    </dgm:linClrLst>
    <dgm:effectClrLst/>
    <dgm:txLinClrLst/>
    <dgm:txFillClrLst meth="repeat">
      <a:sysClr val="windowText" lastClr="000000"/>
    </dgm:txFillClrLst>
    <dgm:txEffectClrLst/>
  </dgm:styleLbl>
  <dgm:styleLbl name="fgSibTrans2D1">
    <dgm:fillClrLst meth="repeat">
      <a:srgbClr val="44546A">
        <a:tint val="60000"/>
      </a:srgbClr>
    </dgm:fillClrLst>
    <dgm:linClrLst meth="repeat">
      <a:srgbClr val="44546A">
        <a:tint val="60000"/>
      </a:srgbClr>
    </dgm:linClrLst>
    <dgm:effectClrLst/>
    <dgm:txLinClrLst/>
    <dgm:txFillClrLst/>
    <dgm:txEffectClrLst/>
  </dgm:styleLbl>
  <dgm:styleLbl name="lnNode1">
    <dgm:fillClrLst meth="repeat">
      <a:srgbClr val="44546A"/>
    </dgm:fillClrLst>
    <dgm:linClrLst meth="repeat">
      <a:srgbClr val="E7E6E6"/>
    </dgm:linClrLst>
    <dgm:effectClrLst/>
    <dgm:txLinClrLst/>
    <dgm:txFillClrLst/>
    <dgm:txEffectClrLst/>
  </dgm:styleLbl>
  <dgm:styleLbl name="node0">
    <dgm:fillClrLst meth="repeat">
      <a:srgbClr val="44546A"/>
    </dgm:fillClrLst>
    <dgm:linClrLst meth="repeat">
      <a:srgbClr val="E7E6E6"/>
    </dgm:linClrLst>
    <dgm:effectClrLst/>
    <dgm:txLinClrLst/>
    <dgm:txFillClrLst/>
    <dgm:txEffectClrLst/>
  </dgm:styleLbl>
  <dgm:styleLbl name="node1">
    <dgm:fillClrLst meth="repeat">
      <a:srgbClr val="44546A"/>
    </dgm:fillClrLst>
    <dgm:linClrLst meth="repeat">
      <a:srgbClr val="E7E6E6"/>
    </dgm:linClrLst>
    <dgm:effectClrLst/>
    <dgm:txLinClrLst/>
    <dgm:txFillClrLst/>
    <dgm:txEffectClrLst/>
  </dgm:styleLbl>
  <dgm:styleLbl name="node2">
    <dgm:fillClrLst meth="repeat">
      <a:srgbClr val="44546A"/>
    </dgm:fillClrLst>
    <dgm:linClrLst meth="repeat">
      <a:srgbClr val="E7E6E6"/>
    </dgm:linClrLst>
    <dgm:effectClrLst/>
    <dgm:txLinClrLst/>
    <dgm:txFillClrLst/>
    <dgm:txEffectClrLst/>
  </dgm:styleLbl>
  <dgm:styleLbl name="node3">
    <dgm:fillClrLst meth="repeat">
      <a:srgbClr val="44546A"/>
    </dgm:fillClrLst>
    <dgm:linClrLst meth="repeat">
      <a:srgbClr val="E7E6E6"/>
    </dgm:linClrLst>
    <dgm:effectClrLst/>
    <dgm:txLinClrLst/>
    <dgm:txFillClrLst/>
    <dgm:txEffectClrLst/>
  </dgm:styleLbl>
  <dgm:styleLbl name="node4">
    <dgm:fillClrLst meth="repeat">
      <a:srgbClr val="44546A"/>
    </dgm:fillClrLst>
    <dgm:linClrLst meth="repeat">
      <a:srgbClr val="E7E6E6"/>
    </dgm:linClrLst>
    <dgm:effectClrLst/>
    <dgm:txLinClrLst/>
    <dgm:txFillClrLst/>
    <dgm:txEffectClrLst/>
  </dgm:styleLbl>
  <dgm:styleLbl name="parChTrans1D1">
    <dgm:fillClrLst meth="repeat">
      <a:srgbClr val="44546A"/>
    </dgm:fillClrLst>
    <dgm:linClrLst meth="repeat">
      <a:srgbClr val="44546A">
        <a:shade val="60000"/>
      </a:srgbClr>
    </dgm:linClrLst>
    <dgm:effectClrLst/>
    <dgm:txLinClrLst/>
    <dgm:txFillClrLst meth="repeat">
      <a:sysClr val="windowText" lastClr="000000"/>
    </dgm:txFillClrLst>
    <dgm:txEffectClrLst/>
  </dgm:styleLbl>
  <dgm:styleLbl name="parChTrans1D2">
    <dgm:fillClrLst meth="repeat">
      <a:srgbClr val="44546A"/>
    </dgm:fillClrLst>
    <dgm:linClrLst meth="repeat">
      <a:srgbClr val="44546A">
        <a:shade val="60000"/>
      </a:srgbClr>
    </dgm:linClrLst>
    <dgm:effectClrLst/>
    <dgm:txLinClrLst/>
    <dgm:txFillClrLst meth="repeat">
      <a:sysClr val="windowText" lastClr="000000"/>
    </dgm:txFillClrLst>
    <dgm:txEffectClrLst/>
  </dgm:styleLbl>
  <dgm:styleLbl name="parChTrans1D3">
    <dgm:fillClrLst meth="repeat">
      <a:srgbClr val="44546A"/>
    </dgm:fillClrLst>
    <dgm:linClrLst meth="repeat">
      <a:srgbClr val="44546A">
        <a:shade val="80000"/>
      </a:srgbClr>
    </dgm:linClrLst>
    <dgm:effectClrLst/>
    <dgm:txLinClrLst/>
    <dgm:txFillClrLst meth="repeat">
      <a:sysClr val="windowText" lastClr="000000"/>
    </dgm:txFillClrLst>
    <dgm:txEffectClrLst/>
  </dgm:styleLbl>
  <dgm:styleLbl name="parChTrans1D4">
    <dgm:fillClrLst meth="repeat">
      <a:srgbClr val="44546A"/>
    </dgm:fillClrLst>
    <dgm:linClrLst meth="repeat">
      <a:srgbClr val="44546A">
        <a:shade val="80000"/>
      </a:srgbClr>
    </dgm:linClrLst>
    <dgm:effectClrLst/>
    <dgm:txLinClrLst/>
    <dgm:txFillClrLst meth="repeat">
      <a:sysClr val="windowText" lastClr="000000"/>
    </dgm:txFillClrLst>
    <dgm:txEffectClrLst/>
  </dgm:styleLbl>
  <dgm:styleLbl name="parChTrans2D1">
    <dgm:fillClrLst meth="repeat">
      <a:srgbClr val="44546A">
        <a:tint val="60000"/>
      </a:srgbClr>
    </dgm:fillClrLst>
    <dgm:linClrLst meth="repeat">
      <a:srgbClr val="44546A">
        <a:tint val="60000"/>
      </a:srgbClr>
    </dgm:linClrLst>
    <dgm:effectClrLst/>
    <dgm:txLinClrLst/>
    <dgm:txFillClrLst meth="repeat">
      <a:srgbClr val="E7E6E6"/>
    </dgm:txFillClrLst>
    <dgm:txEffectClrLst/>
  </dgm:styleLbl>
  <dgm:styleLbl name="parChTrans2D2">
    <dgm:fillClrLst meth="repeat">
      <a:srgbClr val="44546A"/>
    </dgm:fillClrLst>
    <dgm:linClrLst meth="repeat">
      <a:srgbClr val="44546A"/>
    </dgm:linClrLst>
    <dgm:effectClrLst/>
    <dgm:txLinClrLst/>
    <dgm:txFillClrLst meth="repeat">
      <a:srgbClr val="E7E6E6"/>
    </dgm:txFillClrLst>
    <dgm:txEffectClrLst/>
  </dgm:styleLbl>
  <dgm:styleLbl name="parChTrans2D3">
    <dgm:fillClrLst meth="repeat">
      <a:srgbClr val="44546A"/>
    </dgm:fillClrLst>
    <dgm:linClrLst meth="repeat">
      <a:srgbClr val="44546A"/>
    </dgm:linClrLst>
    <dgm:effectClrLst/>
    <dgm:txLinClrLst/>
    <dgm:txFillClrLst meth="repeat">
      <a:srgbClr val="E7E6E6"/>
    </dgm:txFillClrLst>
    <dgm:txEffectClrLst/>
  </dgm:styleLbl>
  <dgm:styleLbl name="parChTrans2D4">
    <dgm:fillClrLst meth="repeat">
      <a:srgbClr val="44546A"/>
    </dgm:fillClrLst>
    <dgm:linClrLst meth="repeat">
      <a:srgbClr val="44546A"/>
    </dgm:linClrLst>
    <dgm:effectClrLst/>
    <dgm:txLinClrLst/>
    <dgm:txFillClrLst meth="repeat">
      <a:srgbClr val="E7E6E6"/>
    </dgm:txFillClrLst>
    <dgm:txEffectClrLst/>
  </dgm:styleLbl>
  <dgm:styleLbl name="revTx">
    <dgm:fillClrLst meth="repeat">
      <a:srgbClr val="E7E6E6">
        <a:alpha val="0"/>
      </a:srgb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44546A"/>
    </dgm:fillClrLst>
    <dgm:linClrLst meth="repeat">
      <a:srgbClr val="44546A"/>
    </dgm:linClrLst>
    <dgm:effectClrLst/>
    <dgm:txLinClrLst/>
    <dgm:txFillClrLst meth="repeat">
      <a:srgbClr val="E7E6E6"/>
    </dgm:txFillClrLst>
    <dgm:txEffectClrLst/>
  </dgm:styleLbl>
  <dgm:styleLbl name="sibTrans2D1">
    <dgm:fillClrLst meth="repeat">
      <a:srgbClr val="44546A">
        <a:tint val="60000"/>
      </a:srgbClr>
    </dgm:fillClrLst>
    <dgm:linClrLst meth="repeat">
      <a:srgbClr val="44546A">
        <a:tint val="60000"/>
      </a:srgbClr>
    </dgm:linClrLst>
    <dgm:effectClrLst/>
    <dgm:txLinClrLst/>
    <dgm:txFillClrLst/>
    <dgm:txEffectClrLst/>
  </dgm:styleLbl>
  <dgm:styleLbl name="solidAlignAcc1">
    <dgm:fillClrLst meth="repeat">
      <a:srgbClr val="E7E6E6"/>
    </dgm:fillClrLst>
    <dgm:linClrLst meth="repeat">
      <a:srgbClr val="44546A"/>
    </dgm:linClrLst>
    <dgm:effectClrLst/>
    <dgm:txLinClrLst/>
    <dgm:txFillClrLst meth="repeat">
      <a:sysClr val="windowText" lastClr="000000"/>
    </dgm:txFillClrLst>
    <dgm:txEffectClrLst/>
  </dgm:styleLbl>
  <dgm:styleLbl name="solidBgAcc1">
    <dgm:fillClrLst meth="repeat">
      <a:srgbClr val="E7E6E6"/>
    </dgm:fillClrLst>
    <dgm:linClrLst meth="repeat">
      <a:srgbClr val="44546A"/>
    </dgm:linClrLst>
    <dgm:effectClrLst/>
    <dgm:txLinClrLst/>
    <dgm:txFillClrLst meth="repeat">
      <a:sysClr val="windowText" lastClr="000000"/>
    </dgm:txFillClrLst>
    <dgm:txEffectClrLst/>
  </dgm:styleLbl>
  <dgm:styleLbl name="solidFgAcc1">
    <dgm:fillClrLst meth="repeat">
      <a:srgbClr val="E7E6E6"/>
    </dgm:fillClrLst>
    <dgm:linClrLst meth="repeat">
      <a:srgbClr val="44546A"/>
    </dgm:linClrLst>
    <dgm:effectClrLst/>
    <dgm:txLinClrLst/>
    <dgm:txFillClrLst meth="repeat">
      <a:sysClr val="windowText" lastClr="000000"/>
    </dgm:txFillClrLst>
    <dgm:txEffectClrLst/>
  </dgm:styleLbl>
  <dgm:styleLbl name="trAlignAcc1">
    <dgm:fillClrLst meth="repeat">
      <a:srgbClr val="E7E6E6">
        <a:alpha val="40000"/>
      </a:srgbClr>
    </dgm:fillClrLst>
    <dgm:linClrLst meth="repeat">
      <a:srgbClr val="44546A"/>
    </dgm:linClrLst>
    <dgm:effectClrLst/>
    <dgm:txLinClrLst/>
    <dgm:txFillClrLst meth="repeat">
      <a:sysClr val="windowText" lastClr="000000"/>
    </dgm:txFillClrLst>
    <dgm:txEffectClrLst/>
  </dgm:styleLbl>
  <dgm:styleLbl name="trBgShp">
    <dgm:fillClrLst meth="repeat">
      <a:srgbClr val="44546A">
        <a:tint val="50000"/>
        <a:alpha val="40000"/>
      </a:srgbClr>
    </dgm:fillClrLst>
    <dgm:linClrLst meth="repeat">
      <a:srgbClr val="44546A"/>
    </dgm:linClrLst>
    <dgm:effectClrLst/>
    <dgm:txLinClrLst/>
    <dgm:txFillClrLst meth="repeat">
      <a:sysClr val="window" lastClr="FFFFFF"/>
    </dgm:txFillClrLst>
    <dgm:txEffectClrLst/>
  </dgm:styleLbl>
  <dgm:styleLbl name="vennNode1">
    <dgm:fillClrLst meth="repeat">
      <a:srgbClr val="44546A">
        <a:alpha val="50000"/>
      </a:srgbClr>
    </dgm:fillClrLst>
    <dgm:linClrLst meth="repeat">
      <a:srgbClr val="E7E6E6"/>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40F0AE8-300C-42C5-BEE2-0909F046E4A7}" type="doc">
      <dgm:prSet loTypeId="list" loCatId="list" qsTypeId="urn:microsoft.com/office/officeart/2005/8/quickstyle/simple4" qsCatId="simple" csTypeId="urn:microsoft.com/office/officeart/2005/8/colors/colorful3" csCatId="colorful" phldr="1"/>
      <dgm:spPr/>
      <dgm:t>
        <a:bodyPr/>
        <a:lstStyle/>
        <a:p>
          <a:endParaRPr lang="zh-CN" altLang="en-US"/>
        </a:p>
      </dgm:t>
    </dgm:pt>
    <dgm:pt modelId="{3B9C2285-D0D9-4C45-97F3-EDF1D3ED5701}">
      <dgm:prSet custT="1"/>
      <dgm:spPr/>
      <dgm:t>
        <a:bodyPr/>
        <a:lstStyle/>
        <a:p>
          <a:r>
            <a:rPr lang="zh-CN" altLang="en-US" sz="2400" dirty="0"/>
            <a:t>了解</a:t>
          </a:r>
        </a:p>
      </dgm:t>
    </dgm:pt>
    <dgm:pt modelId="{143390B6-1431-441F-98D9-EE1A197BCB3B}" cxnId="{43336568-209A-4985-A11E-1C1EA64CDD90}" type="parTrans">
      <dgm:prSet/>
      <dgm:spPr/>
      <dgm:t>
        <a:bodyPr/>
        <a:lstStyle/>
        <a:p>
          <a:endParaRPr lang="zh-CN" altLang="en-US" sz="1600"/>
        </a:p>
      </dgm:t>
    </dgm:pt>
    <dgm:pt modelId="{FD887F05-3C1F-4813-B022-DF118E4BC9A4}" cxnId="{43336568-209A-4985-A11E-1C1EA64CDD90}" type="sibTrans">
      <dgm:prSet/>
      <dgm:spPr/>
      <dgm:t>
        <a:bodyPr/>
        <a:lstStyle/>
        <a:p>
          <a:endParaRPr lang="zh-CN" altLang="en-US" sz="1600"/>
        </a:p>
      </dgm:t>
    </dgm:pt>
    <dgm:pt modelId="{AF65D824-641C-4DFA-A022-13B9845C3ACB}">
      <dgm:prSet phldr="0" custT="1"/>
      <dgm:spPr/>
      <dgm:t>
        <a:bodyPr vert="horz" wrap="square"/>
        <a:p>
          <a:pPr>
            <a:lnSpc>
              <a:spcPct val="100000"/>
            </a:lnSpc>
            <a:spcBef>
              <a:spcPct val="0"/>
            </a:spcBef>
            <a:spcAft>
              <a:spcPct val="15000"/>
            </a:spcAft>
          </a:pPr>
          <a:r>
            <a:rPr lang="zh-CN" altLang="en-US" sz="2100"/>
            <a:t>大数据时代的本质及学习数据科学的意义</a:t>
          </a:r>
          <a:r>
            <a:rPr lang="zh-CN" altLang="en-US" sz="2100"/>
            <a:t/>
          </a:r>
          <a:endParaRPr lang="zh-CN" altLang="en-US" sz="2100"/>
        </a:p>
      </dgm:t>
    </dgm:pt>
    <dgm:pt modelId="{1B34809F-2E35-451A-A7B1-888DEECC4F24}" cxnId="{14A966B7-E0FB-42E6-B865-EC494A0CC790}" type="parTrans">
      <dgm:prSet/>
      <dgm:spPr/>
      <dgm:t>
        <a:bodyPr/>
        <a:lstStyle/>
        <a:p>
          <a:endParaRPr lang="zh-CN" altLang="en-US" sz="1600"/>
        </a:p>
      </dgm:t>
    </dgm:pt>
    <dgm:pt modelId="{B5C8F10A-757B-45DA-8E8D-E9A6B732C462}" cxnId="{14A966B7-E0FB-42E6-B865-EC494A0CC790}" type="sibTrans">
      <dgm:prSet/>
      <dgm:spPr/>
      <dgm:t>
        <a:bodyPr/>
        <a:lstStyle/>
        <a:p>
          <a:endParaRPr lang="zh-CN" altLang="en-US" sz="1600"/>
        </a:p>
      </dgm:t>
    </dgm:pt>
    <dgm:pt modelId="{CE732EFE-1E90-40E9-81AF-3C8AADE20D9E}">
      <dgm:prSet phldr="0" custT="1"/>
      <dgm:spPr/>
      <dgm:t>
        <a:bodyPr vert="horz" wrap="square"/>
        <a:p>
          <a:pPr>
            <a:lnSpc>
              <a:spcPct val="100000"/>
            </a:lnSpc>
            <a:spcBef>
              <a:spcPct val="0"/>
            </a:spcBef>
            <a:spcAft>
              <a:spcPct val="15000"/>
            </a:spcAft>
          </a:pPr>
          <a:r>
            <a:rPr lang="zh-CN" altLang="en-US" sz="2100"/>
            <a:t>数据科学的常用工具</a:t>
          </a:r>
          <a:r>
            <a:rPr lang="zh-CN" altLang="en-US" sz="2100"/>
            <a:t/>
          </a:r>
          <a:endParaRPr lang="zh-CN" altLang="en-US" sz="2100"/>
        </a:p>
      </dgm:t>
    </dgm:pt>
    <dgm:pt modelId="{93BDF40A-43CC-461E-8E7E-3995C67DD2EC}" cxnId="{1494781A-B08E-473D-9381-6142DA34E1CF}" type="parTrans">
      <dgm:prSet/>
      <dgm:spPr/>
    </dgm:pt>
    <dgm:pt modelId="{8B222918-2298-466C-96CD-1DA0ED531FB6}" cxnId="{1494781A-B08E-473D-9381-6142DA34E1CF}" type="sibTrans">
      <dgm:prSet/>
      <dgm:spPr/>
    </dgm:pt>
    <dgm:pt modelId="{306A874A-EE5F-48F0-BD3A-105F1A8F64E2}">
      <dgm:prSet phldr="0" custT="1"/>
      <dgm:spPr/>
      <dgm:t>
        <a:bodyPr vert="horz" wrap="square"/>
        <a:p>
          <a:pPr>
            <a:lnSpc>
              <a:spcPct val="100000"/>
            </a:lnSpc>
            <a:spcBef>
              <a:spcPct val="0"/>
            </a:spcBef>
            <a:spcAft>
              <a:spcPct val="15000"/>
            </a:spcAft>
          </a:pPr>
          <a:r>
            <a:rPr lang="zh-CN" altLang="en-US" sz="2100"/>
            <a:t>数据科学的相关应用</a:t>
          </a:r>
          <a:r>
            <a:rPr lang="zh-CN" altLang="en-US" sz="2100"/>
            <a:t/>
          </a:r>
          <a:endParaRPr lang="zh-CN" altLang="en-US" sz="2100"/>
        </a:p>
      </dgm:t>
    </dgm:pt>
    <dgm:pt modelId="{32B9048F-B275-4369-AAB8-12D3E06512F9}" cxnId="{3C1A9322-C3F1-4986-A226-5DC0475C8D00}" type="parTrans">
      <dgm:prSet/>
      <dgm:spPr/>
    </dgm:pt>
    <dgm:pt modelId="{83AE3688-E26F-43F2-BE81-78210CF76828}" cxnId="{3C1A9322-C3F1-4986-A226-5DC0475C8D00}" type="sibTrans">
      <dgm:prSet/>
      <dgm:spPr/>
    </dgm:pt>
    <dgm:pt modelId="{AF4DD675-A558-4492-8B92-A2014CBF6E9F}">
      <dgm:prSet custT="1"/>
      <dgm:spPr/>
      <dgm:t>
        <a:bodyPr/>
        <a:lstStyle/>
        <a:p>
          <a:r>
            <a:rPr lang="zh-CN" altLang="en-US" sz="2400" dirty="0"/>
            <a:t>理解</a:t>
          </a:r>
        </a:p>
      </dgm:t>
    </dgm:pt>
    <dgm:pt modelId="{3594881F-04C7-42AD-87C2-F1208C352612}" cxnId="{4B3DFB8F-B045-4CCE-B77E-2C126ADAF635}" type="parTrans">
      <dgm:prSet/>
      <dgm:spPr/>
      <dgm:t>
        <a:bodyPr/>
        <a:lstStyle/>
        <a:p>
          <a:endParaRPr lang="zh-CN" altLang="en-US" sz="1600"/>
        </a:p>
      </dgm:t>
    </dgm:pt>
    <dgm:pt modelId="{77BCD0E9-AE55-4155-B2F3-A5A51EA603C6}" cxnId="{4B3DFB8F-B045-4CCE-B77E-2C126ADAF635}" type="sibTrans">
      <dgm:prSet/>
      <dgm:spPr/>
      <dgm:t>
        <a:bodyPr/>
        <a:lstStyle/>
        <a:p>
          <a:endParaRPr lang="zh-CN" altLang="en-US" sz="1600"/>
        </a:p>
      </dgm:t>
    </dgm:pt>
    <dgm:pt modelId="{0E4F97C5-666D-4C89-A9CF-3E34F65DE58E}">
      <dgm:prSet phldr="0" custT="1"/>
      <dgm:spPr/>
      <dgm:t>
        <a:bodyPr vert="horz" wrap="square"/>
        <a:p>
          <a:pPr>
            <a:lnSpc>
              <a:spcPct val="100000"/>
            </a:lnSpc>
            <a:spcBef>
              <a:spcPct val="0"/>
            </a:spcBef>
            <a:spcAft>
              <a:spcPct val="15000"/>
            </a:spcAft>
          </a:pPr>
          <a:r>
            <a:rPr lang="zh-CN" altLang="en-US" sz="2100"/>
            <a:t>数据科学的人才类型及其主要职责</a:t>
          </a:r>
          <a:r>
            <a:rPr lang="zh-CN" altLang="en-US" sz="2100"/>
            <a:t/>
          </a:r>
          <a:endParaRPr lang="zh-CN" altLang="en-US" sz="2100"/>
        </a:p>
      </dgm:t>
    </dgm:pt>
    <dgm:pt modelId="{0C0AE3A8-73F3-47A6-B4DF-C98AD1D5EE36}" cxnId="{00FF2BF8-0F76-46F1-B6FC-AD196B8DB659}" type="parTrans">
      <dgm:prSet/>
      <dgm:spPr/>
      <dgm:t>
        <a:bodyPr/>
        <a:lstStyle/>
        <a:p>
          <a:endParaRPr lang="zh-CN" altLang="en-US" sz="1600"/>
        </a:p>
      </dgm:t>
    </dgm:pt>
    <dgm:pt modelId="{BDA597E8-3463-423D-955A-25AE1866C2E8}" cxnId="{00FF2BF8-0F76-46F1-B6FC-AD196B8DB659}" type="sibTrans">
      <dgm:prSet/>
      <dgm:spPr/>
      <dgm:t>
        <a:bodyPr/>
        <a:lstStyle/>
        <a:p>
          <a:endParaRPr lang="zh-CN" altLang="en-US" sz="1600"/>
        </a:p>
      </dgm:t>
    </dgm:pt>
    <dgm:pt modelId="{739B7C08-2FE0-4280-9694-E942CBCB86CE}">
      <dgm:prSet phldr="0" custT="1"/>
      <dgm:spPr/>
      <dgm:t>
        <a:bodyPr vert="horz" wrap="square"/>
        <a:p>
          <a:pPr>
            <a:lnSpc>
              <a:spcPct val="100000"/>
            </a:lnSpc>
            <a:spcBef>
              <a:spcPct val="0"/>
            </a:spcBef>
            <a:spcAft>
              <a:spcPct val="15000"/>
            </a:spcAft>
          </a:pPr>
          <a:r>
            <a:rPr lang="zh-CN" altLang="en-US" sz="2100"/>
            <a:t>数据科学与其他学科的区别与联系</a:t>
          </a:r>
          <a:r>
            <a:rPr sz="2100"/>
            <a:t/>
          </a:r>
          <a:endParaRPr sz="2100"/>
        </a:p>
      </dgm:t>
    </dgm:pt>
    <dgm:pt modelId="{7468983D-2CCF-4ED4-8D22-5613B8BFAE4B}" cxnId="{2755D4AA-CD6E-4550-801D-C4A977B545AA}" type="parTrans">
      <dgm:prSet/>
      <dgm:spPr/>
    </dgm:pt>
    <dgm:pt modelId="{8E71E1CF-6893-4BBD-A357-549DA891B8F1}" cxnId="{2755D4AA-CD6E-4550-801D-C4A977B545AA}" type="sibTrans">
      <dgm:prSet/>
      <dgm:spPr/>
    </dgm:pt>
    <dgm:pt modelId="{6458865E-680E-4C70-B6BE-74D00A20852D}">
      <dgm:prSet custT="1"/>
      <dgm:spPr/>
      <dgm:t>
        <a:bodyPr/>
        <a:lstStyle/>
        <a:p>
          <a:r>
            <a:rPr lang="zh-CN" altLang="en-US" sz="2400" dirty="0"/>
            <a:t>掌握</a:t>
          </a:r>
        </a:p>
      </dgm:t>
    </dgm:pt>
    <dgm:pt modelId="{8AB38016-4480-4789-8792-B07E106EF446}" cxnId="{6AE63677-0B40-4FAF-A3CE-875C0CBF1198}" type="parTrans">
      <dgm:prSet/>
      <dgm:spPr/>
      <dgm:t>
        <a:bodyPr/>
        <a:lstStyle/>
        <a:p>
          <a:endParaRPr lang="zh-CN" altLang="en-US" sz="1600"/>
        </a:p>
      </dgm:t>
    </dgm:pt>
    <dgm:pt modelId="{016632E6-D71A-4C9D-A531-78EA169242CE}" cxnId="{6AE63677-0B40-4FAF-A3CE-875C0CBF1198}" type="sibTrans">
      <dgm:prSet/>
      <dgm:spPr/>
      <dgm:t>
        <a:bodyPr/>
        <a:lstStyle/>
        <a:p>
          <a:endParaRPr lang="zh-CN" altLang="en-US" sz="1600"/>
        </a:p>
      </dgm:t>
    </dgm:pt>
    <dgm:pt modelId="{5DA2F494-2359-4C78-9309-9C8D776A1562}">
      <dgm:prSet phldr="0" custT="1"/>
      <dgm:spPr/>
      <dgm:t>
        <a:bodyPr vert="horz" wrap="square"/>
        <a:p>
          <a:pPr>
            <a:lnSpc>
              <a:spcPct val="100000"/>
            </a:lnSpc>
            <a:spcBef>
              <a:spcPct val="0"/>
            </a:spcBef>
            <a:spcAft>
              <a:spcPct val="15000"/>
            </a:spcAft>
          </a:pPr>
          <a:r>
            <a:rPr lang="zh-CN" altLang="en-US" sz="2100"/>
            <a:t>大数据和数据科学的定义与特征</a:t>
          </a:r>
          <a:r>
            <a:rPr lang="zh-CN" altLang="en-US" sz="2100"/>
            <a:t/>
          </a:r>
          <a:endParaRPr lang="zh-CN" altLang="en-US" sz="2100"/>
        </a:p>
      </dgm:t>
    </dgm:pt>
    <dgm:pt modelId="{CB5B4ACA-0F9F-499C-8A56-8B570BB9FFB6}" cxnId="{7EC5C4F4-F1E1-42D3-ADFA-67A19BDDE65A}" type="parTrans">
      <dgm:prSet/>
      <dgm:spPr/>
      <dgm:t>
        <a:bodyPr/>
        <a:lstStyle/>
        <a:p>
          <a:endParaRPr lang="zh-CN" altLang="en-US" sz="1600"/>
        </a:p>
      </dgm:t>
    </dgm:pt>
    <dgm:pt modelId="{3CE66B17-12D7-40FA-B0B8-75D7E21E03CD}" cxnId="{7EC5C4F4-F1E1-42D3-ADFA-67A19BDDE65A}" type="sibTrans">
      <dgm:prSet/>
      <dgm:spPr/>
      <dgm:t>
        <a:bodyPr/>
        <a:lstStyle/>
        <a:p>
          <a:endParaRPr lang="zh-CN" altLang="en-US" sz="1600"/>
        </a:p>
      </dgm:t>
    </dgm:pt>
    <dgm:pt modelId="{3476A34F-0EF3-4D0D-8A40-8E13A51417EC}">
      <dgm:prSet phldr="0" custT="1"/>
      <dgm:spPr/>
      <dgm:t>
        <a:bodyPr vert="horz" wrap="square"/>
        <a:p>
          <a:pPr>
            <a:lnSpc>
              <a:spcPct val="100000"/>
            </a:lnSpc>
            <a:spcBef>
              <a:spcPct val="0"/>
            </a:spcBef>
            <a:spcAft>
              <a:spcPct val="15000"/>
            </a:spcAft>
          </a:pPr>
          <a:r>
            <a:rPr lang="zh-CN" altLang="en-US" sz="2100"/>
            <a:t>数据科学的知识体系</a:t>
          </a:r>
          <a:r>
            <a:rPr sz="2100"/>
            <a:t/>
          </a:r>
          <a:endParaRPr sz="2100"/>
        </a:p>
      </dgm:t>
    </dgm:pt>
    <dgm:pt modelId="{54F48DA9-3A5F-4D49-8F66-DF5A59FA7BCE}" cxnId="{86004B1A-F49C-494E-944A-BECBBC44DA55}" type="parTrans">
      <dgm:prSet/>
      <dgm:spPr/>
    </dgm:pt>
    <dgm:pt modelId="{EBB126A1-F345-4661-98B7-223CE71573A6}" cxnId="{86004B1A-F49C-494E-944A-BECBBC44DA55}" type="sibTrans">
      <dgm:prSet/>
      <dgm:spPr/>
    </dgm:pt>
    <dgm:pt modelId="{6F87720B-812F-49EB-AC4F-51D797F57759}">
      <dgm:prSet custT="1"/>
      <dgm:spPr/>
      <dgm:t>
        <a:bodyPr/>
        <a:lstStyle/>
        <a:p>
          <a:r>
            <a:rPr lang="zh-CN" altLang="en-US" sz="2400" dirty="0"/>
            <a:t>熟练掌握</a:t>
          </a:r>
        </a:p>
      </dgm:t>
    </dgm:pt>
    <dgm:pt modelId="{AD1B60F8-DCD8-479A-B428-9213A52778F5}" cxnId="{D54CB412-B040-4F65-82CF-22B7523415CA}" type="parTrans">
      <dgm:prSet/>
      <dgm:spPr/>
      <dgm:t>
        <a:bodyPr/>
        <a:lstStyle/>
        <a:p>
          <a:endParaRPr lang="zh-CN" altLang="en-US" sz="1600"/>
        </a:p>
      </dgm:t>
    </dgm:pt>
    <dgm:pt modelId="{D1F653DC-79ED-4D4A-8EEF-3E24061B8C78}" cxnId="{D54CB412-B040-4F65-82CF-22B7523415CA}" type="sibTrans">
      <dgm:prSet/>
      <dgm:spPr/>
      <dgm:t>
        <a:bodyPr/>
        <a:lstStyle/>
        <a:p>
          <a:endParaRPr lang="zh-CN" altLang="en-US" sz="1600"/>
        </a:p>
      </dgm:t>
    </dgm:pt>
    <dgm:pt modelId="{B46D2873-447B-4F9F-B8ED-632757854703}">
      <dgm:prSet phldr="0" custT="1"/>
      <dgm:spPr/>
      <dgm:t>
        <a:bodyPr vert="horz" wrap="square"/>
        <a:p>
          <a:pPr>
            <a:lnSpc>
              <a:spcPct val="100000"/>
            </a:lnSpc>
            <a:spcBef>
              <a:spcPct val="0"/>
            </a:spcBef>
            <a:spcAft>
              <a:spcPct val="15000"/>
            </a:spcAft>
          </a:pPr>
          <a:r>
            <a:rPr lang="zh-CN" altLang="en-US" sz="2100" dirty="0"/>
            <a:t>数据科学的基本流程（图</a:t>
          </a:r>
          <a:r>
            <a:rPr lang="en-US" altLang="zh-CN" sz="2100" dirty="0"/>
            <a:t>1-5</a:t>
          </a:r>
          <a:r>
            <a:rPr lang="zh-CN" altLang="en-US" sz="2100" dirty="0"/>
            <a:t>）</a:t>
          </a:r>
          <a:r>
            <a:rPr sz="2100"/>
            <a:t/>
          </a:r>
          <a:endParaRPr sz="2100"/>
        </a:p>
      </dgm:t>
    </dgm:pt>
    <dgm:pt modelId="{4F69FDEE-E7CA-41AB-B18C-0A2EAC131E76}" cxnId="{E2DA9D60-E79C-482D-86E9-F235EB86193A}" type="parTrans">
      <dgm:prSet/>
      <dgm:spPr/>
      <dgm:t>
        <a:bodyPr/>
        <a:lstStyle/>
        <a:p>
          <a:endParaRPr lang="zh-CN" altLang="en-US" sz="1600"/>
        </a:p>
      </dgm:t>
    </dgm:pt>
    <dgm:pt modelId="{E5B1416F-3D5B-4E6F-A9E1-0A0E5C7316B4}" cxnId="{E2DA9D60-E79C-482D-86E9-F235EB86193A}" type="sibTrans">
      <dgm:prSet/>
      <dgm:spPr/>
      <dgm:t>
        <a:bodyPr/>
        <a:lstStyle/>
        <a:p>
          <a:endParaRPr lang="zh-CN" altLang="en-US" sz="1600"/>
        </a:p>
      </dgm:t>
    </dgm:pt>
    <dgm:pt modelId="{72A9F2D9-8DF3-4ACA-91C2-FE8E1399915A}" type="pres">
      <dgm:prSet presAssocID="{C40F0AE8-300C-42C5-BEE2-0909F046E4A7}" presName="Name0" presStyleCnt="0">
        <dgm:presLayoutVars>
          <dgm:dir/>
          <dgm:animLvl val="lvl"/>
          <dgm:resizeHandles val="exact"/>
        </dgm:presLayoutVars>
      </dgm:prSet>
      <dgm:spPr/>
    </dgm:pt>
    <dgm:pt modelId="{07A4F6D3-4BDB-4697-9102-0A2AB7C616EB}" type="pres">
      <dgm:prSet presAssocID="{3B9C2285-D0D9-4C45-97F3-EDF1D3ED5701}" presName="composite" presStyleCnt="0"/>
      <dgm:spPr/>
    </dgm:pt>
    <dgm:pt modelId="{2F99AB4D-618E-4A4C-8F32-CB5E2C90B6F9}" type="pres">
      <dgm:prSet presAssocID="{3B9C2285-D0D9-4C45-97F3-EDF1D3ED5701}" presName="parTx" presStyleLbl="alignNode1" presStyleIdx="0" presStyleCnt="4">
        <dgm:presLayoutVars>
          <dgm:chMax val="0"/>
          <dgm:chPref val="0"/>
          <dgm:bulletEnabled val="1"/>
        </dgm:presLayoutVars>
      </dgm:prSet>
      <dgm:spPr/>
    </dgm:pt>
    <dgm:pt modelId="{0B1C32C2-6528-408F-A1DC-F8F2C300674D}" type="pres">
      <dgm:prSet presAssocID="{3B9C2285-D0D9-4C45-97F3-EDF1D3ED5701}" presName="desTx" presStyleLbl="alignAccFollowNode1" presStyleIdx="0" presStyleCnt="4">
        <dgm:presLayoutVars>
          <dgm:bulletEnabled val="1"/>
        </dgm:presLayoutVars>
      </dgm:prSet>
      <dgm:spPr/>
    </dgm:pt>
    <dgm:pt modelId="{DBE8E073-6D4E-4593-A848-6EB0D6A4C521}" type="pres">
      <dgm:prSet presAssocID="{FD887F05-3C1F-4813-B022-DF118E4BC9A4}" presName="space" presStyleCnt="0"/>
      <dgm:spPr/>
    </dgm:pt>
    <dgm:pt modelId="{57D665EF-E9F0-43D1-8CD6-ACE60B81E860}" type="pres">
      <dgm:prSet presAssocID="{AF4DD675-A558-4492-8B92-A2014CBF6E9F}" presName="composite" presStyleCnt="0"/>
      <dgm:spPr/>
    </dgm:pt>
    <dgm:pt modelId="{7AD23FD0-5140-4991-90FA-52910E5246A1}" type="pres">
      <dgm:prSet presAssocID="{AF4DD675-A558-4492-8B92-A2014CBF6E9F}" presName="parTx" presStyleLbl="alignNode1" presStyleIdx="1" presStyleCnt="4">
        <dgm:presLayoutVars>
          <dgm:chMax val="0"/>
          <dgm:chPref val="0"/>
          <dgm:bulletEnabled val="1"/>
        </dgm:presLayoutVars>
      </dgm:prSet>
      <dgm:spPr/>
    </dgm:pt>
    <dgm:pt modelId="{C94008C4-848D-4B11-8FCD-024D8705554C}" type="pres">
      <dgm:prSet presAssocID="{AF4DD675-A558-4492-8B92-A2014CBF6E9F}" presName="desTx" presStyleLbl="alignAccFollowNode1" presStyleIdx="1" presStyleCnt="4">
        <dgm:presLayoutVars>
          <dgm:bulletEnabled val="1"/>
        </dgm:presLayoutVars>
      </dgm:prSet>
      <dgm:spPr/>
    </dgm:pt>
    <dgm:pt modelId="{0757C9A7-9BF5-4FFC-93E1-3D9AE8146354}" type="pres">
      <dgm:prSet presAssocID="{77BCD0E9-AE55-4155-B2F3-A5A51EA603C6}" presName="space" presStyleCnt="0"/>
      <dgm:spPr/>
    </dgm:pt>
    <dgm:pt modelId="{393F62C6-2D23-4AD9-B74C-83EF64828B8D}" type="pres">
      <dgm:prSet presAssocID="{6458865E-680E-4C70-B6BE-74D00A20852D}" presName="composite" presStyleCnt="0"/>
      <dgm:spPr/>
    </dgm:pt>
    <dgm:pt modelId="{D3D6532B-2B4B-4D90-8DD7-E4A0C1253D49}" type="pres">
      <dgm:prSet presAssocID="{6458865E-680E-4C70-B6BE-74D00A20852D}" presName="parTx" presStyleLbl="alignNode1" presStyleIdx="2" presStyleCnt="4">
        <dgm:presLayoutVars>
          <dgm:chMax val="0"/>
          <dgm:chPref val="0"/>
          <dgm:bulletEnabled val="1"/>
        </dgm:presLayoutVars>
      </dgm:prSet>
      <dgm:spPr/>
    </dgm:pt>
    <dgm:pt modelId="{F6982DEA-B834-4674-AD0E-434D56A482F8}" type="pres">
      <dgm:prSet presAssocID="{6458865E-680E-4C70-B6BE-74D00A20852D}" presName="desTx" presStyleLbl="alignAccFollowNode1" presStyleIdx="2" presStyleCnt="4">
        <dgm:presLayoutVars>
          <dgm:bulletEnabled val="1"/>
        </dgm:presLayoutVars>
      </dgm:prSet>
      <dgm:spPr/>
    </dgm:pt>
    <dgm:pt modelId="{7A96232D-1EEC-4970-9A9D-B6CC47C68F11}" type="pres">
      <dgm:prSet presAssocID="{016632E6-D71A-4C9D-A531-78EA169242CE}" presName="space" presStyleCnt="0"/>
      <dgm:spPr/>
    </dgm:pt>
    <dgm:pt modelId="{55AFF4EE-3F34-4B17-8725-09384D31C18B}" type="pres">
      <dgm:prSet presAssocID="{6F87720B-812F-49EB-AC4F-51D797F57759}" presName="composite" presStyleCnt="0"/>
      <dgm:spPr/>
    </dgm:pt>
    <dgm:pt modelId="{48BCE092-BDB2-4F83-B06C-9683606A668A}" type="pres">
      <dgm:prSet presAssocID="{6F87720B-812F-49EB-AC4F-51D797F57759}" presName="parTx" presStyleLbl="alignNode1" presStyleIdx="3" presStyleCnt="4">
        <dgm:presLayoutVars>
          <dgm:chMax val="0"/>
          <dgm:chPref val="0"/>
          <dgm:bulletEnabled val="1"/>
        </dgm:presLayoutVars>
      </dgm:prSet>
      <dgm:spPr/>
    </dgm:pt>
    <dgm:pt modelId="{B985A5A0-9D9D-4312-8F65-B76DEDFC97F0}" type="pres">
      <dgm:prSet presAssocID="{6F87720B-812F-49EB-AC4F-51D797F57759}" presName="desTx" presStyleLbl="alignAccFollowNode1" presStyleIdx="3" presStyleCnt="4">
        <dgm:presLayoutVars>
          <dgm:bulletEnabled val="1"/>
        </dgm:presLayoutVars>
      </dgm:prSet>
      <dgm:spPr/>
    </dgm:pt>
  </dgm:ptLst>
  <dgm:cxnLst>
    <dgm:cxn modelId="{43336568-209A-4985-A11E-1C1EA64CDD90}" srcId="{C40F0AE8-300C-42C5-BEE2-0909F046E4A7}" destId="{3B9C2285-D0D9-4C45-97F3-EDF1D3ED5701}" srcOrd="0" destOrd="0" parTransId="{143390B6-1431-441F-98D9-EE1A197BCB3B}" sibTransId="{FD887F05-3C1F-4813-B022-DF118E4BC9A4}"/>
    <dgm:cxn modelId="{14A966B7-E0FB-42E6-B865-EC494A0CC790}" srcId="{3B9C2285-D0D9-4C45-97F3-EDF1D3ED5701}" destId="{AF65D824-641C-4DFA-A022-13B9845C3ACB}" srcOrd="0" destOrd="0" parTransId="{1B34809F-2E35-451A-A7B1-888DEECC4F24}" sibTransId="{B5C8F10A-757B-45DA-8E8D-E9A6B732C462}"/>
    <dgm:cxn modelId="{1494781A-B08E-473D-9381-6142DA34E1CF}" srcId="{3B9C2285-D0D9-4C45-97F3-EDF1D3ED5701}" destId="{CE732EFE-1E90-40E9-81AF-3C8AADE20D9E}" srcOrd="1" destOrd="0" parTransId="{93BDF40A-43CC-461E-8E7E-3995C67DD2EC}" sibTransId="{8B222918-2298-466C-96CD-1DA0ED531FB6}"/>
    <dgm:cxn modelId="{3C1A9322-C3F1-4986-A226-5DC0475C8D00}" srcId="{3B9C2285-D0D9-4C45-97F3-EDF1D3ED5701}" destId="{306A874A-EE5F-48F0-BD3A-105F1A8F64E2}" srcOrd="2" destOrd="0" parTransId="{32B9048F-B275-4369-AAB8-12D3E06512F9}" sibTransId="{83AE3688-E26F-43F2-BE81-78210CF76828}"/>
    <dgm:cxn modelId="{4B3DFB8F-B045-4CCE-B77E-2C126ADAF635}" srcId="{C40F0AE8-300C-42C5-BEE2-0909F046E4A7}" destId="{AF4DD675-A558-4492-8B92-A2014CBF6E9F}" srcOrd="1" destOrd="0" parTransId="{3594881F-04C7-42AD-87C2-F1208C352612}" sibTransId="{77BCD0E9-AE55-4155-B2F3-A5A51EA603C6}"/>
    <dgm:cxn modelId="{00FF2BF8-0F76-46F1-B6FC-AD196B8DB659}" srcId="{AF4DD675-A558-4492-8B92-A2014CBF6E9F}" destId="{0E4F97C5-666D-4C89-A9CF-3E34F65DE58E}" srcOrd="0" destOrd="1" parTransId="{0C0AE3A8-73F3-47A6-B4DF-C98AD1D5EE36}" sibTransId="{BDA597E8-3463-423D-955A-25AE1866C2E8}"/>
    <dgm:cxn modelId="{2755D4AA-CD6E-4550-801D-C4A977B545AA}" srcId="{AF4DD675-A558-4492-8B92-A2014CBF6E9F}" destId="{739B7C08-2FE0-4280-9694-E942CBCB86CE}" srcOrd="1" destOrd="1" parTransId="{7468983D-2CCF-4ED4-8D22-5613B8BFAE4B}" sibTransId="{8E71E1CF-6893-4BBD-A357-549DA891B8F1}"/>
    <dgm:cxn modelId="{6AE63677-0B40-4FAF-A3CE-875C0CBF1198}" srcId="{C40F0AE8-300C-42C5-BEE2-0909F046E4A7}" destId="{6458865E-680E-4C70-B6BE-74D00A20852D}" srcOrd="2" destOrd="0" parTransId="{8AB38016-4480-4789-8792-B07E106EF446}" sibTransId="{016632E6-D71A-4C9D-A531-78EA169242CE}"/>
    <dgm:cxn modelId="{7EC5C4F4-F1E1-42D3-ADFA-67A19BDDE65A}" srcId="{6458865E-680E-4C70-B6BE-74D00A20852D}" destId="{5DA2F494-2359-4C78-9309-9C8D776A1562}" srcOrd="0" destOrd="2" parTransId="{CB5B4ACA-0F9F-499C-8A56-8B570BB9FFB6}" sibTransId="{3CE66B17-12D7-40FA-B0B8-75D7E21E03CD}"/>
    <dgm:cxn modelId="{86004B1A-F49C-494E-944A-BECBBC44DA55}" srcId="{6458865E-680E-4C70-B6BE-74D00A20852D}" destId="{3476A34F-0EF3-4D0D-8A40-8E13A51417EC}" srcOrd="1" destOrd="2" parTransId="{54F48DA9-3A5F-4D49-8F66-DF5A59FA7BCE}" sibTransId="{EBB126A1-F345-4661-98B7-223CE71573A6}"/>
    <dgm:cxn modelId="{D54CB412-B040-4F65-82CF-22B7523415CA}" srcId="{C40F0AE8-300C-42C5-BEE2-0909F046E4A7}" destId="{6F87720B-812F-49EB-AC4F-51D797F57759}" srcOrd="3" destOrd="0" parTransId="{AD1B60F8-DCD8-479A-B428-9213A52778F5}" sibTransId="{D1F653DC-79ED-4D4A-8EEF-3E24061B8C78}"/>
    <dgm:cxn modelId="{E2DA9D60-E79C-482D-86E9-F235EB86193A}" srcId="{6F87720B-812F-49EB-AC4F-51D797F57759}" destId="{B46D2873-447B-4F9F-B8ED-632757854703}" srcOrd="0" destOrd="3" parTransId="{4F69FDEE-E7CA-41AB-B18C-0A2EAC131E76}" sibTransId="{E5B1416F-3D5B-4E6F-A9E1-0A0E5C7316B4}"/>
    <dgm:cxn modelId="{DEB8E399-AC86-4346-8869-F33CA00AE85C}" type="presOf" srcId="{C40F0AE8-300C-42C5-BEE2-0909F046E4A7}" destId="{72A9F2D9-8DF3-4ACA-91C2-FE8E1399915A}" srcOrd="0" destOrd="0" presId="urn:microsoft.com/office/officeart/2005/8/layout/hList1"/>
    <dgm:cxn modelId="{1E8B26F3-2AC6-434F-9DCA-101C73AFD554}" type="presParOf" srcId="{72A9F2D9-8DF3-4ACA-91C2-FE8E1399915A}" destId="{07A4F6D3-4BDB-4697-9102-0A2AB7C616EB}" srcOrd="0" destOrd="0" presId="urn:microsoft.com/office/officeart/2005/8/layout/hList1"/>
    <dgm:cxn modelId="{EB7F58FF-850B-415A-AAF7-A7979598C57D}" type="presParOf" srcId="{07A4F6D3-4BDB-4697-9102-0A2AB7C616EB}" destId="{2F99AB4D-618E-4A4C-8F32-CB5E2C90B6F9}" srcOrd="0" destOrd="0" presId="urn:microsoft.com/office/officeart/2005/8/layout/hList1"/>
    <dgm:cxn modelId="{B5F151EA-8A6C-46A9-9470-4C3B4751C659}" type="presOf" srcId="{3B9C2285-D0D9-4C45-97F3-EDF1D3ED5701}" destId="{2F99AB4D-618E-4A4C-8F32-CB5E2C90B6F9}" srcOrd="0" destOrd="0" presId="urn:microsoft.com/office/officeart/2005/8/layout/hList1"/>
    <dgm:cxn modelId="{1D7C4DD1-038C-43C0-BF5C-6B221DAB294B}" type="presParOf" srcId="{07A4F6D3-4BDB-4697-9102-0A2AB7C616EB}" destId="{0B1C32C2-6528-408F-A1DC-F8F2C300674D}" srcOrd="1" destOrd="0" presId="urn:microsoft.com/office/officeart/2005/8/layout/hList1"/>
    <dgm:cxn modelId="{31A2C2BE-8F56-4910-8BEB-3036F693FC85}" type="presOf" srcId="{AF65D824-641C-4DFA-A022-13B9845C3ACB}" destId="{0B1C32C2-6528-408F-A1DC-F8F2C300674D}" srcOrd="0" destOrd="0" presId="urn:microsoft.com/office/officeart/2005/8/layout/hList1"/>
    <dgm:cxn modelId="{1E0AD799-B561-4266-A956-1BF89DC05438}" type="presOf" srcId="{CE732EFE-1E90-40E9-81AF-3C8AADE20D9E}" destId="{0B1C32C2-6528-408F-A1DC-F8F2C300674D}" srcOrd="0" destOrd="1" presId="urn:microsoft.com/office/officeart/2005/8/layout/hList1"/>
    <dgm:cxn modelId="{69C94FE8-4CB6-4ED4-9307-0EC092AA8D51}" type="presOf" srcId="{306A874A-EE5F-48F0-BD3A-105F1A8F64E2}" destId="{0B1C32C2-6528-408F-A1DC-F8F2C300674D}" srcOrd="0" destOrd="2" presId="urn:microsoft.com/office/officeart/2005/8/layout/hList1"/>
    <dgm:cxn modelId="{B5F2C71D-02F5-4463-B6EF-E76DF8B031BE}" type="presParOf" srcId="{72A9F2D9-8DF3-4ACA-91C2-FE8E1399915A}" destId="{DBE8E073-6D4E-4593-A848-6EB0D6A4C521}" srcOrd="1" destOrd="0" presId="urn:microsoft.com/office/officeart/2005/8/layout/hList1"/>
    <dgm:cxn modelId="{4FBCAFD5-0C64-4749-B949-18CB6E2FE6FB}" type="presParOf" srcId="{72A9F2D9-8DF3-4ACA-91C2-FE8E1399915A}" destId="{57D665EF-E9F0-43D1-8CD6-ACE60B81E860}" srcOrd="2" destOrd="0" presId="urn:microsoft.com/office/officeart/2005/8/layout/hList1"/>
    <dgm:cxn modelId="{7F246BEC-7D12-4612-ACE1-AB8D16625514}" type="presParOf" srcId="{57D665EF-E9F0-43D1-8CD6-ACE60B81E860}" destId="{7AD23FD0-5140-4991-90FA-52910E5246A1}" srcOrd="0" destOrd="2" presId="urn:microsoft.com/office/officeart/2005/8/layout/hList1"/>
    <dgm:cxn modelId="{30E992D9-5DF2-4ED0-959F-B2B21ACD0460}" type="presOf" srcId="{AF4DD675-A558-4492-8B92-A2014CBF6E9F}" destId="{7AD23FD0-5140-4991-90FA-52910E5246A1}" srcOrd="0" destOrd="0" presId="urn:microsoft.com/office/officeart/2005/8/layout/hList1"/>
    <dgm:cxn modelId="{F2EE3D7E-C424-40C3-BE8D-DA2A0A5767A3}" type="presParOf" srcId="{57D665EF-E9F0-43D1-8CD6-ACE60B81E860}" destId="{C94008C4-848D-4B11-8FCD-024D8705554C}" srcOrd="1" destOrd="2" presId="urn:microsoft.com/office/officeart/2005/8/layout/hList1"/>
    <dgm:cxn modelId="{6E61783A-B1EA-4ECD-A2A7-C895D6EE2EF4}" type="presOf" srcId="{0E4F97C5-666D-4C89-A9CF-3E34F65DE58E}" destId="{C94008C4-848D-4B11-8FCD-024D8705554C}" srcOrd="0" destOrd="0" presId="urn:microsoft.com/office/officeart/2005/8/layout/hList1"/>
    <dgm:cxn modelId="{C32DFF9B-0388-4D40-957F-6614BF5570A6}" type="presOf" srcId="{739B7C08-2FE0-4280-9694-E942CBCB86CE}" destId="{C94008C4-848D-4B11-8FCD-024D8705554C}" srcOrd="0" destOrd="1" presId="urn:microsoft.com/office/officeart/2005/8/layout/hList1"/>
    <dgm:cxn modelId="{5C3BA396-B856-4CC3-B9DE-E33045ED1B7F}" type="presParOf" srcId="{72A9F2D9-8DF3-4ACA-91C2-FE8E1399915A}" destId="{0757C9A7-9BF5-4FFC-93E1-3D9AE8146354}" srcOrd="3" destOrd="0" presId="urn:microsoft.com/office/officeart/2005/8/layout/hList1"/>
    <dgm:cxn modelId="{815F23F5-880C-43CB-B3CF-F231C3FC0591}" type="presParOf" srcId="{72A9F2D9-8DF3-4ACA-91C2-FE8E1399915A}" destId="{393F62C6-2D23-4AD9-B74C-83EF64828B8D}" srcOrd="4" destOrd="0" presId="urn:microsoft.com/office/officeart/2005/8/layout/hList1"/>
    <dgm:cxn modelId="{6037668A-C24D-4019-9128-B46574FF9CFE}" type="presParOf" srcId="{393F62C6-2D23-4AD9-B74C-83EF64828B8D}" destId="{D3D6532B-2B4B-4D90-8DD7-E4A0C1253D49}" srcOrd="0" destOrd="4" presId="urn:microsoft.com/office/officeart/2005/8/layout/hList1"/>
    <dgm:cxn modelId="{BA1B8989-92A9-4813-9CA7-1FFC4B74FC44}" type="presOf" srcId="{6458865E-680E-4C70-B6BE-74D00A20852D}" destId="{D3D6532B-2B4B-4D90-8DD7-E4A0C1253D49}" srcOrd="0" destOrd="0" presId="urn:microsoft.com/office/officeart/2005/8/layout/hList1"/>
    <dgm:cxn modelId="{EC7FE977-83F1-4668-9C85-933728CB331F}" type="presParOf" srcId="{393F62C6-2D23-4AD9-B74C-83EF64828B8D}" destId="{F6982DEA-B834-4674-AD0E-434D56A482F8}" srcOrd="1" destOrd="4" presId="urn:microsoft.com/office/officeart/2005/8/layout/hList1"/>
    <dgm:cxn modelId="{01EB41BA-62AE-49AF-8EAF-23FBBE18B2EA}" type="presOf" srcId="{5DA2F494-2359-4C78-9309-9C8D776A1562}" destId="{F6982DEA-B834-4674-AD0E-434D56A482F8}" srcOrd="0" destOrd="0" presId="urn:microsoft.com/office/officeart/2005/8/layout/hList1"/>
    <dgm:cxn modelId="{1FC15C6B-0E3B-437B-B5AA-51FD39004303}" type="presOf" srcId="{3476A34F-0EF3-4D0D-8A40-8E13A51417EC}" destId="{F6982DEA-B834-4674-AD0E-434D56A482F8}" srcOrd="0" destOrd="1" presId="urn:microsoft.com/office/officeart/2005/8/layout/hList1"/>
    <dgm:cxn modelId="{C0C5E8FF-C877-44D9-8382-27EFB7BBBAD3}" type="presParOf" srcId="{72A9F2D9-8DF3-4ACA-91C2-FE8E1399915A}" destId="{7A96232D-1EEC-4970-9A9D-B6CC47C68F11}" srcOrd="5" destOrd="0" presId="urn:microsoft.com/office/officeart/2005/8/layout/hList1"/>
    <dgm:cxn modelId="{928796C6-311E-4E10-A235-66E5BC6B27C8}" type="presParOf" srcId="{72A9F2D9-8DF3-4ACA-91C2-FE8E1399915A}" destId="{55AFF4EE-3F34-4B17-8725-09384D31C18B}" srcOrd="6" destOrd="0" presId="urn:microsoft.com/office/officeart/2005/8/layout/hList1"/>
    <dgm:cxn modelId="{CA40D361-FE43-4D7E-9C3A-E0A023AC2E97}" type="presParOf" srcId="{55AFF4EE-3F34-4B17-8725-09384D31C18B}" destId="{48BCE092-BDB2-4F83-B06C-9683606A668A}" srcOrd="0" destOrd="6" presId="urn:microsoft.com/office/officeart/2005/8/layout/hList1"/>
    <dgm:cxn modelId="{75E68693-F4A4-4A1E-A251-35D3736001C3}" type="presOf" srcId="{6F87720B-812F-49EB-AC4F-51D797F57759}" destId="{48BCE092-BDB2-4F83-B06C-9683606A668A}" srcOrd="0" destOrd="0" presId="urn:microsoft.com/office/officeart/2005/8/layout/hList1"/>
    <dgm:cxn modelId="{DD41B0B5-D9FD-448D-8DAD-1298FEE23EB5}" type="presParOf" srcId="{55AFF4EE-3F34-4B17-8725-09384D31C18B}" destId="{B985A5A0-9D9D-4312-8F65-B76DEDFC97F0}" srcOrd="1" destOrd="6" presId="urn:microsoft.com/office/officeart/2005/8/layout/hList1"/>
    <dgm:cxn modelId="{16D94F6E-36E4-4ECC-B0C3-B06F86E9DB9A}" type="presOf" srcId="{B46D2873-447B-4F9F-B8ED-632757854703}" destId="{B985A5A0-9D9D-4312-8F65-B76DEDFC97F0}" srcOrd="0"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E9BA35-486B-457E-AD6E-732A72F51330}" type="doc">
      <dgm:prSet loTypeId="urn:microsoft.com/office/officeart/2005/8/layout/hList1" loCatId="list" qsTypeId="urn:microsoft.com/office/officeart/2005/8/quickstyle/simple4" qsCatId="simple" csTypeId="urn:microsoft.com/office/officeart/2005/8/colors/colorful2" csCatId="colorful" phldr="1"/>
      <dgm:spPr/>
      <dgm:t>
        <a:bodyPr/>
        <a:lstStyle/>
        <a:p>
          <a:endParaRPr lang="zh-CN" altLang="en-US"/>
        </a:p>
      </dgm:t>
    </dgm:pt>
    <dgm:pt modelId="{DF5F03CA-412B-4CF3-81EB-E1C7293044E6}">
      <dgm:prSet/>
      <dgm:spPr/>
      <dgm:t>
        <a:bodyPr/>
        <a:lstStyle/>
        <a:p>
          <a:pPr rtl="0"/>
          <a:r>
            <a:rPr lang="zh-CN" b="1" dirty="0"/>
            <a:t>新兴科学</a:t>
          </a:r>
          <a:endParaRPr lang="zh-CN" dirty="0"/>
        </a:p>
      </dgm:t>
    </dgm:pt>
    <dgm:pt modelId="{E9313AEA-060A-45F0-9226-4CA41980AE61}" cxnId="{3CE4F38E-B5F3-462E-A456-A0B67DB66654}" type="parTrans">
      <dgm:prSet/>
      <dgm:spPr/>
      <dgm:t>
        <a:bodyPr/>
        <a:lstStyle/>
        <a:p>
          <a:endParaRPr lang="zh-CN" altLang="en-US"/>
        </a:p>
      </dgm:t>
    </dgm:pt>
    <dgm:pt modelId="{03B94D3B-4E85-403E-B3E9-90324919460D}" cxnId="{3CE4F38E-B5F3-462E-A456-A0B67DB66654}" type="sibTrans">
      <dgm:prSet/>
      <dgm:spPr/>
      <dgm:t>
        <a:bodyPr/>
        <a:lstStyle/>
        <a:p>
          <a:endParaRPr lang="zh-CN" altLang="en-US"/>
        </a:p>
      </dgm:t>
    </dgm:pt>
    <dgm:pt modelId="{7A7A05BF-0216-4D7F-8867-222EC46E95B6}">
      <dgm:prSet/>
      <dgm:spPr/>
      <dgm:t>
        <a:bodyPr/>
        <a:lstStyle/>
        <a:p>
          <a:pPr rtl="0"/>
          <a:r>
            <a:rPr lang="zh-CN" dirty="0"/>
            <a:t>是一门将</a:t>
          </a:r>
          <a:r>
            <a:rPr lang="en-US" dirty="0"/>
            <a:t>“</a:t>
          </a:r>
          <a:r>
            <a:rPr lang="zh-CN" dirty="0"/>
            <a:t>现实世界</a:t>
          </a:r>
          <a:r>
            <a:rPr lang="en-US" dirty="0"/>
            <a:t>”</a:t>
          </a:r>
          <a:r>
            <a:rPr lang="zh-CN" dirty="0"/>
            <a:t>映射到</a:t>
          </a:r>
          <a:r>
            <a:rPr lang="en-US" dirty="0"/>
            <a:t>“</a:t>
          </a:r>
          <a:r>
            <a:rPr lang="zh-CN" dirty="0"/>
            <a:t>数据世界</a:t>
          </a:r>
          <a:r>
            <a:rPr lang="en-US" dirty="0"/>
            <a:t>”</a:t>
          </a:r>
          <a:r>
            <a:rPr lang="zh-CN" dirty="0"/>
            <a:t>之后，在</a:t>
          </a:r>
          <a:r>
            <a:rPr lang="en-US" dirty="0"/>
            <a:t>“</a:t>
          </a:r>
          <a:r>
            <a:rPr lang="zh-CN" dirty="0"/>
            <a:t>数据层次</a:t>
          </a:r>
          <a:r>
            <a:rPr lang="en-US" dirty="0"/>
            <a:t>”</a:t>
          </a:r>
          <a:r>
            <a:rPr lang="zh-CN" dirty="0"/>
            <a:t>上研究</a:t>
          </a:r>
          <a:r>
            <a:rPr lang="en-US" dirty="0"/>
            <a:t>“</a:t>
          </a:r>
          <a:r>
            <a:rPr lang="zh-CN" dirty="0"/>
            <a:t>现实世界</a:t>
          </a:r>
          <a:r>
            <a:rPr lang="en-US" dirty="0"/>
            <a:t>”</a:t>
          </a:r>
          <a:r>
            <a:rPr lang="zh-CN" dirty="0"/>
            <a:t>的问题，并根据</a:t>
          </a:r>
          <a:r>
            <a:rPr lang="en-US" dirty="0"/>
            <a:t>“</a:t>
          </a:r>
          <a:r>
            <a:rPr lang="zh-CN" dirty="0"/>
            <a:t>数据世界</a:t>
          </a:r>
          <a:r>
            <a:rPr lang="en-US" dirty="0"/>
            <a:t>”</a:t>
          </a:r>
          <a:r>
            <a:rPr lang="zh-CN" dirty="0"/>
            <a:t>的分析结果，对</a:t>
          </a:r>
          <a:r>
            <a:rPr lang="en-US" dirty="0"/>
            <a:t>“</a:t>
          </a:r>
          <a:r>
            <a:rPr lang="zh-CN" dirty="0"/>
            <a:t>现实世界</a:t>
          </a:r>
          <a:r>
            <a:rPr lang="en-US" dirty="0"/>
            <a:t>”</a:t>
          </a:r>
          <a:r>
            <a:rPr lang="zh-CN" dirty="0"/>
            <a:t>进行预测、洞见、解释或决策的</a:t>
          </a:r>
          <a:r>
            <a:rPr lang="zh-CN" b="1" dirty="0">
              <a:solidFill>
                <a:srgbClr val="C00000"/>
              </a:solidFill>
            </a:rPr>
            <a:t>新兴科学</a:t>
          </a:r>
          <a:r>
            <a:rPr lang="zh-CN" dirty="0"/>
            <a:t>；</a:t>
          </a:r>
        </a:p>
      </dgm:t>
    </dgm:pt>
    <dgm:pt modelId="{833CD5D3-A60C-421A-B378-55FFC1BEDFE9}" cxnId="{20F13294-2055-49F3-A9EC-2BB03FDADAE0}" type="parTrans">
      <dgm:prSet/>
      <dgm:spPr/>
      <dgm:t>
        <a:bodyPr/>
        <a:lstStyle/>
        <a:p>
          <a:endParaRPr lang="zh-CN" altLang="en-US"/>
        </a:p>
      </dgm:t>
    </dgm:pt>
    <dgm:pt modelId="{3B430390-F368-4F8F-831C-E251B6354CE0}" cxnId="{20F13294-2055-49F3-A9EC-2BB03FDADAE0}" type="sibTrans">
      <dgm:prSet/>
      <dgm:spPr/>
      <dgm:t>
        <a:bodyPr/>
        <a:lstStyle/>
        <a:p>
          <a:endParaRPr lang="zh-CN" altLang="en-US"/>
        </a:p>
      </dgm:t>
    </dgm:pt>
    <dgm:pt modelId="{26687515-6875-4209-BFF6-8F1F99B29FB3}">
      <dgm:prSet/>
      <dgm:spPr/>
      <dgm:t>
        <a:bodyPr/>
        <a:lstStyle/>
        <a:p>
          <a:pPr rtl="0"/>
          <a:r>
            <a:rPr lang="zh-CN" b="1"/>
            <a:t>交叉性学科</a:t>
          </a:r>
          <a:endParaRPr lang="zh-CN"/>
        </a:p>
      </dgm:t>
    </dgm:pt>
    <dgm:pt modelId="{38CC7592-7A96-4063-910B-FD6DAAC78DD9}" cxnId="{FAB628D1-6F4A-487C-AA73-AF519FE81E50}" type="parTrans">
      <dgm:prSet/>
      <dgm:spPr/>
      <dgm:t>
        <a:bodyPr/>
        <a:lstStyle/>
        <a:p>
          <a:endParaRPr lang="zh-CN" altLang="en-US"/>
        </a:p>
      </dgm:t>
    </dgm:pt>
    <dgm:pt modelId="{BB86C65C-29C2-4A68-8059-3823F2855C1C}" cxnId="{FAB628D1-6F4A-487C-AA73-AF519FE81E50}" type="sibTrans">
      <dgm:prSet/>
      <dgm:spPr/>
      <dgm:t>
        <a:bodyPr/>
        <a:lstStyle/>
        <a:p>
          <a:endParaRPr lang="zh-CN" altLang="en-US"/>
        </a:p>
      </dgm:t>
    </dgm:pt>
    <dgm:pt modelId="{080D378B-EF52-4DEE-A919-37576E925B4E}">
      <dgm:prSet/>
      <dgm:spPr/>
      <dgm:t>
        <a:bodyPr/>
        <a:lstStyle/>
        <a:p>
          <a:pPr rtl="0"/>
          <a:r>
            <a:rPr lang="zh-CN" dirty="0"/>
            <a:t>是一门以</a:t>
          </a:r>
          <a:r>
            <a:rPr lang="en-US" dirty="0"/>
            <a:t>“</a:t>
          </a:r>
          <a:r>
            <a:rPr lang="zh-CN" dirty="0"/>
            <a:t>数据</a:t>
          </a:r>
          <a:r>
            <a:rPr lang="en-US" dirty="0"/>
            <a:t>”</a:t>
          </a:r>
          <a:r>
            <a:rPr lang="zh-CN" dirty="0"/>
            <a:t>，尤其是</a:t>
          </a:r>
          <a:r>
            <a:rPr lang="en-US" dirty="0"/>
            <a:t>“</a:t>
          </a:r>
          <a:r>
            <a:rPr lang="zh-CN" dirty="0"/>
            <a:t>大数据</a:t>
          </a:r>
          <a:r>
            <a:rPr lang="en-US" dirty="0"/>
            <a:t>”</a:t>
          </a:r>
          <a:r>
            <a:rPr lang="zh-CN" dirty="0"/>
            <a:t>为研究对象，并以统计</a:t>
          </a:r>
          <a:r>
            <a:rPr lang="zh-CN" altLang="en-US" dirty="0"/>
            <a:t>学</a:t>
          </a:r>
          <a:r>
            <a:rPr lang="zh-CN" dirty="0"/>
            <a:t>、机器学习、数据可视化等为理论基础，主要研究数据</a:t>
          </a:r>
          <a:r>
            <a:rPr lang="zh-CN" altLang="en-US" dirty="0"/>
            <a:t>加工与准备、数据分析</a:t>
          </a:r>
          <a:r>
            <a:rPr lang="zh-CN" dirty="0"/>
            <a:t>、数据管理、数据计算</a:t>
          </a:r>
          <a:r>
            <a:rPr lang="zh-CN" altLang="en-US" dirty="0"/>
            <a:t>、数据产品开发</a:t>
          </a:r>
          <a:r>
            <a:rPr lang="zh-CN" dirty="0"/>
            <a:t>等活动的</a:t>
          </a:r>
          <a:r>
            <a:rPr lang="zh-CN" b="1" dirty="0">
              <a:solidFill>
                <a:srgbClr val="C00000"/>
              </a:solidFill>
            </a:rPr>
            <a:t>交叉性学科</a:t>
          </a:r>
          <a:r>
            <a:rPr lang="zh-CN" b="1" dirty="0"/>
            <a:t>；</a:t>
          </a:r>
          <a:endParaRPr lang="zh-CN" dirty="0"/>
        </a:p>
      </dgm:t>
    </dgm:pt>
    <dgm:pt modelId="{DBE58DF1-D190-4D67-9F4F-8F1BBB5DC20B}" cxnId="{2409D4FD-D79D-4617-A326-CB9B8103BBC3}" type="parTrans">
      <dgm:prSet/>
      <dgm:spPr/>
      <dgm:t>
        <a:bodyPr/>
        <a:lstStyle/>
        <a:p>
          <a:endParaRPr lang="zh-CN" altLang="en-US"/>
        </a:p>
      </dgm:t>
    </dgm:pt>
    <dgm:pt modelId="{52708303-A9CD-40F3-B43D-88D21D424E0D}" cxnId="{2409D4FD-D79D-4617-A326-CB9B8103BBC3}" type="sibTrans">
      <dgm:prSet/>
      <dgm:spPr/>
      <dgm:t>
        <a:bodyPr/>
        <a:lstStyle/>
        <a:p>
          <a:endParaRPr lang="zh-CN" altLang="en-US"/>
        </a:p>
      </dgm:t>
    </dgm:pt>
    <dgm:pt modelId="{890D083B-8C7E-45A4-807C-1F7E801A2E0B}">
      <dgm:prSet/>
      <dgm:spPr/>
      <dgm:t>
        <a:bodyPr/>
        <a:lstStyle/>
        <a:p>
          <a:pPr rtl="0"/>
          <a:r>
            <a:rPr lang="zh-CN" b="1" dirty="0"/>
            <a:t>独立学科</a:t>
          </a:r>
          <a:endParaRPr lang="zh-CN" dirty="0"/>
        </a:p>
      </dgm:t>
    </dgm:pt>
    <dgm:pt modelId="{10DE1B79-9CE7-4FEF-B724-5B11611B2CA7}" cxnId="{2E0DD730-D2C0-460D-8F04-2DCE321C1555}" type="parTrans">
      <dgm:prSet/>
      <dgm:spPr/>
      <dgm:t>
        <a:bodyPr/>
        <a:lstStyle/>
        <a:p>
          <a:endParaRPr lang="zh-CN" altLang="en-US"/>
        </a:p>
      </dgm:t>
    </dgm:pt>
    <dgm:pt modelId="{40D86755-13C4-4D70-8D12-4FCE80AE8D4D}" cxnId="{2E0DD730-D2C0-460D-8F04-2DCE321C1555}" type="sibTrans">
      <dgm:prSet/>
      <dgm:spPr/>
      <dgm:t>
        <a:bodyPr/>
        <a:lstStyle/>
        <a:p>
          <a:endParaRPr lang="zh-CN" altLang="en-US"/>
        </a:p>
      </dgm:t>
    </dgm:pt>
    <dgm:pt modelId="{A85E6D0B-0FB4-43DE-8E0B-A93D06F24306}">
      <dgm:prSet/>
      <dgm:spPr/>
      <dgm:t>
        <a:bodyPr/>
        <a:lstStyle/>
        <a:p>
          <a:pPr algn="just" rtl="0"/>
          <a:r>
            <a:rPr lang="zh-CN" dirty="0"/>
            <a:t>是一门以实现</a:t>
          </a:r>
          <a:r>
            <a:rPr lang="en-US" dirty="0"/>
            <a:t>“</a:t>
          </a:r>
          <a:r>
            <a:rPr lang="zh-CN" dirty="0"/>
            <a:t>从数据到信息</a:t>
          </a:r>
          <a:r>
            <a:rPr lang="en-US" dirty="0"/>
            <a:t>”</a:t>
          </a:r>
          <a:r>
            <a:rPr lang="zh-CN" dirty="0"/>
            <a:t>、</a:t>
          </a:r>
          <a:r>
            <a:rPr lang="en-US" dirty="0"/>
            <a:t>“</a:t>
          </a:r>
          <a:r>
            <a:rPr lang="zh-CN" dirty="0"/>
            <a:t>从数据到知识</a:t>
          </a:r>
          <a:r>
            <a:rPr lang="en-US" dirty="0"/>
            <a:t>”</a:t>
          </a:r>
          <a:r>
            <a:rPr lang="zh-CN" dirty="0"/>
            <a:t>和（或）</a:t>
          </a:r>
          <a:r>
            <a:rPr lang="en-US" dirty="0"/>
            <a:t>“</a:t>
          </a:r>
          <a:r>
            <a:rPr lang="zh-CN" dirty="0"/>
            <a:t>从数据到智慧</a:t>
          </a:r>
          <a:r>
            <a:rPr lang="en-US" dirty="0"/>
            <a:t>”</a:t>
          </a:r>
          <a:r>
            <a:rPr lang="zh-CN" dirty="0"/>
            <a:t>的转化为主要研究目的，以</a:t>
          </a:r>
          <a:r>
            <a:rPr lang="en-US" dirty="0"/>
            <a:t>“</a:t>
          </a:r>
          <a:r>
            <a:rPr lang="zh-CN" dirty="0"/>
            <a:t>数据驱动</a:t>
          </a:r>
          <a:r>
            <a:rPr lang="en-US" dirty="0"/>
            <a:t>”</a:t>
          </a:r>
          <a:r>
            <a:rPr lang="zh-CN" dirty="0"/>
            <a:t>、</a:t>
          </a:r>
          <a:r>
            <a:rPr lang="en-US" dirty="0"/>
            <a:t>“</a:t>
          </a:r>
          <a:r>
            <a:rPr lang="zh-CN" dirty="0"/>
            <a:t>数据业务化</a:t>
          </a:r>
          <a:r>
            <a:rPr lang="en-US" dirty="0"/>
            <a:t>”</a:t>
          </a:r>
          <a:r>
            <a:rPr lang="zh-CN" dirty="0"/>
            <a:t>、</a:t>
          </a:r>
          <a:r>
            <a:rPr lang="en-US" dirty="0"/>
            <a:t>“</a:t>
          </a:r>
          <a:r>
            <a:rPr lang="zh-CN" dirty="0"/>
            <a:t>数据洞见</a:t>
          </a:r>
          <a:r>
            <a:rPr lang="en-US" dirty="0"/>
            <a:t>”</a:t>
          </a:r>
          <a:r>
            <a:rPr lang="zh-CN" dirty="0"/>
            <a:t>、</a:t>
          </a:r>
          <a:r>
            <a:rPr lang="en-US" dirty="0"/>
            <a:t>“</a:t>
          </a:r>
          <a:r>
            <a:rPr lang="zh-CN" dirty="0"/>
            <a:t>数据产品研发</a:t>
          </a:r>
          <a:r>
            <a:rPr lang="en-US" dirty="0"/>
            <a:t>”</a:t>
          </a:r>
          <a:r>
            <a:rPr lang="zh-CN" dirty="0"/>
            <a:t>和（或）</a:t>
          </a:r>
          <a:r>
            <a:rPr lang="en-US" dirty="0"/>
            <a:t>“</a:t>
          </a:r>
          <a:r>
            <a:rPr lang="zh-CN" dirty="0"/>
            <a:t>数据生态系统的建设</a:t>
          </a:r>
          <a:r>
            <a:rPr lang="en-US" dirty="0"/>
            <a:t>”</a:t>
          </a:r>
          <a:r>
            <a:rPr lang="zh-CN" dirty="0"/>
            <a:t>为主要研究任务的</a:t>
          </a:r>
          <a:r>
            <a:rPr lang="zh-CN" b="1" dirty="0">
              <a:solidFill>
                <a:srgbClr val="C00000"/>
              </a:solidFill>
            </a:rPr>
            <a:t>独立学科</a:t>
          </a:r>
          <a:r>
            <a:rPr lang="zh-CN" b="1" dirty="0"/>
            <a:t>；</a:t>
          </a:r>
          <a:endParaRPr lang="zh-CN" dirty="0"/>
        </a:p>
      </dgm:t>
    </dgm:pt>
    <dgm:pt modelId="{B1073CF3-9D69-4FDD-802B-EFA50B4A4890}" cxnId="{4069A83D-26D0-48F3-B6C2-F87B7014AC38}" type="parTrans">
      <dgm:prSet/>
      <dgm:spPr/>
      <dgm:t>
        <a:bodyPr/>
        <a:lstStyle/>
        <a:p>
          <a:endParaRPr lang="zh-CN" altLang="en-US"/>
        </a:p>
      </dgm:t>
    </dgm:pt>
    <dgm:pt modelId="{A05FD5E3-9E33-4124-9759-AFB1AF8D067F}" cxnId="{4069A83D-26D0-48F3-B6C2-F87B7014AC38}" type="sibTrans">
      <dgm:prSet/>
      <dgm:spPr/>
      <dgm:t>
        <a:bodyPr/>
        <a:lstStyle/>
        <a:p>
          <a:endParaRPr lang="zh-CN" altLang="en-US"/>
        </a:p>
      </dgm:t>
    </dgm:pt>
    <dgm:pt modelId="{36CC405D-2877-480F-A5FD-722D3D34E9D7}">
      <dgm:prSet/>
      <dgm:spPr/>
      <dgm:t>
        <a:bodyPr/>
        <a:lstStyle/>
        <a:p>
          <a:pPr rtl="0"/>
          <a:r>
            <a:rPr lang="zh-CN" b="1"/>
            <a:t>知识体系</a:t>
          </a:r>
          <a:endParaRPr lang="zh-CN"/>
        </a:p>
      </dgm:t>
    </dgm:pt>
    <dgm:pt modelId="{B47DEB7E-0D1C-4FDC-BADA-8807155EE2D3}" cxnId="{0ACFCAF5-4F2E-430E-91F0-B17B0A94E9B5}" type="parTrans">
      <dgm:prSet/>
      <dgm:spPr/>
      <dgm:t>
        <a:bodyPr/>
        <a:lstStyle/>
        <a:p>
          <a:endParaRPr lang="zh-CN" altLang="en-US"/>
        </a:p>
      </dgm:t>
    </dgm:pt>
    <dgm:pt modelId="{A04BA20B-253D-4827-97A0-9187C3E1E67C}" cxnId="{0ACFCAF5-4F2E-430E-91F0-B17B0A94E9B5}" type="sibTrans">
      <dgm:prSet/>
      <dgm:spPr/>
      <dgm:t>
        <a:bodyPr/>
        <a:lstStyle/>
        <a:p>
          <a:endParaRPr lang="zh-CN" altLang="en-US"/>
        </a:p>
      </dgm:t>
    </dgm:pt>
    <dgm:pt modelId="{B754D98B-1F64-493D-A5EA-9E626497BBA8}">
      <dgm:prSet/>
      <dgm:spPr/>
      <dgm:t>
        <a:bodyPr/>
        <a:lstStyle/>
        <a:p>
          <a:pPr rtl="0"/>
          <a:r>
            <a:rPr lang="zh-CN" dirty="0"/>
            <a:t>是一门以</a:t>
          </a:r>
          <a:r>
            <a:rPr lang="en-US" dirty="0"/>
            <a:t>“</a:t>
          </a:r>
          <a:r>
            <a:rPr lang="zh-CN" dirty="0"/>
            <a:t>数据时代</a:t>
          </a:r>
          <a:r>
            <a:rPr lang="en-US" dirty="0"/>
            <a:t>”</a:t>
          </a:r>
          <a:r>
            <a:rPr lang="zh-CN" dirty="0"/>
            <a:t>，尤其是</a:t>
          </a:r>
          <a:r>
            <a:rPr lang="en-US" dirty="0"/>
            <a:t>“</a:t>
          </a:r>
          <a:r>
            <a:rPr lang="zh-CN" dirty="0"/>
            <a:t>大数据时代</a:t>
          </a:r>
          <a:r>
            <a:rPr lang="en-US" dirty="0"/>
            <a:t>”</a:t>
          </a:r>
          <a:r>
            <a:rPr lang="zh-CN" dirty="0"/>
            <a:t>面临的新挑战、新机会、新思维和新方法为核心内容的，包括新的理论、方法、模型、技术、平台、工具、应用和最佳实践在内的</a:t>
          </a:r>
          <a:r>
            <a:rPr lang="zh-CN" b="1" dirty="0">
              <a:solidFill>
                <a:srgbClr val="C00000"/>
              </a:solidFill>
            </a:rPr>
            <a:t>一整套知识体系</a:t>
          </a:r>
          <a:r>
            <a:rPr lang="zh-CN" b="1" dirty="0"/>
            <a:t>。</a:t>
          </a:r>
          <a:endParaRPr lang="zh-CN" dirty="0"/>
        </a:p>
      </dgm:t>
    </dgm:pt>
    <dgm:pt modelId="{3122CFC7-6C36-4EDD-94B8-B677E70AEBF8}" cxnId="{1245E702-C588-41EE-B015-362FE673FC8F}" type="parTrans">
      <dgm:prSet/>
      <dgm:spPr/>
      <dgm:t>
        <a:bodyPr/>
        <a:lstStyle/>
        <a:p>
          <a:endParaRPr lang="zh-CN" altLang="en-US"/>
        </a:p>
      </dgm:t>
    </dgm:pt>
    <dgm:pt modelId="{174565BE-823E-4057-9935-8C265F3670BA}" cxnId="{1245E702-C588-41EE-B015-362FE673FC8F}" type="sibTrans">
      <dgm:prSet/>
      <dgm:spPr/>
      <dgm:t>
        <a:bodyPr/>
        <a:lstStyle/>
        <a:p>
          <a:endParaRPr lang="zh-CN" altLang="en-US"/>
        </a:p>
      </dgm:t>
    </dgm:pt>
    <dgm:pt modelId="{E29D4887-C2BD-45C4-BEAD-0897B5024EF9}" type="pres">
      <dgm:prSet presAssocID="{BCE9BA35-486B-457E-AD6E-732A72F51330}" presName="Name0" presStyleCnt="0">
        <dgm:presLayoutVars>
          <dgm:dir/>
          <dgm:animLvl val="lvl"/>
          <dgm:resizeHandles val="exact"/>
        </dgm:presLayoutVars>
      </dgm:prSet>
      <dgm:spPr/>
    </dgm:pt>
    <dgm:pt modelId="{97CB80DD-1191-48A2-A4A6-DCE215C42AE9}" type="pres">
      <dgm:prSet presAssocID="{DF5F03CA-412B-4CF3-81EB-E1C7293044E6}" presName="composite" presStyleCnt="0"/>
      <dgm:spPr/>
    </dgm:pt>
    <dgm:pt modelId="{A1C7A9A6-5720-4073-9A94-A22890853214}" type="pres">
      <dgm:prSet presAssocID="{DF5F03CA-412B-4CF3-81EB-E1C7293044E6}" presName="parTx" presStyleLbl="alignNode1" presStyleIdx="0" presStyleCnt="4">
        <dgm:presLayoutVars>
          <dgm:chMax val="0"/>
          <dgm:chPref val="0"/>
          <dgm:bulletEnabled val="1"/>
        </dgm:presLayoutVars>
      </dgm:prSet>
      <dgm:spPr/>
    </dgm:pt>
    <dgm:pt modelId="{0D174396-24E4-4E3C-B035-2C5740DC065E}" type="pres">
      <dgm:prSet presAssocID="{DF5F03CA-412B-4CF3-81EB-E1C7293044E6}" presName="desTx" presStyleLbl="alignAccFollowNode1" presStyleIdx="0" presStyleCnt="4">
        <dgm:presLayoutVars>
          <dgm:bulletEnabled val="1"/>
        </dgm:presLayoutVars>
      </dgm:prSet>
      <dgm:spPr/>
    </dgm:pt>
    <dgm:pt modelId="{E72EEB8A-203F-4072-9E01-9DE5A74A9FA7}" type="pres">
      <dgm:prSet presAssocID="{03B94D3B-4E85-403E-B3E9-90324919460D}" presName="space" presStyleCnt="0"/>
      <dgm:spPr/>
    </dgm:pt>
    <dgm:pt modelId="{6C1EB31D-64D4-4C9F-BC78-0C41DDF01598}" type="pres">
      <dgm:prSet presAssocID="{26687515-6875-4209-BFF6-8F1F99B29FB3}" presName="composite" presStyleCnt="0"/>
      <dgm:spPr/>
    </dgm:pt>
    <dgm:pt modelId="{CD3D4BE8-A428-468E-9D84-EA4A1BA29C1F}" type="pres">
      <dgm:prSet presAssocID="{26687515-6875-4209-BFF6-8F1F99B29FB3}" presName="parTx" presStyleLbl="alignNode1" presStyleIdx="1" presStyleCnt="4">
        <dgm:presLayoutVars>
          <dgm:chMax val="0"/>
          <dgm:chPref val="0"/>
          <dgm:bulletEnabled val="1"/>
        </dgm:presLayoutVars>
      </dgm:prSet>
      <dgm:spPr/>
    </dgm:pt>
    <dgm:pt modelId="{A7FBF047-7225-438D-AFD3-7A09F090A6D5}" type="pres">
      <dgm:prSet presAssocID="{26687515-6875-4209-BFF6-8F1F99B29FB3}" presName="desTx" presStyleLbl="alignAccFollowNode1" presStyleIdx="1" presStyleCnt="4">
        <dgm:presLayoutVars>
          <dgm:bulletEnabled val="1"/>
        </dgm:presLayoutVars>
      </dgm:prSet>
      <dgm:spPr/>
    </dgm:pt>
    <dgm:pt modelId="{87266AB1-D997-4E25-B380-E1DB1E47A6D6}" type="pres">
      <dgm:prSet presAssocID="{BB86C65C-29C2-4A68-8059-3823F2855C1C}" presName="space" presStyleCnt="0"/>
      <dgm:spPr/>
    </dgm:pt>
    <dgm:pt modelId="{138374F4-8808-4816-BCD6-CC1A9EEF2A82}" type="pres">
      <dgm:prSet presAssocID="{890D083B-8C7E-45A4-807C-1F7E801A2E0B}" presName="composite" presStyleCnt="0"/>
      <dgm:spPr/>
    </dgm:pt>
    <dgm:pt modelId="{E785563D-7ED1-465A-BF2E-45C049DAE07F}" type="pres">
      <dgm:prSet presAssocID="{890D083B-8C7E-45A4-807C-1F7E801A2E0B}" presName="parTx" presStyleLbl="alignNode1" presStyleIdx="2" presStyleCnt="4">
        <dgm:presLayoutVars>
          <dgm:chMax val="0"/>
          <dgm:chPref val="0"/>
          <dgm:bulletEnabled val="1"/>
        </dgm:presLayoutVars>
      </dgm:prSet>
      <dgm:spPr/>
    </dgm:pt>
    <dgm:pt modelId="{76602AAF-48A3-4752-94A1-FD05CBD3BDAD}" type="pres">
      <dgm:prSet presAssocID="{890D083B-8C7E-45A4-807C-1F7E801A2E0B}" presName="desTx" presStyleLbl="alignAccFollowNode1" presStyleIdx="2" presStyleCnt="4">
        <dgm:presLayoutVars>
          <dgm:bulletEnabled val="1"/>
        </dgm:presLayoutVars>
      </dgm:prSet>
      <dgm:spPr/>
    </dgm:pt>
    <dgm:pt modelId="{2936C8D4-9CB4-489E-A787-BDCB1FACF66B}" type="pres">
      <dgm:prSet presAssocID="{40D86755-13C4-4D70-8D12-4FCE80AE8D4D}" presName="space" presStyleCnt="0"/>
      <dgm:spPr/>
    </dgm:pt>
    <dgm:pt modelId="{36B76EB4-FAD3-47C6-937A-CD41F53ECBA5}" type="pres">
      <dgm:prSet presAssocID="{36CC405D-2877-480F-A5FD-722D3D34E9D7}" presName="composite" presStyleCnt="0"/>
      <dgm:spPr/>
    </dgm:pt>
    <dgm:pt modelId="{308455EC-56EA-43AF-A902-290B4979CC89}" type="pres">
      <dgm:prSet presAssocID="{36CC405D-2877-480F-A5FD-722D3D34E9D7}" presName="parTx" presStyleLbl="alignNode1" presStyleIdx="3" presStyleCnt="4">
        <dgm:presLayoutVars>
          <dgm:chMax val="0"/>
          <dgm:chPref val="0"/>
          <dgm:bulletEnabled val="1"/>
        </dgm:presLayoutVars>
      </dgm:prSet>
      <dgm:spPr/>
    </dgm:pt>
    <dgm:pt modelId="{48381027-2E3D-4CF8-B146-E45049FE5587}" type="pres">
      <dgm:prSet presAssocID="{36CC405D-2877-480F-A5FD-722D3D34E9D7}" presName="desTx" presStyleLbl="alignAccFollowNode1" presStyleIdx="3" presStyleCnt="4">
        <dgm:presLayoutVars>
          <dgm:bulletEnabled val="1"/>
        </dgm:presLayoutVars>
      </dgm:prSet>
      <dgm:spPr/>
    </dgm:pt>
  </dgm:ptLst>
  <dgm:cxnLst>
    <dgm:cxn modelId="{1245E702-C588-41EE-B015-362FE673FC8F}" srcId="{36CC405D-2877-480F-A5FD-722D3D34E9D7}" destId="{B754D98B-1F64-493D-A5EA-9E626497BBA8}" srcOrd="0" destOrd="0" parTransId="{3122CFC7-6C36-4EDD-94B8-B677E70AEBF8}" sibTransId="{174565BE-823E-4057-9935-8C265F3670BA}"/>
    <dgm:cxn modelId="{F558FD25-CB5B-473B-8EB2-851B49F725DF}" type="presOf" srcId="{890D083B-8C7E-45A4-807C-1F7E801A2E0B}" destId="{E785563D-7ED1-465A-BF2E-45C049DAE07F}" srcOrd="0" destOrd="0" presId="urn:microsoft.com/office/officeart/2005/8/layout/hList1"/>
    <dgm:cxn modelId="{D85F0D2D-384E-45B6-B734-C845BDD6EA1E}" type="presOf" srcId="{36CC405D-2877-480F-A5FD-722D3D34E9D7}" destId="{308455EC-56EA-43AF-A902-290B4979CC89}" srcOrd="0" destOrd="0" presId="urn:microsoft.com/office/officeart/2005/8/layout/hList1"/>
    <dgm:cxn modelId="{2E0DD730-D2C0-460D-8F04-2DCE321C1555}" srcId="{BCE9BA35-486B-457E-AD6E-732A72F51330}" destId="{890D083B-8C7E-45A4-807C-1F7E801A2E0B}" srcOrd="2" destOrd="0" parTransId="{10DE1B79-9CE7-4FEF-B724-5B11611B2CA7}" sibTransId="{40D86755-13C4-4D70-8D12-4FCE80AE8D4D}"/>
    <dgm:cxn modelId="{4069A83D-26D0-48F3-B6C2-F87B7014AC38}" srcId="{890D083B-8C7E-45A4-807C-1F7E801A2E0B}" destId="{A85E6D0B-0FB4-43DE-8E0B-A93D06F24306}" srcOrd="0" destOrd="0" parTransId="{B1073CF3-9D69-4FDD-802B-EFA50B4A4890}" sibTransId="{A05FD5E3-9E33-4124-9759-AFB1AF8D067F}"/>
    <dgm:cxn modelId="{D28E6D5A-CAD2-4F3D-97FB-5A2CE99468ED}" type="presOf" srcId="{DF5F03CA-412B-4CF3-81EB-E1C7293044E6}" destId="{A1C7A9A6-5720-4073-9A94-A22890853214}" srcOrd="0" destOrd="0" presId="urn:microsoft.com/office/officeart/2005/8/layout/hList1"/>
    <dgm:cxn modelId="{65C53D7F-E4ED-40E8-8BF9-C87E78378F5E}" type="presOf" srcId="{080D378B-EF52-4DEE-A919-37576E925B4E}" destId="{A7FBF047-7225-438D-AFD3-7A09F090A6D5}" srcOrd="0" destOrd="0" presId="urn:microsoft.com/office/officeart/2005/8/layout/hList1"/>
    <dgm:cxn modelId="{A78A7B80-C2DC-455F-901E-DA92006096E7}" type="presOf" srcId="{26687515-6875-4209-BFF6-8F1F99B29FB3}" destId="{CD3D4BE8-A428-468E-9D84-EA4A1BA29C1F}" srcOrd="0" destOrd="0" presId="urn:microsoft.com/office/officeart/2005/8/layout/hList1"/>
    <dgm:cxn modelId="{3CE4F38E-B5F3-462E-A456-A0B67DB66654}" srcId="{BCE9BA35-486B-457E-AD6E-732A72F51330}" destId="{DF5F03CA-412B-4CF3-81EB-E1C7293044E6}" srcOrd="0" destOrd="0" parTransId="{E9313AEA-060A-45F0-9226-4CA41980AE61}" sibTransId="{03B94D3B-4E85-403E-B3E9-90324919460D}"/>
    <dgm:cxn modelId="{20F13294-2055-49F3-A9EC-2BB03FDADAE0}" srcId="{DF5F03CA-412B-4CF3-81EB-E1C7293044E6}" destId="{7A7A05BF-0216-4D7F-8867-222EC46E95B6}" srcOrd="0" destOrd="0" parTransId="{833CD5D3-A60C-421A-B378-55FFC1BEDFE9}" sibTransId="{3B430390-F368-4F8F-831C-E251B6354CE0}"/>
    <dgm:cxn modelId="{2F7FC8A6-EBF2-4112-BEA1-124768ECFE41}" type="presOf" srcId="{B754D98B-1F64-493D-A5EA-9E626497BBA8}" destId="{48381027-2E3D-4CF8-B146-E45049FE5587}" srcOrd="0" destOrd="0" presId="urn:microsoft.com/office/officeart/2005/8/layout/hList1"/>
    <dgm:cxn modelId="{0D0774C6-A1DE-449E-AD5D-8AB9BAE508BB}" type="presOf" srcId="{A85E6D0B-0FB4-43DE-8E0B-A93D06F24306}" destId="{76602AAF-48A3-4752-94A1-FD05CBD3BDAD}" srcOrd="0" destOrd="0" presId="urn:microsoft.com/office/officeart/2005/8/layout/hList1"/>
    <dgm:cxn modelId="{FAB628D1-6F4A-487C-AA73-AF519FE81E50}" srcId="{BCE9BA35-486B-457E-AD6E-732A72F51330}" destId="{26687515-6875-4209-BFF6-8F1F99B29FB3}" srcOrd="1" destOrd="0" parTransId="{38CC7592-7A96-4063-910B-FD6DAAC78DD9}" sibTransId="{BB86C65C-29C2-4A68-8059-3823F2855C1C}"/>
    <dgm:cxn modelId="{EACCE9D5-E38A-41AE-875A-059E8DE58CEA}" type="presOf" srcId="{BCE9BA35-486B-457E-AD6E-732A72F51330}" destId="{E29D4887-C2BD-45C4-BEAD-0897B5024EF9}" srcOrd="0" destOrd="0" presId="urn:microsoft.com/office/officeart/2005/8/layout/hList1"/>
    <dgm:cxn modelId="{AF52EAD9-B7AA-4B2F-8B1B-7BAAEA9B4241}" type="presOf" srcId="{7A7A05BF-0216-4D7F-8867-222EC46E95B6}" destId="{0D174396-24E4-4E3C-B035-2C5740DC065E}" srcOrd="0" destOrd="0" presId="urn:microsoft.com/office/officeart/2005/8/layout/hList1"/>
    <dgm:cxn modelId="{0ACFCAF5-4F2E-430E-91F0-B17B0A94E9B5}" srcId="{BCE9BA35-486B-457E-AD6E-732A72F51330}" destId="{36CC405D-2877-480F-A5FD-722D3D34E9D7}" srcOrd="3" destOrd="0" parTransId="{B47DEB7E-0D1C-4FDC-BADA-8807155EE2D3}" sibTransId="{A04BA20B-253D-4827-97A0-9187C3E1E67C}"/>
    <dgm:cxn modelId="{2409D4FD-D79D-4617-A326-CB9B8103BBC3}" srcId="{26687515-6875-4209-BFF6-8F1F99B29FB3}" destId="{080D378B-EF52-4DEE-A919-37576E925B4E}" srcOrd="0" destOrd="0" parTransId="{DBE58DF1-D190-4D67-9F4F-8F1BBB5DC20B}" sibTransId="{52708303-A9CD-40F3-B43D-88D21D424E0D}"/>
    <dgm:cxn modelId="{09B77B1D-B4DF-4452-B9F5-C112BFFAF41C}" type="presParOf" srcId="{E29D4887-C2BD-45C4-BEAD-0897B5024EF9}" destId="{97CB80DD-1191-48A2-A4A6-DCE215C42AE9}" srcOrd="0" destOrd="0" presId="urn:microsoft.com/office/officeart/2005/8/layout/hList1"/>
    <dgm:cxn modelId="{D8FADBA9-4C15-449E-8EFD-92882C96BC7A}" type="presParOf" srcId="{97CB80DD-1191-48A2-A4A6-DCE215C42AE9}" destId="{A1C7A9A6-5720-4073-9A94-A22890853214}" srcOrd="0" destOrd="0" presId="urn:microsoft.com/office/officeart/2005/8/layout/hList1"/>
    <dgm:cxn modelId="{F31B2ABA-2224-4B0A-948D-9E44DF7F0D07}" type="presParOf" srcId="{97CB80DD-1191-48A2-A4A6-DCE215C42AE9}" destId="{0D174396-24E4-4E3C-B035-2C5740DC065E}" srcOrd="1" destOrd="0" presId="urn:microsoft.com/office/officeart/2005/8/layout/hList1"/>
    <dgm:cxn modelId="{4B97D525-847C-4790-896E-F1EE6C543165}" type="presParOf" srcId="{E29D4887-C2BD-45C4-BEAD-0897B5024EF9}" destId="{E72EEB8A-203F-4072-9E01-9DE5A74A9FA7}" srcOrd="1" destOrd="0" presId="urn:microsoft.com/office/officeart/2005/8/layout/hList1"/>
    <dgm:cxn modelId="{649215E4-F87B-4B47-A044-95DEF679B1CC}" type="presParOf" srcId="{E29D4887-C2BD-45C4-BEAD-0897B5024EF9}" destId="{6C1EB31D-64D4-4C9F-BC78-0C41DDF01598}" srcOrd="2" destOrd="0" presId="urn:microsoft.com/office/officeart/2005/8/layout/hList1"/>
    <dgm:cxn modelId="{609AA4A4-A3D1-4EEE-833E-32998E39D32A}" type="presParOf" srcId="{6C1EB31D-64D4-4C9F-BC78-0C41DDF01598}" destId="{CD3D4BE8-A428-468E-9D84-EA4A1BA29C1F}" srcOrd="0" destOrd="0" presId="urn:microsoft.com/office/officeart/2005/8/layout/hList1"/>
    <dgm:cxn modelId="{AC6C7A5C-0BE7-48FB-8D79-005BDBA92A71}" type="presParOf" srcId="{6C1EB31D-64D4-4C9F-BC78-0C41DDF01598}" destId="{A7FBF047-7225-438D-AFD3-7A09F090A6D5}" srcOrd="1" destOrd="0" presId="urn:microsoft.com/office/officeart/2005/8/layout/hList1"/>
    <dgm:cxn modelId="{275C9B9F-B074-49D4-971E-1C6E01AFE5C6}" type="presParOf" srcId="{E29D4887-C2BD-45C4-BEAD-0897B5024EF9}" destId="{87266AB1-D997-4E25-B380-E1DB1E47A6D6}" srcOrd="3" destOrd="0" presId="urn:microsoft.com/office/officeart/2005/8/layout/hList1"/>
    <dgm:cxn modelId="{D60552DD-13E4-4B13-817A-654EC8066E06}" type="presParOf" srcId="{E29D4887-C2BD-45C4-BEAD-0897B5024EF9}" destId="{138374F4-8808-4816-BCD6-CC1A9EEF2A82}" srcOrd="4" destOrd="0" presId="urn:microsoft.com/office/officeart/2005/8/layout/hList1"/>
    <dgm:cxn modelId="{52339D34-3951-4B46-A576-8D622907647D}" type="presParOf" srcId="{138374F4-8808-4816-BCD6-CC1A9EEF2A82}" destId="{E785563D-7ED1-465A-BF2E-45C049DAE07F}" srcOrd="0" destOrd="0" presId="urn:microsoft.com/office/officeart/2005/8/layout/hList1"/>
    <dgm:cxn modelId="{1AFAAE77-4CBC-4F31-B4D1-298C22745102}" type="presParOf" srcId="{138374F4-8808-4816-BCD6-CC1A9EEF2A82}" destId="{76602AAF-48A3-4752-94A1-FD05CBD3BDAD}" srcOrd="1" destOrd="0" presId="urn:microsoft.com/office/officeart/2005/8/layout/hList1"/>
    <dgm:cxn modelId="{1E69300F-917D-4450-A7A6-0D815F996D28}" type="presParOf" srcId="{E29D4887-C2BD-45C4-BEAD-0897B5024EF9}" destId="{2936C8D4-9CB4-489E-A787-BDCB1FACF66B}" srcOrd="5" destOrd="0" presId="urn:microsoft.com/office/officeart/2005/8/layout/hList1"/>
    <dgm:cxn modelId="{CBFC4556-7FA1-46B7-A909-E0F9DD7A282C}" type="presParOf" srcId="{E29D4887-C2BD-45C4-BEAD-0897B5024EF9}" destId="{36B76EB4-FAD3-47C6-937A-CD41F53ECBA5}" srcOrd="6" destOrd="0" presId="urn:microsoft.com/office/officeart/2005/8/layout/hList1"/>
    <dgm:cxn modelId="{1AD2713C-C33E-464D-AEB2-A3C69740F85F}" type="presParOf" srcId="{36B76EB4-FAD3-47C6-937A-CD41F53ECBA5}" destId="{308455EC-56EA-43AF-A902-290B4979CC89}" srcOrd="0" destOrd="0" presId="urn:microsoft.com/office/officeart/2005/8/layout/hList1"/>
    <dgm:cxn modelId="{AFFD39FE-AAB5-4715-A948-A42DDBDAD5ED}" type="presParOf" srcId="{36B76EB4-FAD3-47C6-937A-CD41F53ECBA5}" destId="{48381027-2E3D-4CF8-B146-E45049FE558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249F68-3D64-EE4C-BBC4-0919E074C53B}" type="doc">
      <dgm:prSet loTypeId="list" loCatId="list" qsTypeId="urn:microsoft.com/office/officeart/2005/8/quickstyle/simple4" qsCatId="simple" csTypeId="urn:microsoft.com/office/officeart/2005/8/colors/colorful3" csCatId="colorful" phldr="1"/>
      <dgm:spPr/>
      <dgm:t>
        <a:bodyPr/>
        <a:lstStyle/>
        <a:p>
          <a:endParaRPr lang="zh-CN" altLang="en-US"/>
        </a:p>
      </dgm:t>
    </dgm:pt>
    <dgm:pt modelId="{29359112-B0AB-DA45-815C-83762AEF6FF9}">
      <dgm:prSet phldr="0" custT="1"/>
      <dgm:spPr/>
      <dgm:t>
        <a:bodyPr vert="horz" wrap="square"/>
        <a:p>
          <a:pPr>
            <a:lnSpc>
              <a:spcPct val="100000"/>
            </a:lnSpc>
            <a:spcBef>
              <a:spcPct val="0"/>
            </a:spcBef>
            <a:spcAft>
              <a:spcPct val="35000"/>
            </a:spcAft>
          </a:pPr>
          <a:r>
            <a:rPr lang="zh-CN" altLang="en-US" sz="1900" b="1" dirty="0"/>
            <a:t>① 纽约证券交易所（</a:t>
          </a:r>
          <a:r>
            <a:rPr lang="en-US" altLang="zh-CN" sz="1900" b="1" dirty="0"/>
            <a:t>The New York Stock Exchange</a:t>
          </a:r>
          <a:r>
            <a:rPr lang="zh-CN" altLang="en-US" sz="1900" b="1" dirty="0"/>
            <a:t>）每天生成大约 </a:t>
          </a:r>
          <a:r>
            <a:rPr lang="en-US" altLang="zh-CN" sz="1900" b="1" dirty="0"/>
            <a:t>4TB</a:t>
          </a:r>
          <a:r>
            <a:rPr lang="zh-CN" altLang="en-US" sz="1900" b="1" dirty="0"/>
            <a:t>～</a:t>
          </a:r>
          <a:r>
            <a:rPr lang="en-US" altLang="zh-CN" sz="1900" b="1" dirty="0"/>
            <a:t>5TB </a:t>
          </a:r>
          <a:r>
            <a:rPr lang="zh-CN" altLang="en-US" sz="1900" b="1" dirty="0"/>
            <a:t>的数据。</a:t>
          </a:r>
          <a:r>
            <a:rPr lang="zh-CN" altLang="en-US" sz="1900" b="1" dirty="0"/>
            <a:t/>
          </a:r>
          <a:endParaRPr lang="zh-CN" altLang="en-US" sz="1900" b="1" dirty="0"/>
        </a:p>
      </dgm:t>
    </dgm:pt>
    <dgm:pt modelId="{02FFE421-B969-7E42-BEF0-5012E4313378}" cxnId="{3D4F3AB3-6200-40D3-9209-9D32C52485BA}" type="parTrans">
      <dgm:prSet/>
      <dgm:spPr/>
      <dgm:t>
        <a:bodyPr/>
        <a:lstStyle/>
        <a:p>
          <a:endParaRPr lang="zh-CN" altLang="en-US" sz="1400"/>
        </a:p>
      </dgm:t>
    </dgm:pt>
    <dgm:pt modelId="{578BC6EA-E23E-1645-9C49-CFFEBE5E0ABF}" cxnId="{3D4F3AB3-6200-40D3-9209-9D32C52485BA}" type="sibTrans">
      <dgm:prSet/>
      <dgm:spPr/>
      <dgm:t>
        <a:bodyPr/>
        <a:lstStyle/>
        <a:p>
          <a:endParaRPr lang="zh-CN" altLang="en-US" sz="1400"/>
        </a:p>
      </dgm:t>
    </dgm:pt>
    <dgm:pt modelId="{6EA27343-8C00-5140-BE42-4FDCEB3AAE4F}">
      <dgm:prSet phldr="0" custT="1"/>
      <dgm:spPr/>
      <dgm:t>
        <a:bodyPr vert="horz" wrap="square"/>
        <a:p>
          <a:pPr algn="just">
            <a:lnSpc>
              <a:spcPct val="100000"/>
            </a:lnSpc>
            <a:spcBef>
              <a:spcPct val="0"/>
            </a:spcBef>
            <a:spcAft>
              <a:spcPct val="35000"/>
            </a:spcAft>
          </a:pPr>
          <a:r>
            <a:rPr lang="zh-CN" altLang="en-US" sz="1900" b="1" dirty="0"/>
            <a:t>② </a:t>
          </a:r>
          <a:r>
            <a:rPr lang="en-US" altLang="zh-CN" sz="1900" b="1" dirty="0"/>
            <a:t>Illumina </a:t>
          </a:r>
          <a:r>
            <a:rPr lang="zh-CN" altLang="en-US" sz="1900" b="1" dirty="0"/>
            <a:t>的 </a:t>
          </a:r>
          <a:r>
            <a:rPr lang="en-US" altLang="zh-CN" sz="1900" b="1" dirty="0" err="1"/>
            <a:t>HiSeq</a:t>
          </a:r>
          <a:r>
            <a:rPr lang="en-US" altLang="zh-CN" sz="1900" b="1" dirty="0"/>
            <a:t> 2000 </a:t>
          </a:r>
          <a:r>
            <a:rPr lang="zh-CN" altLang="en-US" sz="1900" b="1" dirty="0"/>
            <a:t>测序仪每天可以产生 </a:t>
          </a:r>
          <a:r>
            <a:rPr lang="en-US" altLang="zh-CN" sz="1900" b="1" dirty="0"/>
            <a:t>1TB </a:t>
          </a:r>
          <a:r>
            <a:rPr lang="zh-CN" altLang="en-US" sz="1900" b="1" dirty="0"/>
            <a:t>的数据，大型实验室拥有几十台类似的 </a:t>
          </a:r>
          <a:r>
            <a:rPr lang="en-US" altLang="zh-CN" sz="1900" b="1" dirty="0"/>
            <a:t>LSST </a:t>
          </a:r>
          <a:r>
            <a:rPr lang="zh-CN" altLang="en-US" sz="1900" b="1" dirty="0"/>
            <a:t>望远镜</a:t>
          </a:r>
          <a:r>
            <a:rPr lang="zh-CN" sz="1900" b="1" dirty="0">
              <a:ea typeface="宋体" panose="02010600030101010101" pitchFamily="2" charset="-122"/>
            </a:rPr>
            <a:t>，</a:t>
          </a:r>
          <a:r>
            <a:rPr lang="zh-CN" altLang="en-US" sz="1900" b="1" dirty="0"/>
            <a:t>每天可以生成 </a:t>
          </a:r>
          <a:r>
            <a:rPr lang="en-US" altLang="zh-CN" sz="1900" b="1" dirty="0"/>
            <a:t>40TB </a:t>
          </a:r>
          <a:r>
            <a:rPr lang="zh-CN" altLang="en-US" sz="1900" b="1" dirty="0"/>
            <a:t>的数据。</a:t>
          </a:r>
          <a:r>
            <a:rPr lang="zh-CN" altLang="en-US" sz="1900" b="1" dirty="0"/>
            <a:t/>
          </a:r>
          <a:endParaRPr lang="zh-CN" altLang="en-US" sz="1900" b="1" dirty="0"/>
        </a:p>
      </dgm:t>
    </dgm:pt>
    <dgm:pt modelId="{32535494-14E3-9145-A6AD-77F6D543A557}" cxnId="{48652B21-26F3-402C-8E56-24B174D21B4D}" type="parTrans">
      <dgm:prSet/>
      <dgm:spPr/>
      <dgm:t>
        <a:bodyPr/>
        <a:lstStyle/>
        <a:p>
          <a:endParaRPr lang="zh-CN" altLang="en-US" sz="1400"/>
        </a:p>
      </dgm:t>
    </dgm:pt>
    <dgm:pt modelId="{3015BF40-9049-5048-AC46-07D46DFF6972}" cxnId="{48652B21-26F3-402C-8E56-24B174D21B4D}" type="sibTrans">
      <dgm:prSet/>
      <dgm:spPr/>
      <dgm:t>
        <a:bodyPr/>
        <a:lstStyle/>
        <a:p>
          <a:endParaRPr lang="zh-CN" altLang="en-US" sz="1400"/>
        </a:p>
      </dgm:t>
    </dgm:pt>
    <dgm:pt modelId="{334F37E4-9A95-0C43-9205-CA1E0F814267}">
      <dgm:prSet phldr="0" custT="1"/>
      <dgm:spPr/>
      <dgm:t>
        <a:bodyPr vert="horz" wrap="square"/>
        <a:p>
          <a:pPr>
            <a:lnSpc>
              <a:spcPct val="100000"/>
            </a:lnSpc>
            <a:spcBef>
              <a:spcPct val="0"/>
            </a:spcBef>
            <a:spcAft>
              <a:spcPct val="35000"/>
            </a:spcAft>
          </a:pPr>
          <a:r>
            <a:rPr lang="zh-CN" altLang="en-US" sz="1900" b="1" dirty="0"/>
            <a:t>③ </a:t>
          </a:r>
          <a:r>
            <a:rPr lang="en-US" altLang="zh-CN" sz="1900" b="1" dirty="0"/>
            <a:t>Facebook </a:t>
          </a:r>
          <a:r>
            <a:rPr lang="zh-CN" altLang="en-US" sz="1900" b="1" dirty="0"/>
            <a:t>每个月数据增量已达到 </a:t>
          </a:r>
          <a:r>
            <a:rPr lang="en-US" altLang="zh-CN" sz="1900" b="1" dirty="0"/>
            <a:t>7PB</a:t>
          </a:r>
          <a:r>
            <a:rPr lang="zh-CN" altLang="en-US" sz="1900" b="1" dirty="0"/>
            <a:t>。</a:t>
          </a:r>
          <a:r>
            <a:rPr lang="zh-CN" sz="1900" b="1" dirty="0"/>
            <a:t/>
          </a:r>
          <a:endParaRPr lang="zh-CN" sz="1900" b="1" dirty="0"/>
        </a:p>
      </dgm:t>
    </dgm:pt>
    <dgm:pt modelId="{A493A822-72D3-C849-A9AB-47B9ECA0AA6C}" cxnId="{59BA20A7-6FF5-414F-B76A-DDD5524100FF}" type="parTrans">
      <dgm:prSet/>
      <dgm:spPr/>
      <dgm:t>
        <a:bodyPr/>
        <a:lstStyle/>
        <a:p>
          <a:endParaRPr lang="zh-CN" altLang="en-US" sz="1400"/>
        </a:p>
      </dgm:t>
    </dgm:pt>
    <dgm:pt modelId="{054BD613-DBAC-7F4D-B7EE-28E139304579}" cxnId="{59BA20A7-6FF5-414F-B76A-DDD5524100FF}" type="sibTrans">
      <dgm:prSet/>
      <dgm:spPr/>
      <dgm:t>
        <a:bodyPr/>
        <a:lstStyle/>
        <a:p>
          <a:endParaRPr lang="zh-CN" altLang="en-US" sz="1400"/>
        </a:p>
      </dgm:t>
    </dgm:pt>
    <dgm:pt modelId="{0DA2AB77-4BD3-5F46-BF2C-C2B539D81205}">
      <dgm:prSet phldr="0" custT="1"/>
      <dgm:spPr/>
      <dgm:t>
        <a:bodyPr vert="horz" wrap="square"/>
        <a:p>
          <a:pPr algn="just">
            <a:lnSpc>
              <a:spcPct val="100000"/>
            </a:lnSpc>
            <a:spcBef>
              <a:spcPct val="0"/>
            </a:spcBef>
            <a:spcAft>
              <a:spcPct val="35000"/>
            </a:spcAft>
          </a:pPr>
          <a:r>
            <a:rPr lang="zh-CN" altLang="en-US" sz="1900" b="1" dirty="0"/>
            <a:t>④瑞士日内瓦附近的大型强子对撞机（</a:t>
          </a:r>
          <a:r>
            <a:rPr lang="en-US" altLang="zh-CN" sz="1900" b="1" dirty="0"/>
            <a:t>Large Hadron Collider</a:t>
          </a:r>
          <a:r>
            <a:rPr lang="zh-CN" altLang="en-US" sz="1900" b="1" dirty="0"/>
            <a:t>）每年产生约 </a:t>
          </a:r>
          <a:r>
            <a:rPr lang="en-US" altLang="zh-CN" sz="1900" b="1" dirty="0"/>
            <a:t>30PB</a:t>
          </a:r>
          <a:r>
            <a:rPr lang="zh-CN" altLang="en-US" sz="1900" b="1" dirty="0"/>
            <a:t>的数据。</a:t>
          </a:r>
          <a:r>
            <a:rPr lang="zh-CN" altLang="en-US" sz="1900" b="1" dirty="0"/>
            <a:t/>
          </a:r>
          <a:endParaRPr lang="zh-CN" altLang="en-US" sz="1900" b="1" dirty="0"/>
        </a:p>
      </dgm:t>
    </dgm:pt>
    <dgm:pt modelId="{DB8A2430-6226-AF45-9611-F3D34E1B09C2}" cxnId="{F745303A-AF45-4211-AEEB-2851E94285FD}" type="parTrans">
      <dgm:prSet/>
      <dgm:spPr/>
      <dgm:t>
        <a:bodyPr/>
        <a:lstStyle/>
        <a:p>
          <a:endParaRPr lang="zh-CN" altLang="en-US" sz="1400"/>
        </a:p>
      </dgm:t>
    </dgm:pt>
    <dgm:pt modelId="{F472A6D8-685D-EA42-9931-8E897EE48A47}" cxnId="{F745303A-AF45-4211-AEEB-2851E94285FD}" type="sibTrans">
      <dgm:prSet/>
      <dgm:spPr/>
      <dgm:t>
        <a:bodyPr/>
        <a:lstStyle/>
        <a:p>
          <a:endParaRPr lang="zh-CN" altLang="en-US" sz="1400"/>
        </a:p>
      </dgm:t>
    </dgm:pt>
    <dgm:pt modelId="{0A587DD6-400A-A84F-B1AE-E3FE00600C53}">
      <dgm:prSet phldr="0" custT="1"/>
      <dgm:spPr/>
      <dgm:t>
        <a:bodyPr vert="horz" wrap="square"/>
        <a:p>
          <a:pPr algn="just">
            <a:lnSpc>
              <a:spcPct val="100000"/>
            </a:lnSpc>
            <a:spcBef>
              <a:spcPct val="0"/>
            </a:spcBef>
            <a:spcAft>
              <a:spcPct val="35000"/>
            </a:spcAft>
          </a:pPr>
          <a:r>
            <a:rPr lang="zh-CN" altLang="en-US" sz="1900" b="1" dirty="0"/>
            <a:t>⑤ 截至 </a:t>
          </a:r>
          <a:r>
            <a:rPr lang="en-US" altLang="zh-CN" sz="1900" b="1" dirty="0"/>
            <a:t>2016 </a:t>
          </a:r>
          <a:r>
            <a:rPr lang="zh-CN" altLang="en-US" sz="1900" b="1" dirty="0"/>
            <a:t>年 </a:t>
          </a:r>
          <a:r>
            <a:rPr lang="en-US" altLang="zh-CN" sz="1900" b="1" dirty="0"/>
            <a:t>10 </a:t>
          </a:r>
          <a:r>
            <a:rPr lang="zh-CN" altLang="en-US" sz="1900" b="1" dirty="0"/>
            <a:t>月，互联网档案馆（</a:t>
          </a:r>
          <a:r>
            <a:rPr lang="en-US" altLang="zh-CN" sz="1900" b="1" dirty="0"/>
            <a:t>Internet Archive</a:t>
          </a:r>
          <a:r>
            <a:rPr lang="zh-CN" altLang="en-US" sz="1900" b="1" dirty="0"/>
            <a:t>）项目已存储超过</a:t>
          </a:r>
          <a:r>
            <a:rPr lang="en-US" altLang="zh-CN" sz="1900" b="1" dirty="0"/>
            <a:t>15PB</a:t>
          </a:r>
          <a:r>
            <a:rPr lang="zh-CN" altLang="en-US" sz="1900" b="1" dirty="0"/>
            <a:t>的数据。</a:t>
          </a:r>
          <a:r>
            <a:rPr lang="zh-CN" altLang="en-US" sz="1900" b="1" dirty="0"/>
            <a:t/>
          </a:r>
          <a:endParaRPr lang="zh-CN" altLang="en-US" sz="1900" b="1" dirty="0"/>
        </a:p>
      </dgm:t>
    </dgm:pt>
    <dgm:pt modelId="{0BF5E52E-FDAA-774F-B2E5-9D4F703B2FBB}" cxnId="{A0E5C6C1-216C-4108-921C-5B32D6F91242}" type="parTrans">
      <dgm:prSet/>
      <dgm:spPr/>
      <dgm:t>
        <a:bodyPr/>
        <a:lstStyle/>
        <a:p>
          <a:endParaRPr lang="zh-CN" altLang="en-US" sz="1400"/>
        </a:p>
      </dgm:t>
    </dgm:pt>
    <dgm:pt modelId="{53A3E327-FA4F-DD43-8C53-D9089BE623C2}" cxnId="{A0E5C6C1-216C-4108-921C-5B32D6F91242}" type="sibTrans">
      <dgm:prSet/>
      <dgm:spPr/>
      <dgm:t>
        <a:bodyPr/>
        <a:lstStyle/>
        <a:p>
          <a:endParaRPr lang="zh-CN" altLang="en-US" sz="1400"/>
        </a:p>
      </dgm:t>
    </dgm:pt>
    <dgm:pt modelId="{3BCE6AF2-331E-5B4F-8B67-1B1A907D8A60}" type="pres">
      <dgm:prSet presAssocID="{70249F68-3D64-EE4C-BBC4-0919E074C53B}" presName="linear" presStyleCnt="0">
        <dgm:presLayoutVars>
          <dgm:animLvl val="lvl"/>
          <dgm:resizeHandles val="exact"/>
        </dgm:presLayoutVars>
      </dgm:prSet>
      <dgm:spPr/>
    </dgm:pt>
    <dgm:pt modelId="{3A1E89F4-9EAB-CC45-A69D-0F6A1F0B4EA3}" type="pres">
      <dgm:prSet presAssocID="{29359112-B0AB-DA45-815C-83762AEF6FF9}" presName="parentText" presStyleLbl="node1" presStyleIdx="0" presStyleCnt="5">
        <dgm:presLayoutVars>
          <dgm:chMax val="0"/>
          <dgm:bulletEnabled val="1"/>
        </dgm:presLayoutVars>
      </dgm:prSet>
      <dgm:spPr/>
    </dgm:pt>
    <dgm:pt modelId="{627EF0BC-4E6F-2E4D-87A2-D18685C189F3}" type="pres">
      <dgm:prSet presAssocID="{578BC6EA-E23E-1645-9C49-CFFEBE5E0ABF}" presName="spacer" presStyleCnt="0"/>
      <dgm:spPr/>
    </dgm:pt>
    <dgm:pt modelId="{A93AC983-AC69-FA40-AF25-E5E64C3D9DE6}" type="pres">
      <dgm:prSet presAssocID="{6EA27343-8C00-5140-BE42-4FDCEB3AAE4F}" presName="parentText" presStyleLbl="node1" presStyleIdx="1" presStyleCnt="5" custLinFactY="2259" custLinFactNeighborX="-4660" custLinFactNeighborY="100000">
        <dgm:presLayoutVars>
          <dgm:chMax val="0"/>
          <dgm:bulletEnabled val="1"/>
        </dgm:presLayoutVars>
      </dgm:prSet>
      <dgm:spPr/>
    </dgm:pt>
    <dgm:pt modelId="{33448617-811A-5247-9679-A5365DC7C2DF}" type="pres">
      <dgm:prSet presAssocID="{3015BF40-9049-5048-AC46-07D46DFF6972}" presName="spacer" presStyleCnt="0"/>
      <dgm:spPr/>
    </dgm:pt>
    <dgm:pt modelId="{5587E1F0-60E4-FD4A-AF52-B5D7D00C9A7C}" type="pres">
      <dgm:prSet presAssocID="{334F37E4-9A95-0C43-9205-CA1E0F814267}" presName="parentText" presStyleLbl="node1" presStyleIdx="2" presStyleCnt="5">
        <dgm:presLayoutVars>
          <dgm:chMax val="0"/>
          <dgm:bulletEnabled val="1"/>
        </dgm:presLayoutVars>
      </dgm:prSet>
      <dgm:spPr/>
    </dgm:pt>
    <dgm:pt modelId="{AA773172-AB98-3640-BCA9-EFCEAA623577}" type="pres">
      <dgm:prSet presAssocID="{054BD613-DBAC-7F4D-B7EE-28E139304579}" presName="spacer" presStyleCnt="0"/>
      <dgm:spPr/>
    </dgm:pt>
    <dgm:pt modelId="{83C64857-17A9-3744-8DCF-4530BEDB094D}" type="pres">
      <dgm:prSet presAssocID="{0DA2AB77-4BD3-5F46-BF2C-C2B539D81205}" presName="parentText" presStyleLbl="node1" presStyleIdx="3" presStyleCnt="5">
        <dgm:presLayoutVars>
          <dgm:chMax val="0"/>
          <dgm:bulletEnabled val="1"/>
        </dgm:presLayoutVars>
      </dgm:prSet>
      <dgm:spPr/>
    </dgm:pt>
    <dgm:pt modelId="{6E5C4330-1279-3441-9240-837320DD9647}" type="pres">
      <dgm:prSet presAssocID="{F472A6D8-685D-EA42-9931-8E897EE48A47}" presName="spacer" presStyleCnt="0"/>
      <dgm:spPr/>
    </dgm:pt>
    <dgm:pt modelId="{E768DA7D-69E3-394F-AC9B-2B54E7A55322}" type="pres">
      <dgm:prSet presAssocID="{0A587DD6-400A-A84F-B1AE-E3FE00600C53}" presName="parentText" presStyleLbl="node1" presStyleIdx="4" presStyleCnt="5">
        <dgm:presLayoutVars>
          <dgm:chMax val="0"/>
          <dgm:bulletEnabled val="1"/>
        </dgm:presLayoutVars>
      </dgm:prSet>
      <dgm:spPr/>
    </dgm:pt>
  </dgm:ptLst>
  <dgm:cxnLst>
    <dgm:cxn modelId="{3D4F3AB3-6200-40D3-9209-9D32C52485BA}" srcId="{70249F68-3D64-EE4C-BBC4-0919E074C53B}" destId="{29359112-B0AB-DA45-815C-83762AEF6FF9}" srcOrd="0" destOrd="0" parTransId="{02FFE421-B969-7E42-BEF0-5012E4313378}" sibTransId="{578BC6EA-E23E-1645-9C49-CFFEBE5E0ABF}"/>
    <dgm:cxn modelId="{48652B21-26F3-402C-8E56-24B174D21B4D}" srcId="{70249F68-3D64-EE4C-BBC4-0919E074C53B}" destId="{6EA27343-8C00-5140-BE42-4FDCEB3AAE4F}" srcOrd="1" destOrd="0" parTransId="{32535494-14E3-9145-A6AD-77F6D543A557}" sibTransId="{3015BF40-9049-5048-AC46-07D46DFF6972}"/>
    <dgm:cxn modelId="{59BA20A7-6FF5-414F-B76A-DDD5524100FF}" srcId="{70249F68-3D64-EE4C-BBC4-0919E074C53B}" destId="{334F37E4-9A95-0C43-9205-CA1E0F814267}" srcOrd="2" destOrd="0" parTransId="{A493A822-72D3-C849-A9AB-47B9ECA0AA6C}" sibTransId="{054BD613-DBAC-7F4D-B7EE-28E139304579}"/>
    <dgm:cxn modelId="{F745303A-AF45-4211-AEEB-2851E94285FD}" srcId="{70249F68-3D64-EE4C-BBC4-0919E074C53B}" destId="{0DA2AB77-4BD3-5F46-BF2C-C2B539D81205}" srcOrd="3" destOrd="0" parTransId="{DB8A2430-6226-AF45-9611-F3D34E1B09C2}" sibTransId="{F472A6D8-685D-EA42-9931-8E897EE48A47}"/>
    <dgm:cxn modelId="{A0E5C6C1-216C-4108-921C-5B32D6F91242}" srcId="{70249F68-3D64-EE4C-BBC4-0919E074C53B}" destId="{0A587DD6-400A-A84F-B1AE-E3FE00600C53}" srcOrd="4" destOrd="0" parTransId="{0BF5E52E-FDAA-774F-B2E5-9D4F703B2FBB}" sibTransId="{53A3E327-FA4F-DD43-8C53-D9089BE623C2}"/>
    <dgm:cxn modelId="{6597EE72-5C7F-4B67-8AC0-9AD8CD357190}" type="presOf" srcId="{70249F68-3D64-EE4C-BBC4-0919E074C53B}" destId="{3BCE6AF2-331E-5B4F-8B67-1B1A907D8A60}" srcOrd="0" destOrd="0" presId="urn:microsoft.com/office/officeart/2005/8/layout/vList2"/>
    <dgm:cxn modelId="{F5706F3B-1521-46AA-AB84-5694CB589AEC}" type="presParOf" srcId="{3BCE6AF2-331E-5B4F-8B67-1B1A907D8A60}" destId="{3A1E89F4-9EAB-CC45-A69D-0F6A1F0B4EA3}" srcOrd="0" destOrd="0" presId="urn:microsoft.com/office/officeart/2005/8/layout/vList2"/>
    <dgm:cxn modelId="{6AB0E9C2-7D40-4CC6-BCDF-E36A1A02B437}" type="presOf" srcId="{29359112-B0AB-DA45-815C-83762AEF6FF9}" destId="{3A1E89F4-9EAB-CC45-A69D-0F6A1F0B4EA3}" srcOrd="0" destOrd="0" presId="urn:microsoft.com/office/officeart/2005/8/layout/vList2"/>
    <dgm:cxn modelId="{38DD2D40-1FD5-46B0-B056-511670EB90E2}" type="presParOf" srcId="{3BCE6AF2-331E-5B4F-8B67-1B1A907D8A60}" destId="{627EF0BC-4E6F-2E4D-87A2-D18685C189F3}" srcOrd="1" destOrd="0" presId="urn:microsoft.com/office/officeart/2005/8/layout/vList2"/>
    <dgm:cxn modelId="{5EF881A5-E841-4374-BAB2-B26C11F4F3D2}" type="presParOf" srcId="{3BCE6AF2-331E-5B4F-8B67-1B1A907D8A60}" destId="{A93AC983-AC69-FA40-AF25-E5E64C3D9DE6}" srcOrd="2" destOrd="0" presId="urn:microsoft.com/office/officeart/2005/8/layout/vList2"/>
    <dgm:cxn modelId="{11DF9C64-2EBA-4CAA-88E1-591B6080A172}" type="presOf" srcId="{6EA27343-8C00-5140-BE42-4FDCEB3AAE4F}" destId="{A93AC983-AC69-FA40-AF25-E5E64C3D9DE6}" srcOrd="0" destOrd="0" presId="urn:microsoft.com/office/officeart/2005/8/layout/vList2"/>
    <dgm:cxn modelId="{E447425B-A301-43F7-9CB6-3015E1F20B17}" type="presParOf" srcId="{3BCE6AF2-331E-5B4F-8B67-1B1A907D8A60}" destId="{33448617-811A-5247-9679-A5365DC7C2DF}" srcOrd="3" destOrd="0" presId="urn:microsoft.com/office/officeart/2005/8/layout/vList2"/>
    <dgm:cxn modelId="{8D937899-4467-4B66-A0CC-28FBF6C66E83}" type="presParOf" srcId="{3BCE6AF2-331E-5B4F-8B67-1B1A907D8A60}" destId="{5587E1F0-60E4-FD4A-AF52-B5D7D00C9A7C}" srcOrd="4" destOrd="0" presId="urn:microsoft.com/office/officeart/2005/8/layout/vList2"/>
    <dgm:cxn modelId="{E83EF548-4191-41A4-972D-7E4366F0F0E1}" type="presOf" srcId="{334F37E4-9A95-0C43-9205-CA1E0F814267}" destId="{5587E1F0-60E4-FD4A-AF52-B5D7D00C9A7C}" srcOrd="0" destOrd="0" presId="urn:microsoft.com/office/officeart/2005/8/layout/vList2"/>
    <dgm:cxn modelId="{03E872B2-AC49-48B8-BD6F-B26D2A3F4020}" type="presParOf" srcId="{3BCE6AF2-331E-5B4F-8B67-1B1A907D8A60}" destId="{AA773172-AB98-3640-BCA9-EFCEAA623577}" srcOrd="5" destOrd="0" presId="urn:microsoft.com/office/officeart/2005/8/layout/vList2"/>
    <dgm:cxn modelId="{51FFD1D2-0F32-49F8-ACE9-D5BFFE30B527}" type="presParOf" srcId="{3BCE6AF2-331E-5B4F-8B67-1B1A907D8A60}" destId="{83C64857-17A9-3744-8DCF-4530BEDB094D}" srcOrd="6" destOrd="0" presId="urn:microsoft.com/office/officeart/2005/8/layout/vList2"/>
    <dgm:cxn modelId="{B2BA2FD9-811B-4401-AC49-C694955643E9}" type="presOf" srcId="{0DA2AB77-4BD3-5F46-BF2C-C2B539D81205}" destId="{83C64857-17A9-3744-8DCF-4530BEDB094D}" srcOrd="0" destOrd="0" presId="urn:microsoft.com/office/officeart/2005/8/layout/vList2"/>
    <dgm:cxn modelId="{8C8D5C33-A12B-4D7A-8437-E1F16FA6B4A3}" type="presParOf" srcId="{3BCE6AF2-331E-5B4F-8B67-1B1A907D8A60}" destId="{6E5C4330-1279-3441-9240-837320DD9647}" srcOrd="7" destOrd="0" presId="urn:microsoft.com/office/officeart/2005/8/layout/vList2"/>
    <dgm:cxn modelId="{610CDB10-B0DF-41CC-AA9A-BA6231B5CE9E}" type="presParOf" srcId="{3BCE6AF2-331E-5B4F-8B67-1B1A907D8A60}" destId="{E768DA7D-69E3-394F-AC9B-2B54E7A55322}" srcOrd="8" destOrd="0" presId="urn:microsoft.com/office/officeart/2005/8/layout/vList2"/>
    <dgm:cxn modelId="{1C2B1351-2224-4E2E-9E77-3D2C81BB2DB2}" type="presOf" srcId="{0A587DD6-400A-A84F-B1AE-E3FE00600C53}" destId="{E768DA7D-69E3-394F-AC9B-2B54E7A5532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249F68-3D64-EE4C-BBC4-0919E074C53B}"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zh-CN" altLang="en-US"/>
        </a:p>
      </dgm:t>
    </dgm:pt>
    <dgm:pt modelId="{29359112-B0AB-DA45-815C-83762AEF6FF9}">
      <dgm:prSet phldr="0" custT="1"/>
      <dgm:spPr/>
      <dgm:t>
        <a:bodyPr vert="horz" wrap="square"/>
        <a:p>
          <a:pPr>
            <a:lnSpc>
              <a:spcPct val="100000"/>
            </a:lnSpc>
            <a:spcBef>
              <a:spcPct val="0"/>
            </a:spcBef>
            <a:spcAft>
              <a:spcPct val="35000"/>
            </a:spcAft>
          </a:pPr>
          <a:r>
            <a:rPr lang="zh-CN" altLang="en-US" sz="1900" b="1" dirty="0"/>
            <a:t>（</a:t>
          </a:r>
          <a:r>
            <a:rPr lang="en-US" altLang="zh-CN" sz="1900" b="1" dirty="0"/>
            <a:t>1</a:t>
          </a:r>
          <a:r>
            <a:rPr lang="zh-CN" altLang="en-US" sz="1900" b="1" dirty="0"/>
            <a:t>）制定“数据战略”。</a:t>
          </a:r>
          <a:r>
            <a:rPr lang="zh-CN" altLang="en-US" sz="1900" b="1" dirty="0"/>
            <a:t/>
          </a:r>
          <a:endParaRPr lang="zh-CN" altLang="en-US" sz="1900" b="1" dirty="0"/>
        </a:p>
      </dgm:t>
    </dgm:pt>
    <dgm:pt modelId="{02FFE421-B969-7E42-BEF0-5012E4313378}" cxnId="{FEEC8535-33A5-4E34-B145-EB1C292A9324}" type="parTrans">
      <dgm:prSet/>
      <dgm:spPr/>
      <dgm:t>
        <a:bodyPr/>
        <a:lstStyle/>
        <a:p>
          <a:endParaRPr lang="zh-CN" altLang="en-US" sz="1400"/>
        </a:p>
      </dgm:t>
    </dgm:pt>
    <dgm:pt modelId="{578BC6EA-E23E-1645-9C49-CFFEBE5E0ABF}" cxnId="{FEEC8535-33A5-4E34-B145-EB1C292A9324}" type="sibTrans">
      <dgm:prSet/>
      <dgm:spPr/>
      <dgm:t>
        <a:bodyPr/>
        <a:lstStyle/>
        <a:p>
          <a:endParaRPr lang="zh-CN" altLang="en-US" sz="1400"/>
        </a:p>
      </dgm:t>
    </dgm:pt>
    <dgm:pt modelId="{6EA27343-8C00-5140-BE42-4FDCEB3AAE4F}">
      <dgm:prSet phldr="0" custT="1"/>
      <dgm:spPr/>
      <dgm:t>
        <a:bodyPr vert="horz" wrap="square"/>
        <a:p>
          <a:pPr algn="just">
            <a:lnSpc>
              <a:spcPct val="100000"/>
            </a:lnSpc>
            <a:spcBef>
              <a:spcPct val="0"/>
            </a:spcBef>
            <a:spcAft>
              <a:spcPct val="35000"/>
            </a:spcAft>
          </a:pPr>
          <a:r>
            <a:rPr lang="zh-CN" altLang="en-US" sz="1900" b="1" dirty="0"/>
            <a:t>（</a:t>
          </a:r>
          <a:r>
            <a:rPr lang="en-US" altLang="zh-CN" sz="1900" b="1" dirty="0"/>
            <a:t>2</a:t>
          </a:r>
          <a:r>
            <a:rPr lang="zh-CN" altLang="en-US" sz="1900" b="1" dirty="0"/>
            <a:t>）研发“数据产品”。</a:t>
          </a:r>
          <a:r>
            <a:rPr lang="zh-CN" altLang="en-US" sz="1900" b="1" dirty="0"/>
            <a:t/>
          </a:r>
          <a:endParaRPr lang="zh-CN" altLang="en-US" sz="1900" b="1" dirty="0"/>
        </a:p>
      </dgm:t>
    </dgm:pt>
    <dgm:pt modelId="{32535494-14E3-9145-A6AD-77F6D543A557}" cxnId="{471A0225-73CB-40C9-AE17-3552131F6E2C}" type="parTrans">
      <dgm:prSet/>
      <dgm:spPr/>
      <dgm:t>
        <a:bodyPr/>
        <a:lstStyle/>
        <a:p>
          <a:endParaRPr lang="zh-CN" altLang="en-US" sz="1400"/>
        </a:p>
      </dgm:t>
    </dgm:pt>
    <dgm:pt modelId="{3015BF40-9049-5048-AC46-07D46DFF6972}" cxnId="{471A0225-73CB-40C9-AE17-3552131F6E2C}" type="sibTrans">
      <dgm:prSet/>
      <dgm:spPr/>
      <dgm:t>
        <a:bodyPr/>
        <a:lstStyle/>
        <a:p>
          <a:endParaRPr lang="zh-CN" altLang="en-US" sz="1400"/>
        </a:p>
      </dgm:t>
    </dgm:pt>
    <dgm:pt modelId="{334F37E4-9A95-0C43-9205-CA1E0F814267}">
      <dgm:prSet phldr="0" custT="1"/>
      <dgm:spPr/>
      <dgm:t>
        <a:bodyPr vert="horz" wrap="square"/>
        <a:p>
          <a:pPr>
            <a:lnSpc>
              <a:spcPct val="100000"/>
            </a:lnSpc>
            <a:spcBef>
              <a:spcPct val="0"/>
            </a:spcBef>
            <a:spcAft>
              <a:spcPct val="35000"/>
            </a:spcAft>
          </a:pPr>
          <a:r>
            <a:rPr lang="zh-CN" altLang="en-US" sz="1900" b="1" dirty="0"/>
            <a:t>（</a:t>
          </a:r>
          <a:r>
            <a:rPr lang="en-US" altLang="zh-CN" sz="1900" b="1" dirty="0"/>
            <a:t>3</a:t>
          </a:r>
          <a:r>
            <a:rPr lang="zh-CN" altLang="en-US" sz="1900" b="1" dirty="0"/>
            <a:t>）构建“数据生态系统”。</a:t>
          </a:r>
          <a:r>
            <a:rPr lang="zh-CN" altLang="en-US" sz="1900" b="1" dirty="0"/>
            <a:t/>
          </a:r>
          <a:endParaRPr lang="zh-CN" altLang="en-US" sz="1900" b="1" dirty="0"/>
        </a:p>
      </dgm:t>
    </dgm:pt>
    <dgm:pt modelId="{A493A822-72D3-C849-A9AB-47B9ECA0AA6C}" cxnId="{C5287765-4C99-4223-AC49-ADE708018B98}" type="parTrans">
      <dgm:prSet/>
      <dgm:spPr/>
      <dgm:t>
        <a:bodyPr/>
        <a:lstStyle/>
        <a:p>
          <a:endParaRPr lang="zh-CN" altLang="en-US" sz="1400"/>
        </a:p>
      </dgm:t>
    </dgm:pt>
    <dgm:pt modelId="{054BD613-DBAC-7F4D-B7EE-28E139304579}" cxnId="{C5287765-4C99-4223-AC49-ADE708018B98}" type="sibTrans">
      <dgm:prSet/>
      <dgm:spPr/>
      <dgm:t>
        <a:bodyPr/>
        <a:lstStyle/>
        <a:p>
          <a:endParaRPr lang="zh-CN" altLang="en-US" sz="1400"/>
        </a:p>
      </dgm:t>
    </dgm:pt>
    <dgm:pt modelId="{0DA2AB77-4BD3-5F46-BF2C-C2B539D81205}">
      <dgm:prSet phldr="0" custT="1"/>
      <dgm:spPr/>
      <dgm:t>
        <a:bodyPr vert="horz" wrap="square"/>
        <a:p>
          <a:pPr algn="just">
            <a:lnSpc>
              <a:spcPct val="100000"/>
            </a:lnSpc>
            <a:spcBef>
              <a:spcPct val="0"/>
            </a:spcBef>
            <a:spcAft>
              <a:spcPct val="35000"/>
            </a:spcAft>
          </a:pPr>
          <a:r>
            <a:rPr lang="zh-CN" altLang="en-US" sz="1900" b="1" dirty="0"/>
            <a:t>（</a:t>
          </a:r>
          <a:r>
            <a:rPr lang="en-US" altLang="zh-CN" sz="1900" b="1" dirty="0"/>
            <a:t>4</a:t>
          </a:r>
          <a:r>
            <a:rPr lang="zh-CN" altLang="en-US" sz="1900" b="1" dirty="0"/>
            <a:t>）设计与评价数据工程师的工作（机器学习算法和统计模型）。</a:t>
          </a:r>
          <a:r>
            <a:rPr lang="zh-CN" altLang="en-US" sz="1900" b="1" dirty="0"/>
            <a:t/>
          </a:r>
          <a:endParaRPr lang="zh-CN" altLang="en-US" sz="1900" b="1" dirty="0"/>
        </a:p>
      </dgm:t>
    </dgm:pt>
    <dgm:pt modelId="{DB8A2430-6226-AF45-9611-F3D34E1B09C2}" cxnId="{04DB1D00-8AAC-441A-B3EF-CCF7F6D67A45}" type="parTrans">
      <dgm:prSet/>
      <dgm:spPr/>
      <dgm:t>
        <a:bodyPr/>
        <a:lstStyle/>
        <a:p>
          <a:endParaRPr lang="zh-CN" altLang="en-US" sz="1400"/>
        </a:p>
      </dgm:t>
    </dgm:pt>
    <dgm:pt modelId="{F472A6D8-685D-EA42-9931-8E897EE48A47}" cxnId="{04DB1D00-8AAC-441A-B3EF-CCF7F6D67A45}" type="sibTrans">
      <dgm:prSet/>
      <dgm:spPr/>
      <dgm:t>
        <a:bodyPr/>
        <a:lstStyle/>
        <a:p>
          <a:endParaRPr lang="zh-CN" altLang="en-US" sz="1400"/>
        </a:p>
      </dgm:t>
    </dgm:pt>
    <dgm:pt modelId="{0A587DD6-400A-A84F-B1AE-E3FE00600C53}">
      <dgm:prSet phldr="0" custT="1"/>
      <dgm:spPr/>
      <dgm:t>
        <a:bodyPr vert="horz" wrap="square"/>
        <a:p>
          <a:pPr algn="just">
            <a:lnSpc>
              <a:spcPct val="100000"/>
            </a:lnSpc>
            <a:spcBef>
              <a:spcPct val="0"/>
            </a:spcBef>
            <a:spcAft>
              <a:spcPct val="35000"/>
            </a:spcAft>
          </a:pPr>
          <a:r>
            <a:rPr lang="zh-CN" altLang="en-US" sz="1900" b="1" dirty="0"/>
            <a:t>（</a:t>
          </a:r>
          <a:r>
            <a:rPr lang="en-US" altLang="zh-CN" sz="1900" b="1" dirty="0"/>
            <a:t>5</a:t>
          </a:r>
          <a:r>
            <a:rPr lang="zh-CN" altLang="en-US" sz="1900" b="1" dirty="0"/>
            <a:t>）提出“（基于数据的）好问题”。</a:t>
          </a:r>
          <a:r>
            <a:rPr lang="zh-CN" altLang="en-US" sz="1900" b="1" dirty="0"/>
            <a:t/>
          </a:r>
          <a:endParaRPr lang="zh-CN" altLang="en-US" sz="1900" b="1" dirty="0"/>
        </a:p>
      </dgm:t>
    </dgm:pt>
    <dgm:pt modelId="{0BF5E52E-FDAA-774F-B2E5-9D4F703B2FBB}" cxnId="{2ABFFA57-7C80-4482-A582-51FDDCD2C15B}" type="parTrans">
      <dgm:prSet/>
      <dgm:spPr/>
      <dgm:t>
        <a:bodyPr/>
        <a:lstStyle/>
        <a:p>
          <a:endParaRPr lang="zh-CN" altLang="en-US" sz="1400"/>
        </a:p>
      </dgm:t>
    </dgm:pt>
    <dgm:pt modelId="{53A3E327-FA4F-DD43-8C53-D9089BE623C2}" cxnId="{2ABFFA57-7C80-4482-A582-51FDDCD2C15B}" type="sibTrans">
      <dgm:prSet/>
      <dgm:spPr/>
      <dgm:t>
        <a:bodyPr/>
        <a:lstStyle/>
        <a:p>
          <a:endParaRPr lang="zh-CN" altLang="en-US" sz="1400"/>
        </a:p>
      </dgm:t>
    </dgm:pt>
    <dgm:pt modelId="{7262D016-2EA7-9F44-8F0B-3143A767CAB3}">
      <dgm:prSet phldr="0" custT="1"/>
      <dgm:spPr/>
      <dgm:t>
        <a:bodyPr vert="horz" wrap="square"/>
        <a:p>
          <a:pPr algn="just">
            <a:lnSpc>
              <a:spcPct val="100000"/>
            </a:lnSpc>
            <a:spcBef>
              <a:spcPct val="0"/>
            </a:spcBef>
            <a:spcAft>
              <a:spcPct val="35000"/>
            </a:spcAft>
          </a:pPr>
          <a:r>
            <a:rPr lang="zh-CN" altLang="en-US" sz="1900" b="1" dirty="0"/>
            <a:t>（</a:t>
          </a:r>
          <a:r>
            <a:rPr lang="en-US" altLang="zh-CN" sz="1900" b="1" dirty="0"/>
            <a:t>6</a:t>
          </a:r>
          <a:r>
            <a:rPr lang="zh-CN" altLang="en-US" sz="1900" b="1" dirty="0"/>
            <a:t>）定义和验证“研究假设”，负责“研究设计”，并完成对应“实验”。</a:t>
          </a:r>
          <a:r>
            <a:rPr lang="zh-CN" altLang="en-US" sz="1900" b="1" dirty="0"/>
            <a:t/>
          </a:r>
          <a:endParaRPr lang="zh-CN" altLang="en-US" sz="1900" b="1" dirty="0"/>
        </a:p>
      </dgm:t>
    </dgm:pt>
    <dgm:pt modelId="{8895FA0E-0D56-3141-8B81-6D6CB1533A46}" cxnId="{2112183A-2894-4DAE-8CA3-1A835C836582}" type="parTrans">
      <dgm:prSet/>
      <dgm:spPr/>
      <dgm:t>
        <a:bodyPr/>
        <a:lstStyle/>
        <a:p>
          <a:endParaRPr lang="zh-CN" altLang="en-US"/>
        </a:p>
      </dgm:t>
    </dgm:pt>
    <dgm:pt modelId="{4464B527-EEEB-F04D-BE78-6EDA7F167677}" cxnId="{2112183A-2894-4DAE-8CA3-1A835C836582}" type="sibTrans">
      <dgm:prSet/>
      <dgm:spPr/>
      <dgm:t>
        <a:bodyPr/>
        <a:lstStyle/>
        <a:p>
          <a:endParaRPr lang="zh-CN" altLang="en-US"/>
        </a:p>
      </dgm:t>
    </dgm:pt>
    <dgm:pt modelId="{07C15EE4-46BB-D949-9531-D182A995C4AB}">
      <dgm:prSet phldr="0" custT="1"/>
      <dgm:spPr/>
      <dgm:t>
        <a:bodyPr vert="horz" wrap="square"/>
        <a:p>
          <a:pPr>
            <a:lnSpc>
              <a:spcPct val="100000"/>
            </a:lnSpc>
            <a:spcBef>
              <a:spcPct val="0"/>
            </a:spcBef>
            <a:spcAft>
              <a:spcPct val="35000"/>
            </a:spcAft>
          </a:pPr>
          <a:r>
            <a:rPr lang="zh-CN" altLang="en-US" sz="1900" b="1"/>
            <a:t>（</a:t>
          </a:r>
          <a:r>
            <a:rPr lang="en-US" altLang="zh-CN" sz="1900" b="1"/>
            <a:t>7</a:t>
          </a:r>
          <a:r>
            <a:rPr lang="zh-CN" altLang="en-US" sz="1900" b="1"/>
            <a:t>）进行“探索型数据分析（</a:t>
          </a:r>
          <a:r>
            <a:rPr lang="en-US" altLang="zh-CN" sz="1900" b="1"/>
            <a:t>EDA</a:t>
          </a:r>
          <a:r>
            <a:rPr lang="zh-CN" altLang="en-US" sz="1900" b="1"/>
            <a:t>）”。</a:t>
          </a:r>
          <a:r>
            <a:rPr lang="zh-CN" altLang="en-US" sz="1900" b="1"/>
            <a:t/>
          </a:r>
          <a:endParaRPr lang="zh-CN" altLang="en-US" sz="1900" b="1"/>
        </a:p>
      </dgm:t>
    </dgm:pt>
    <dgm:pt modelId="{DB4EDA31-D158-CE46-978F-9ED5AF638049}" cxnId="{546EBA50-D16D-4A2B-8129-639B8B8817A5}" type="parTrans">
      <dgm:prSet/>
      <dgm:spPr/>
      <dgm:t>
        <a:bodyPr/>
        <a:lstStyle/>
        <a:p>
          <a:endParaRPr lang="zh-CN" altLang="en-US"/>
        </a:p>
      </dgm:t>
    </dgm:pt>
    <dgm:pt modelId="{68986971-F4EF-F347-931B-D5515A8F08F9}" cxnId="{546EBA50-D16D-4A2B-8129-639B8B8817A5}" type="sibTrans">
      <dgm:prSet/>
      <dgm:spPr/>
      <dgm:t>
        <a:bodyPr/>
        <a:lstStyle/>
        <a:p>
          <a:endParaRPr lang="zh-CN" altLang="en-US"/>
        </a:p>
      </dgm:t>
    </dgm:pt>
    <dgm:pt modelId="{87D839C3-7178-A447-9C8F-EE4CB3BD1DA8}">
      <dgm:prSet phldr="0" custT="1"/>
      <dgm:spPr/>
      <dgm:t>
        <a:bodyPr vert="horz" wrap="square"/>
        <a:p>
          <a:pPr algn="just">
            <a:lnSpc>
              <a:spcPct val="100000"/>
            </a:lnSpc>
            <a:spcBef>
              <a:spcPct val="0"/>
            </a:spcBef>
            <a:spcAft>
              <a:spcPct val="35000"/>
            </a:spcAft>
          </a:pPr>
          <a:r>
            <a:rPr lang="zh-CN" altLang="en-US" sz="1900" b="1" dirty="0"/>
            <a:t>（</a:t>
          </a:r>
          <a:r>
            <a:rPr lang="en-US" altLang="zh-CN" sz="1900" b="1" dirty="0"/>
            <a:t>8</a:t>
          </a:r>
          <a:r>
            <a:rPr lang="zh-CN" altLang="en-US" sz="1900" b="1" dirty="0"/>
            <a:t>）完成“数据加工（</a:t>
          </a:r>
          <a:r>
            <a:rPr lang="en-US" altLang="zh-CN" sz="1900" b="1" dirty="0"/>
            <a:t>Data Munging </a:t>
          </a:r>
          <a:r>
            <a:rPr lang="zh-CN" altLang="en-US" sz="1900" b="1" dirty="0"/>
            <a:t>或 </a:t>
          </a:r>
          <a:r>
            <a:rPr lang="en-US" altLang="zh-CN" sz="1900" b="1" dirty="0"/>
            <a:t>Data Wrangling</a:t>
          </a:r>
          <a:r>
            <a:rPr lang="zh-CN" altLang="en-US" sz="1900" b="1" dirty="0"/>
            <a:t>）”。</a:t>
          </a:r>
          <a:r>
            <a:rPr lang="zh-CN" altLang="en-US" sz="1900" b="1" dirty="0"/>
            <a:t/>
          </a:r>
          <a:endParaRPr lang="zh-CN" altLang="en-US" sz="1900" b="1" dirty="0"/>
        </a:p>
      </dgm:t>
    </dgm:pt>
    <dgm:pt modelId="{EB413293-4EF1-7046-8460-9982AC6CEBF8}" cxnId="{8A563D28-357A-4694-BE57-2C3D37BEE59C}" type="parTrans">
      <dgm:prSet/>
      <dgm:spPr/>
      <dgm:t>
        <a:bodyPr/>
        <a:lstStyle/>
        <a:p>
          <a:endParaRPr lang="zh-CN" altLang="en-US"/>
        </a:p>
      </dgm:t>
    </dgm:pt>
    <dgm:pt modelId="{B5C2FE17-8B0D-E44B-B042-21ADEC83A480}" cxnId="{8A563D28-357A-4694-BE57-2C3D37BEE59C}" type="sibTrans">
      <dgm:prSet/>
      <dgm:spPr/>
      <dgm:t>
        <a:bodyPr/>
        <a:lstStyle/>
        <a:p>
          <a:endParaRPr lang="zh-CN" altLang="en-US"/>
        </a:p>
      </dgm:t>
    </dgm:pt>
    <dgm:pt modelId="{DEA5BE65-B3B1-854D-9089-D4D0D81E606C}">
      <dgm:prSet phldr="0" custT="1"/>
      <dgm:spPr/>
      <dgm:t>
        <a:bodyPr vert="horz" wrap="square"/>
        <a:p>
          <a:pPr>
            <a:lnSpc>
              <a:spcPct val="100000"/>
            </a:lnSpc>
            <a:spcBef>
              <a:spcPct val="0"/>
            </a:spcBef>
            <a:spcAft>
              <a:spcPct val="35000"/>
            </a:spcAft>
          </a:pPr>
          <a:r>
            <a:rPr lang="zh-CN" altLang="en-US" sz="1900" b="1"/>
            <a:t>（</a:t>
          </a:r>
          <a:r>
            <a:rPr lang="en-US" altLang="zh-CN" sz="1900" b="1"/>
            <a:t>9</a:t>
          </a:r>
          <a:r>
            <a:rPr lang="zh-CN" altLang="en-US" sz="1900" b="1"/>
            <a:t>）实现“数据洞见”。</a:t>
          </a:r>
          <a:r>
            <a:rPr lang="zh-CN" altLang="en-US" sz="1900" b="1"/>
            <a:t/>
          </a:r>
          <a:endParaRPr lang="zh-CN" altLang="en-US" sz="1900" b="1"/>
        </a:p>
      </dgm:t>
    </dgm:pt>
    <dgm:pt modelId="{A513BADD-4A2D-6E42-8EB5-FC22667C9968}" cxnId="{35D2BD1D-A6DB-44BE-B160-2E390DA6DFDC}" type="parTrans">
      <dgm:prSet/>
      <dgm:spPr/>
      <dgm:t>
        <a:bodyPr/>
        <a:lstStyle/>
        <a:p>
          <a:endParaRPr lang="zh-CN" altLang="en-US"/>
        </a:p>
      </dgm:t>
    </dgm:pt>
    <dgm:pt modelId="{1B9AFC5B-F3AB-6A4A-812A-F0BBB3A99F7D}" cxnId="{35D2BD1D-A6DB-44BE-B160-2E390DA6DFDC}" type="sibTrans">
      <dgm:prSet/>
      <dgm:spPr/>
      <dgm:t>
        <a:bodyPr/>
        <a:lstStyle/>
        <a:p>
          <a:endParaRPr lang="zh-CN" altLang="en-US"/>
        </a:p>
      </dgm:t>
    </dgm:pt>
    <dgm:pt modelId="{7C3DA272-4827-B144-A3C5-5ABE556B34E6}">
      <dgm:prSet phldr="0" custT="1"/>
      <dgm:spPr/>
      <dgm:t>
        <a:bodyPr vert="horz" wrap="square"/>
        <a:p>
          <a:pPr>
            <a:lnSpc>
              <a:spcPct val="100000"/>
            </a:lnSpc>
            <a:spcBef>
              <a:spcPct val="0"/>
            </a:spcBef>
            <a:spcAft>
              <a:spcPct val="35000"/>
            </a:spcAft>
          </a:pPr>
          <a:r>
            <a:rPr lang="zh-CN" altLang="en-US" sz="1900" b="1"/>
            <a:t>（</a:t>
          </a:r>
          <a:r>
            <a:rPr lang="en-US" altLang="zh-CN" sz="1900" b="1"/>
            <a:t>10</a:t>
          </a:r>
          <a:r>
            <a:rPr lang="zh-CN" altLang="en-US" sz="1900" b="1"/>
            <a:t>）数据的“可视化”或“故事化描述”。</a:t>
          </a:r>
          <a:r>
            <a:rPr lang="zh-CN" altLang="en-US" sz="1900" b="1"/>
            <a:t/>
          </a:r>
          <a:endParaRPr lang="zh-CN" altLang="en-US" sz="1900" b="1"/>
        </a:p>
      </dgm:t>
    </dgm:pt>
    <dgm:pt modelId="{43BFB4EC-EEF8-2B4C-9A48-2D06E8865A5F}" cxnId="{D6F0E733-D302-47D7-9CE1-F677998235D0}" type="parTrans">
      <dgm:prSet/>
      <dgm:spPr/>
      <dgm:t>
        <a:bodyPr/>
        <a:lstStyle/>
        <a:p>
          <a:endParaRPr lang="zh-CN" altLang="en-US"/>
        </a:p>
      </dgm:t>
    </dgm:pt>
    <dgm:pt modelId="{6F865EA6-F4CF-DE48-ADE2-D6214D643DEC}" cxnId="{D6F0E733-D302-47D7-9CE1-F677998235D0}" type="sibTrans">
      <dgm:prSet/>
      <dgm:spPr/>
      <dgm:t>
        <a:bodyPr/>
        <a:lstStyle/>
        <a:p>
          <a:endParaRPr lang="zh-CN" altLang="en-US"/>
        </a:p>
      </dgm:t>
    </dgm:pt>
    <dgm:pt modelId="{3BCE6AF2-331E-5B4F-8B67-1B1A907D8A60}" type="pres">
      <dgm:prSet presAssocID="{70249F68-3D64-EE4C-BBC4-0919E074C53B}" presName="linear" presStyleCnt="0">
        <dgm:presLayoutVars>
          <dgm:animLvl val="lvl"/>
          <dgm:resizeHandles val="exact"/>
        </dgm:presLayoutVars>
      </dgm:prSet>
      <dgm:spPr/>
    </dgm:pt>
    <dgm:pt modelId="{3A1E89F4-9EAB-CC45-A69D-0F6A1F0B4EA3}" type="pres">
      <dgm:prSet presAssocID="{29359112-B0AB-DA45-815C-83762AEF6FF9}" presName="parentText" presStyleLbl="node1" presStyleIdx="0" presStyleCnt="10" custLinFactY="-936" custLinFactNeighborX="-252" custLinFactNeighborY="-100000">
        <dgm:presLayoutVars>
          <dgm:chMax val="0"/>
          <dgm:bulletEnabled val="1"/>
        </dgm:presLayoutVars>
      </dgm:prSet>
      <dgm:spPr/>
    </dgm:pt>
    <dgm:pt modelId="{627EF0BC-4E6F-2E4D-87A2-D18685C189F3}" type="pres">
      <dgm:prSet presAssocID="{578BC6EA-E23E-1645-9C49-CFFEBE5E0ABF}" presName="spacer" presStyleCnt="0"/>
      <dgm:spPr/>
    </dgm:pt>
    <dgm:pt modelId="{A93AC983-AC69-FA40-AF25-E5E64C3D9DE6}" type="pres">
      <dgm:prSet presAssocID="{6EA27343-8C00-5140-BE42-4FDCEB3AAE4F}" presName="parentText" presStyleLbl="node1" presStyleIdx="1" presStyleCnt="10" custLinFactY="-15992" custLinFactNeighborX="-188" custLinFactNeighborY="-100000">
        <dgm:presLayoutVars>
          <dgm:chMax val="0"/>
          <dgm:bulletEnabled val="1"/>
        </dgm:presLayoutVars>
      </dgm:prSet>
      <dgm:spPr/>
    </dgm:pt>
    <dgm:pt modelId="{33448617-811A-5247-9679-A5365DC7C2DF}" type="pres">
      <dgm:prSet presAssocID="{3015BF40-9049-5048-AC46-07D46DFF6972}" presName="spacer" presStyleCnt="0"/>
      <dgm:spPr/>
    </dgm:pt>
    <dgm:pt modelId="{5587E1F0-60E4-FD4A-AF52-B5D7D00C9A7C}" type="pres">
      <dgm:prSet presAssocID="{334F37E4-9A95-0C43-9205-CA1E0F814267}" presName="parentText" presStyleLbl="node1" presStyleIdx="2" presStyleCnt="10" custLinFactY="-25624" custLinFactNeighborX="-565" custLinFactNeighborY="-100000">
        <dgm:presLayoutVars>
          <dgm:chMax val="0"/>
          <dgm:bulletEnabled val="1"/>
        </dgm:presLayoutVars>
      </dgm:prSet>
      <dgm:spPr/>
    </dgm:pt>
    <dgm:pt modelId="{AA773172-AB98-3640-BCA9-EFCEAA623577}" type="pres">
      <dgm:prSet presAssocID="{054BD613-DBAC-7F4D-B7EE-28E139304579}" presName="spacer" presStyleCnt="0"/>
      <dgm:spPr/>
    </dgm:pt>
    <dgm:pt modelId="{83C64857-17A9-3744-8DCF-4530BEDB094D}" type="pres">
      <dgm:prSet presAssocID="{0DA2AB77-4BD3-5F46-BF2C-C2B539D81205}" presName="parentText" presStyleLbl="node1" presStyleIdx="3" presStyleCnt="10" custLinFactY="-43827" custLinFactNeighborX="-188" custLinFactNeighborY="-100000">
        <dgm:presLayoutVars>
          <dgm:chMax val="0"/>
          <dgm:bulletEnabled val="1"/>
        </dgm:presLayoutVars>
      </dgm:prSet>
      <dgm:spPr/>
    </dgm:pt>
    <dgm:pt modelId="{6E5C4330-1279-3441-9240-837320DD9647}" type="pres">
      <dgm:prSet presAssocID="{F472A6D8-685D-EA42-9931-8E897EE48A47}" presName="spacer" presStyleCnt="0"/>
      <dgm:spPr/>
    </dgm:pt>
    <dgm:pt modelId="{E768DA7D-69E3-394F-AC9B-2B54E7A55322}" type="pres">
      <dgm:prSet presAssocID="{0A587DD6-400A-A84F-B1AE-E3FE00600C53}" presName="parentText" presStyleLbl="node1" presStyleIdx="4" presStyleCnt="10" custLinFactY="-46371" custLinFactNeighborY="-100000">
        <dgm:presLayoutVars>
          <dgm:chMax val="0"/>
          <dgm:bulletEnabled val="1"/>
        </dgm:presLayoutVars>
      </dgm:prSet>
      <dgm:spPr/>
    </dgm:pt>
    <dgm:pt modelId="{A97C879E-0517-B347-A0BE-8F58220378E8}" type="pres">
      <dgm:prSet presAssocID="{53A3E327-FA4F-DD43-8C53-D9089BE623C2}" presName="spacer" presStyleCnt="0"/>
      <dgm:spPr/>
    </dgm:pt>
    <dgm:pt modelId="{4EE25C57-F98B-9941-93F4-3C1508C4CD01}" type="pres">
      <dgm:prSet presAssocID="{7262D016-2EA7-9F44-8F0B-3143A767CAB3}" presName="parentText" presStyleLbl="node1" presStyleIdx="5" presStyleCnt="10" custLinFactY="-51398" custLinFactNeighborX="192" custLinFactNeighborY="-100000">
        <dgm:presLayoutVars>
          <dgm:chMax val="0"/>
          <dgm:bulletEnabled val="1"/>
        </dgm:presLayoutVars>
      </dgm:prSet>
      <dgm:spPr/>
    </dgm:pt>
    <dgm:pt modelId="{B804C590-951B-EE4D-9A17-DFDE9034A038}" type="pres">
      <dgm:prSet presAssocID="{4464B527-EEEB-F04D-BE78-6EDA7F167677}" presName="spacer" presStyleCnt="0"/>
      <dgm:spPr/>
    </dgm:pt>
    <dgm:pt modelId="{BB18F3BE-A1B9-2F4F-9DDB-BF7B6C0B7F65}" type="pres">
      <dgm:prSet presAssocID="{07C15EE4-46BB-D949-9531-D182A995C4AB}" presName="parentText" presStyleLbl="node1" presStyleIdx="6" presStyleCnt="10" custLinFactY="-55905" custLinFactNeighborX="184" custLinFactNeighborY="-100000">
        <dgm:presLayoutVars>
          <dgm:chMax val="0"/>
          <dgm:bulletEnabled val="1"/>
        </dgm:presLayoutVars>
      </dgm:prSet>
      <dgm:spPr/>
    </dgm:pt>
    <dgm:pt modelId="{6F40DA9A-7D69-0549-B4C2-CD202E2C53AB}" type="pres">
      <dgm:prSet presAssocID="{68986971-F4EF-F347-931B-D5515A8F08F9}" presName="spacer" presStyleCnt="0"/>
      <dgm:spPr/>
    </dgm:pt>
    <dgm:pt modelId="{9185AA99-69A1-EB4D-9AAD-E7DC4E286FC4}" type="pres">
      <dgm:prSet presAssocID="{87D839C3-7178-A447-9C8F-EE4CB3BD1DA8}" presName="parentText" presStyleLbl="node1" presStyleIdx="7" presStyleCnt="10" custLinFactY="-58092" custLinFactNeighborX="-1335" custLinFactNeighborY="-100000">
        <dgm:presLayoutVars>
          <dgm:chMax val="0"/>
          <dgm:bulletEnabled val="1"/>
        </dgm:presLayoutVars>
      </dgm:prSet>
      <dgm:spPr/>
    </dgm:pt>
    <dgm:pt modelId="{C9DC0811-7F13-E943-8290-0987E4F59EE1}" type="pres">
      <dgm:prSet presAssocID="{B5C2FE17-8B0D-E44B-B042-21ADEC83A480}" presName="spacer" presStyleCnt="0"/>
      <dgm:spPr/>
    </dgm:pt>
    <dgm:pt modelId="{B3E94504-1AFD-1145-8A50-933B50E771A1}" type="pres">
      <dgm:prSet presAssocID="{DEA5BE65-B3B1-854D-9089-D4D0D81E606C}" presName="parentText" presStyleLbl="node1" presStyleIdx="8" presStyleCnt="10" custLinFactY="-60637" custLinFactNeighborX="-188" custLinFactNeighborY="-100000">
        <dgm:presLayoutVars>
          <dgm:chMax val="0"/>
          <dgm:bulletEnabled val="1"/>
        </dgm:presLayoutVars>
      </dgm:prSet>
      <dgm:spPr/>
    </dgm:pt>
    <dgm:pt modelId="{077A594E-98C6-3F42-87B0-1DFDCBFEFFBE}" type="pres">
      <dgm:prSet presAssocID="{1B9AFC5B-F3AB-6A4A-812A-F0BBB3A99F7D}" presName="spacer" presStyleCnt="0"/>
      <dgm:spPr/>
    </dgm:pt>
    <dgm:pt modelId="{B184C708-2072-D943-AD73-D95DA0B509A6}" type="pres">
      <dgm:prSet presAssocID="{7C3DA272-4827-B144-A3C5-5ABE556B34E6}" presName="parentText" presStyleLbl="node1" presStyleIdx="9" presStyleCnt="10" custLinFactY="-82708" custLinFactNeighborX="-188" custLinFactNeighborY="-100000">
        <dgm:presLayoutVars>
          <dgm:chMax val="0"/>
          <dgm:bulletEnabled val="1"/>
        </dgm:presLayoutVars>
      </dgm:prSet>
      <dgm:spPr/>
    </dgm:pt>
  </dgm:ptLst>
  <dgm:cxnLst>
    <dgm:cxn modelId="{FEEC8535-33A5-4E34-B145-EB1C292A9324}" srcId="{70249F68-3D64-EE4C-BBC4-0919E074C53B}" destId="{29359112-B0AB-DA45-815C-83762AEF6FF9}" srcOrd="0" destOrd="0" parTransId="{02FFE421-B969-7E42-BEF0-5012E4313378}" sibTransId="{578BC6EA-E23E-1645-9C49-CFFEBE5E0ABF}"/>
    <dgm:cxn modelId="{471A0225-73CB-40C9-AE17-3552131F6E2C}" srcId="{70249F68-3D64-EE4C-BBC4-0919E074C53B}" destId="{6EA27343-8C00-5140-BE42-4FDCEB3AAE4F}" srcOrd="1" destOrd="0" parTransId="{32535494-14E3-9145-A6AD-77F6D543A557}" sibTransId="{3015BF40-9049-5048-AC46-07D46DFF6972}"/>
    <dgm:cxn modelId="{C5287765-4C99-4223-AC49-ADE708018B98}" srcId="{70249F68-3D64-EE4C-BBC4-0919E074C53B}" destId="{334F37E4-9A95-0C43-9205-CA1E0F814267}" srcOrd="2" destOrd="0" parTransId="{A493A822-72D3-C849-A9AB-47B9ECA0AA6C}" sibTransId="{054BD613-DBAC-7F4D-B7EE-28E139304579}"/>
    <dgm:cxn modelId="{04DB1D00-8AAC-441A-B3EF-CCF7F6D67A45}" srcId="{70249F68-3D64-EE4C-BBC4-0919E074C53B}" destId="{0DA2AB77-4BD3-5F46-BF2C-C2B539D81205}" srcOrd="3" destOrd="0" parTransId="{DB8A2430-6226-AF45-9611-F3D34E1B09C2}" sibTransId="{F472A6D8-685D-EA42-9931-8E897EE48A47}"/>
    <dgm:cxn modelId="{2ABFFA57-7C80-4482-A582-51FDDCD2C15B}" srcId="{70249F68-3D64-EE4C-BBC4-0919E074C53B}" destId="{0A587DD6-400A-A84F-B1AE-E3FE00600C53}" srcOrd="4" destOrd="0" parTransId="{0BF5E52E-FDAA-774F-B2E5-9D4F703B2FBB}" sibTransId="{53A3E327-FA4F-DD43-8C53-D9089BE623C2}"/>
    <dgm:cxn modelId="{2112183A-2894-4DAE-8CA3-1A835C836582}" srcId="{70249F68-3D64-EE4C-BBC4-0919E074C53B}" destId="{7262D016-2EA7-9F44-8F0B-3143A767CAB3}" srcOrd="5" destOrd="0" parTransId="{8895FA0E-0D56-3141-8B81-6D6CB1533A46}" sibTransId="{4464B527-EEEB-F04D-BE78-6EDA7F167677}"/>
    <dgm:cxn modelId="{546EBA50-D16D-4A2B-8129-639B8B8817A5}" srcId="{70249F68-3D64-EE4C-BBC4-0919E074C53B}" destId="{07C15EE4-46BB-D949-9531-D182A995C4AB}" srcOrd="6" destOrd="0" parTransId="{DB4EDA31-D158-CE46-978F-9ED5AF638049}" sibTransId="{68986971-F4EF-F347-931B-D5515A8F08F9}"/>
    <dgm:cxn modelId="{8A563D28-357A-4694-BE57-2C3D37BEE59C}" srcId="{70249F68-3D64-EE4C-BBC4-0919E074C53B}" destId="{87D839C3-7178-A447-9C8F-EE4CB3BD1DA8}" srcOrd="7" destOrd="0" parTransId="{EB413293-4EF1-7046-8460-9982AC6CEBF8}" sibTransId="{B5C2FE17-8B0D-E44B-B042-21ADEC83A480}"/>
    <dgm:cxn modelId="{35D2BD1D-A6DB-44BE-B160-2E390DA6DFDC}" srcId="{70249F68-3D64-EE4C-BBC4-0919E074C53B}" destId="{DEA5BE65-B3B1-854D-9089-D4D0D81E606C}" srcOrd="8" destOrd="0" parTransId="{A513BADD-4A2D-6E42-8EB5-FC22667C9968}" sibTransId="{1B9AFC5B-F3AB-6A4A-812A-F0BBB3A99F7D}"/>
    <dgm:cxn modelId="{D6F0E733-D302-47D7-9CE1-F677998235D0}" srcId="{70249F68-3D64-EE4C-BBC4-0919E074C53B}" destId="{7C3DA272-4827-B144-A3C5-5ABE556B34E6}" srcOrd="9" destOrd="0" parTransId="{43BFB4EC-EEF8-2B4C-9A48-2D06E8865A5F}" sibTransId="{6F865EA6-F4CF-DE48-ADE2-D6214D643DEC}"/>
    <dgm:cxn modelId="{7EEF25B9-F94C-4A41-B7DF-687B1B721B4C}" type="presOf" srcId="{70249F68-3D64-EE4C-BBC4-0919E074C53B}" destId="{3BCE6AF2-331E-5B4F-8B67-1B1A907D8A60}" srcOrd="0" destOrd="0" presId="urn:microsoft.com/office/officeart/2005/8/layout/vList2"/>
    <dgm:cxn modelId="{BC3E57E8-FC64-4330-AFB6-6080D360A74E}" type="presParOf" srcId="{3BCE6AF2-331E-5B4F-8B67-1B1A907D8A60}" destId="{3A1E89F4-9EAB-CC45-A69D-0F6A1F0B4EA3}" srcOrd="0" destOrd="0" presId="urn:microsoft.com/office/officeart/2005/8/layout/vList2"/>
    <dgm:cxn modelId="{C69AB785-E8DA-46A7-B29E-03F74ABB7FBA}" type="presOf" srcId="{29359112-B0AB-DA45-815C-83762AEF6FF9}" destId="{3A1E89F4-9EAB-CC45-A69D-0F6A1F0B4EA3}" srcOrd="0" destOrd="0" presId="urn:microsoft.com/office/officeart/2005/8/layout/vList2"/>
    <dgm:cxn modelId="{9BECC39F-2216-49F5-977D-B1BBA5590218}" type="presParOf" srcId="{3BCE6AF2-331E-5B4F-8B67-1B1A907D8A60}" destId="{627EF0BC-4E6F-2E4D-87A2-D18685C189F3}" srcOrd="1" destOrd="0" presId="urn:microsoft.com/office/officeart/2005/8/layout/vList2"/>
    <dgm:cxn modelId="{713F718F-A0C3-4A19-A13F-BF6B1E333B3A}" type="presParOf" srcId="{3BCE6AF2-331E-5B4F-8B67-1B1A907D8A60}" destId="{A93AC983-AC69-FA40-AF25-E5E64C3D9DE6}" srcOrd="2" destOrd="0" presId="urn:microsoft.com/office/officeart/2005/8/layout/vList2"/>
    <dgm:cxn modelId="{E5A9E53D-66E4-489D-AF4E-FB1FE90301BA}" type="presOf" srcId="{6EA27343-8C00-5140-BE42-4FDCEB3AAE4F}" destId="{A93AC983-AC69-FA40-AF25-E5E64C3D9DE6}" srcOrd="0" destOrd="0" presId="urn:microsoft.com/office/officeart/2005/8/layout/vList2"/>
    <dgm:cxn modelId="{A16E42BC-F949-430F-974D-2A995E3C57EC}" type="presParOf" srcId="{3BCE6AF2-331E-5B4F-8B67-1B1A907D8A60}" destId="{33448617-811A-5247-9679-A5365DC7C2DF}" srcOrd="3" destOrd="0" presId="urn:microsoft.com/office/officeart/2005/8/layout/vList2"/>
    <dgm:cxn modelId="{9A5EDCC5-33F2-465C-9393-CD3F0CEA97BE}" type="presParOf" srcId="{3BCE6AF2-331E-5B4F-8B67-1B1A907D8A60}" destId="{5587E1F0-60E4-FD4A-AF52-B5D7D00C9A7C}" srcOrd="4" destOrd="0" presId="urn:microsoft.com/office/officeart/2005/8/layout/vList2"/>
    <dgm:cxn modelId="{2D06CA41-B62D-4934-97FF-3E37D37F091E}" type="presOf" srcId="{334F37E4-9A95-0C43-9205-CA1E0F814267}" destId="{5587E1F0-60E4-FD4A-AF52-B5D7D00C9A7C}" srcOrd="0" destOrd="0" presId="urn:microsoft.com/office/officeart/2005/8/layout/vList2"/>
    <dgm:cxn modelId="{88C120FB-E1D5-4C8F-944C-B5B11A037CAE}" type="presParOf" srcId="{3BCE6AF2-331E-5B4F-8B67-1B1A907D8A60}" destId="{AA773172-AB98-3640-BCA9-EFCEAA623577}" srcOrd="5" destOrd="0" presId="urn:microsoft.com/office/officeart/2005/8/layout/vList2"/>
    <dgm:cxn modelId="{5DD01D14-7F42-4504-8ED5-7FFD9770C26E}" type="presParOf" srcId="{3BCE6AF2-331E-5B4F-8B67-1B1A907D8A60}" destId="{83C64857-17A9-3744-8DCF-4530BEDB094D}" srcOrd="6" destOrd="0" presId="urn:microsoft.com/office/officeart/2005/8/layout/vList2"/>
    <dgm:cxn modelId="{54AC5780-7A37-4A0F-A98B-0C940926E2F9}" type="presOf" srcId="{0DA2AB77-4BD3-5F46-BF2C-C2B539D81205}" destId="{83C64857-17A9-3744-8DCF-4530BEDB094D}" srcOrd="0" destOrd="0" presId="urn:microsoft.com/office/officeart/2005/8/layout/vList2"/>
    <dgm:cxn modelId="{7F5E1427-8285-4626-BF26-C40E35EAB49F}" type="presParOf" srcId="{3BCE6AF2-331E-5B4F-8B67-1B1A907D8A60}" destId="{6E5C4330-1279-3441-9240-837320DD9647}" srcOrd="7" destOrd="0" presId="urn:microsoft.com/office/officeart/2005/8/layout/vList2"/>
    <dgm:cxn modelId="{839BBEED-D218-49AA-BEC3-10AEB35425AD}" type="presParOf" srcId="{3BCE6AF2-331E-5B4F-8B67-1B1A907D8A60}" destId="{E768DA7D-69E3-394F-AC9B-2B54E7A55322}" srcOrd="8" destOrd="0" presId="urn:microsoft.com/office/officeart/2005/8/layout/vList2"/>
    <dgm:cxn modelId="{38ACFC1A-BAB3-4574-AFC2-4AB70103D9A1}" type="presOf" srcId="{0A587DD6-400A-A84F-B1AE-E3FE00600C53}" destId="{E768DA7D-69E3-394F-AC9B-2B54E7A55322}" srcOrd="0" destOrd="0" presId="urn:microsoft.com/office/officeart/2005/8/layout/vList2"/>
    <dgm:cxn modelId="{1E813F49-10E2-484C-AC42-D49D347F46B6}" type="presParOf" srcId="{3BCE6AF2-331E-5B4F-8B67-1B1A907D8A60}" destId="{A97C879E-0517-B347-A0BE-8F58220378E8}" srcOrd="9" destOrd="0" presId="urn:microsoft.com/office/officeart/2005/8/layout/vList2"/>
    <dgm:cxn modelId="{39534810-BEFE-453C-952B-C7EE582F09B6}" type="presParOf" srcId="{3BCE6AF2-331E-5B4F-8B67-1B1A907D8A60}" destId="{4EE25C57-F98B-9941-93F4-3C1508C4CD01}" srcOrd="10" destOrd="0" presId="urn:microsoft.com/office/officeart/2005/8/layout/vList2"/>
    <dgm:cxn modelId="{1BB2DD2F-4AF8-4D8E-B8CC-D0B359879352}" type="presOf" srcId="{7262D016-2EA7-9F44-8F0B-3143A767CAB3}" destId="{4EE25C57-F98B-9941-93F4-3C1508C4CD01}" srcOrd="0" destOrd="0" presId="urn:microsoft.com/office/officeart/2005/8/layout/vList2"/>
    <dgm:cxn modelId="{1CA108D2-C3E2-48FF-AFBE-09BB4FB8B936}" type="presParOf" srcId="{3BCE6AF2-331E-5B4F-8B67-1B1A907D8A60}" destId="{B804C590-951B-EE4D-9A17-DFDE9034A038}" srcOrd="11" destOrd="0" presId="urn:microsoft.com/office/officeart/2005/8/layout/vList2"/>
    <dgm:cxn modelId="{5F3EF4D6-BF90-4D7A-A2E3-0543B64FDA43}" type="presParOf" srcId="{3BCE6AF2-331E-5B4F-8B67-1B1A907D8A60}" destId="{BB18F3BE-A1B9-2F4F-9DDB-BF7B6C0B7F65}" srcOrd="12" destOrd="0" presId="urn:microsoft.com/office/officeart/2005/8/layout/vList2"/>
    <dgm:cxn modelId="{75255C3D-47A6-4316-8E5E-50BF6DD3A0A3}" type="presOf" srcId="{07C15EE4-46BB-D949-9531-D182A995C4AB}" destId="{BB18F3BE-A1B9-2F4F-9DDB-BF7B6C0B7F65}" srcOrd="0" destOrd="0" presId="urn:microsoft.com/office/officeart/2005/8/layout/vList2"/>
    <dgm:cxn modelId="{6E3D7CBA-9CD9-4FCC-8033-9CEE0CC0377A}" type="presParOf" srcId="{3BCE6AF2-331E-5B4F-8B67-1B1A907D8A60}" destId="{6F40DA9A-7D69-0549-B4C2-CD202E2C53AB}" srcOrd="13" destOrd="0" presId="urn:microsoft.com/office/officeart/2005/8/layout/vList2"/>
    <dgm:cxn modelId="{BC17CB23-A163-49A4-93AD-0C7B67F94103}" type="presParOf" srcId="{3BCE6AF2-331E-5B4F-8B67-1B1A907D8A60}" destId="{9185AA99-69A1-EB4D-9AAD-E7DC4E286FC4}" srcOrd="14" destOrd="0" presId="urn:microsoft.com/office/officeart/2005/8/layout/vList2"/>
    <dgm:cxn modelId="{80E5D143-A9B3-4433-9991-6B069F272D66}" type="presOf" srcId="{87D839C3-7178-A447-9C8F-EE4CB3BD1DA8}" destId="{9185AA99-69A1-EB4D-9AAD-E7DC4E286FC4}" srcOrd="0" destOrd="0" presId="urn:microsoft.com/office/officeart/2005/8/layout/vList2"/>
    <dgm:cxn modelId="{2E3F1617-291A-497A-A873-E0F82B18DDDF}" type="presParOf" srcId="{3BCE6AF2-331E-5B4F-8B67-1B1A907D8A60}" destId="{C9DC0811-7F13-E943-8290-0987E4F59EE1}" srcOrd="15" destOrd="0" presId="urn:microsoft.com/office/officeart/2005/8/layout/vList2"/>
    <dgm:cxn modelId="{D38CC1C1-F626-4549-B60C-5BF44D50FF5C}" type="presParOf" srcId="{3BCE6AF2-331E-5B4F-8B67-1B1A907D8A60}" destId="{B3E94504-1AFD-1145-8A50-933B50E771A1}" srcOrd="16" destOrd="0" presId="urn:microsoft.com/office/officeart/2005/8/layout/vList2"/>
    <dgm:cxn modelId="{7738445F-10F8-4961-878A-13213D6CF2A2}" type="presOf" srcId="{DEA5BE65-B3B1-854D-9089-D4D0D81E606C}" destId="{B3E94504-1AFD-1145-8A50-933B50E771A1}" srcOrd="0" destOrd="0" presId="urn:microsoft.com/office/officeart/2005/8/layout/vList2"/>
    <dgm:cxn modelId="{BBE79BB1-B5B9-4A20-B3D2-17A2F845383A}" type="presParOf" srcId="{3BCE6AF2-331E-5B4F-8B67-1B1A907D8A60}" destId="{077A594E-98C6-3F42-87B0-1DFDCBFEFFBE}" srcOrd="17" destOrd="0" presId="urn:microsoft.com/office/officeart/2005/8/layout/vList2"/>
    <dgm:cxn modelId="{F5B67445-BDDF-4F4E-B57F-874B2BD2C7CA}" type="presParOf" srcId="{3BCE6AF2-331E-5B4F-8B67-1B1A907D8A60}" destId="{B184C708-2072-D943-AD73-D95DA0B509A6}" srcOrd="18" destOrd="0" presId="urn:microsoft.com/office/officeart/2005/8/layout/vList2"/>
    <dgm:cxn modelId="{0BFC43CC-0A10-4345-B620-0948A35E30EC}" type="presOf" srcId="{7C3DA272-4827-B144-A3C5-5ABE556B34E6}" destId="{B184C708-2072-D943-AD73-D95DA0B509A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249F68-3D64-EE4C-BBC4-0919E074C53B}" type="doc">
      <dgm:prSet loTypeId="list" loCatId="list" qsTypeId="urn:microsoft.com/office/officeart/2005/8/quickstyle/simple4" qsCatId="simple" csTypeId="urn:microsoft.com/office/officeart/2005/8/colors/colorful3" csCatId="colorful" phldr="1"/>
      <dgm:spPr/>
      <dgm:t>
        <a:bodyPr/>
        <a:lstStyle/>
        <a:p>
          <a:endParaRPr lang="zh-CN" altLang="en-US"/>
        </a:p>
      </dgm:t>
    </dgm:pt>
    <dgm:pt modelId="{29359112-B0AB-DA45-815C-83762AEF6FF9}">
      <dgm:prSet phldr="0" custT="1"/>
      <dgm:spPr/>
      <dgm:t>
        <a:bodyPr vert="horz" wrap="square"/>
        <a:p>
          <a:pPr>
            <a:lnSpc>
              <a:spcPct val="100000"/>
            </a:lnSpc>
            <a:spcBef>
              <a:spcPct val="0"/>
            </a:spcBef>
            <a:spcAft>
              <a:spcPct val="35000"/>
            </a:spcAft>
          </a:pPr>
          <a:r>
            <a:rPr lang="zh-CN" altLang="en-US" sz="1800" b="1" dirty="0"/>
            <a:t>（</a:t>
          </a:r>
          <a:r>
            <a:rPr lang="en-US" altLang="zh-CN" sz="1800" b="1" dirty="0"/>
            <a:t>1</a:t>
          </a:r>
          <a:r>
            <a:rPr lang="zh-CN" altLang="en-US" sz="1800" b="1" dirty="0"/>
            <a:t>）数据保障：</a:t>
          </a:r>
          <a:r>
            <a:rPr lang="en-US" sz="1800" dirty="0" smtClean="0">
              <a:ea typeface="宋体" panose="02010600030101010101" pitchFamily="2" charset="-122"/>
              <a:cs typeface="+mn-lt"/>
              <a:sym typeface="+mn-ea"/>
            </a:rPr>
            <a:t>保证数据安全、可用和可信，确保机构决策制定及业务活动处于连续性和可持续性状态。</a:t>
          </a:r>
          <a:r>
            <a:rPr lang="en-US" altLang="zh-CN" sz="1800" b="1" dirty="0" smtClean="0">
              <a:ea typeface="宋体" panose="02010600030101010101" pitchFamily="2" charset="-122"/>
              <a:cs typeface="+mn-lt"/>
              <a:sym typeface="+mn-ea"/>
            </a:rPr>
            <a:t/>
          </a:r>
          <a:endParaRPr lang="en-US" altLang="zh-CN" sz="1800" b="1" dirty="0" smtClean="0">
            <a:ea typeface="宋体" panose="02010600030101010101" pitchFamily="2" charset="-122"/>
            <a:cs typeface="+mn-lt"/>
            <a:sym typeface="+mn-ea"/>
          </a:endParaRPr>
        </a:p>
      </dgm:t>
    </dgm:pt>
    <dgm:pt modelId="{02FFE421-B969-7E42-BEF0-5012E4313378}" cxnId="{7ED7986C-DF1A-4A4F-9892-C36D5D826CF9}" type="parTrans">
      <dgm:prSet/>
      <dgm:spPr/>
      <dgm:t>
        <a:bodyPr/>
        <a:lstStyle/>
        <a:p>
          <a:endParaRPr lang="zh-CN" altLang="en-US" sz="1400"/>
        </a:p>
      </dgm:t>
    </dgm:pt>
    <dgm:pt modelId="{578BC6EA-E23E-1645-9C49-CFFEBE5E0ABF}" cxnId="{7ED7986C-DF1A-4A4F-9892-C36D5D826CF9}" type="sibTrans">
      <dgm:prSet/>
      <dgm:spPr/>
      <dgm:t>
        <a:bodyPr/>
        <a:lstStyle/>
        <a:p>
          <a:endParaRPr lang="zh-CN" altLang="en-US" sz="1400"/>
        </a:p>
      </dgm:t>
    </dgm:pt>
    <dgm:pt modelId="{6EA27343-8C00-5140-BE42-4FDCEB3AAE4F}">
      <dgm:prSet phldr="0" custT="1"/>
      <dgm:spPr/>
      <dgm:t>
        <a:bodyPr vert="horz" wrap="square"/>
        <a:p>
          <a:pPr algn="just">
            <a:lnSpc>
              <a:spcPct val="100000"/>
            </a:lnSpc>
            <a:spcBef>
              <a:spcPct val="0"/>
            </a:spcBef>
            <a:spcAft>
              <a:spcPct val="35000"/>
            </a:spcAft>
          </a:pPr>
          <a:r>
            <a:rPr lang="zh-CN" altLang="en-US" sz="1800" b="1" dirty="0"/>
            <a:t>（</a:t>
          </a:r>
          <a:r>
            <a:rPr lang="en-US" altLang="zh-CN" sz="1800" b="1" dirty="0"/>
            <a:t>2</a:t>
          </a:r>
          <a:r>
            <a:rPr lang="zh-CN" altLang="en-US" sz="1800" b="1" dirty="0"/>
            <a:t>）数据的备份与恢复：</a:t>
          </a:r>
          <a:r>
            <a:rPr lang="en-US" sz="1800" dirty="0" smtClean="0">
              <a:ea typeface="宋体" panose="02010600030101010101" pitchFamily="2" charset="-122"/>
              <a:cs typeface="+mn-lt"/>
              <a:sym typeface="+mn-ea"/>
            </a:rPr>
            <a:t>制定（大）数据备份和恢复策略以及（大）数据应急预案，并按相关规章制度和工作计划进行数据的备份与恢复工作。</a:t>
          </a:r>
          <a:r>
            <a:rPr lang="en-US" sz="1800" b="1" dirty="0" smtClean="0">
              <a:ea typeface="宋体" panose="02010600030101010101" pitchFamily="2" charset="-122"/>
              <a:cs typeface="+mn-lt"/>
              <a:sym typeface="+mn-ea"/>
            </a:rPr>
            <a:t/>
          </a:r>
          <a:endParaRPr lang="en-US" sz="1800" b="1" dirty="0" smtClean="0">
            <a:ea typeface="宋体" panose="02010600030101010101" pitchFamily="2" charset="-122"/>
            <a:cs typeface="+mn-lt"/>
            <a:sym typeface="+mn-ea"/>
          </a:endParaRPr>
        </a:p>
      </dgm:t>
    </dgm:pt>
    <dgm:pt modelId="{32535494-14E3-9145-A6AD-77F6D543A557}" cxnId="{7EC2B0E0-CE62-4471-8FB0-EA982C41FC69}" type="parTrans">
      <dgm:prSet/>
      <dgm:spPr/>
      <dgm:t>
        <a:bodyPr/>
        <a:lstStyle/>
        <a:p>
          <a:endParaRPr lang="zh-CN" altLang="en-US" sz="1400"/>
        </a:p>
      </dgm:t>
    </dgm:pt>
    <dgm:pt modelId="{3015BF40-9049-5048-AC46-07D46DFF6972}" cxnId="{7EC2B0E0-CE62-4471-8FB0-EA982C41FC69}" type="sibTrans">
      <dgm:prSet/>
      <dgm:spPr/>
      <dgm:t>
        <a:bodyPr/>
        <a:lstStyle/>
        <a:p>
          <a:endParaRPr lang="zh-CN" altLang="en-US" sz="1400"/>
        </a:p>
      </dgm:t>
    </dgm:pt>
    <dgm:pt modelId="{334F37E4-9A95-0C43-9205-CA1E0F814267}">
      <dgm:prSet phldr="0" custT="1"/>
      <dgm:spPr/>
      <dgm:t>
        <a:bodyPr vert="horz" wrap="square"/>
        <a:p>
          <a:pPr>
            <a:lnSpc>
              <a:spcPct val="100000"/>
            </a:lnSpc>
            <a:spcBef>
              <a:spcPct val="0"/>
            </a:spcBef>
            <a:spcAft>
              <a:spcPct val="35000"/>
            </a:spcAft>
          </a:pPr>
          <a:r>
            <a:rPr lang="zh-CN" altLang="en-US" sz="1800" b="1" dirty="0"/>
            <a:t>（</a:t>
          </a:r>
          <a:r>
            <a:rPr lang="en-US" altLang="zh-CN" sz="1800" b="1" dirty="0"/>
            <a:t>3</a:t>
          </a:r>
          <a:r>
            <a:rPr lang="zh-CN" altLang="en-US" sz="1800" b="1" dirty="0"/>
            <a:t>）数据的抽取、转换、加载操作：</a:t>
          </a:r>
          <a:r>
            <a:rPr lang="en-US" sz="1800" dirty="0" smtClean="0">
              <a:ea typeface="宋体" panose="02010600030101010101" pitchFamily="2" charset="-122"/>
              <a:cs typeface="+mn-lt"/>
              <a:sym typeface="+mn-ea"/>
            </a:rPr>
            <a:t>对（大）数据进行抽取、转换、加载操作。</a:t>
          </a:r>
          <a:r>
            <a:rPr lang="en-US" sz="1800" b="1" dirty="0" smtClean="0">
              <a:ea typeface="宋体" panose="02010600030101010101" pitchFamily="2" charset="-122"/>
              <a:cs typeface="+mn-lt"/>
              <a:sym typeface="+mn-ea"/>
            </a:rPr>
            <a:t/>
          </a:r>
          <a:endParaRPr lang="en-US" sz="1800" b="1" dirty="0" smtClean="0">
            <a:ea typeface="宋体" panose="02010600030101010101" pitchFamily="2" charset="-122"/>
            <a:cs typeface="+mn-lt"/>
            <a:sym typeface="+mn-ea"/>
          </a:endParaRPr>
        </a:p>
      </dgm:t>
    </dgm:pt>
    <dgm:pt modelId="{A493A822-72D3-C849-A9AB-47B9ECA0AA6C}" cxnId="{02F0E463-58C6-4827-A40B-3C3787B5FD5D}" type="parTrans">
      <dgm:prSet/>
      <dgm:spPr/>
      <dgm:t>
        <a:bodyPr/>
        <a:lstStyle/>
        <a:p>
          <a:endParaRPr lang="zh-CN" altLang="en-US" sz="1400"/>
        </a:p>
      </dgm:t>
    </dgm:pt>
    <dgm:pt modelId="{054BD613-DBAC-7F4D-B7EE-28E139304579}" cxnId="{02F0E463-58C6-4827-A40B-3C3787B5FD5D}" type="sibTrans">
      <dgm:prSet/>
      <dgm:spPr/>
      <dgm:t>
        <a:bodyPr/>
        <a:lstStyle/>
        <a:p>
          <a:endParaRPr lang="zh-CN" altLang="en-US" sz="1400"/>
        </a:p>
      </dgm:t>
    </dgm:pt>
    <dgm:pt modelId="{0DA2AB77-4BD3-5F46-BF2C-C2B539D81205}">
      <dgm:prSet phldr="0" custT="1"/>
      <dgm:spPr/>
      <dgm:t>
        <a:bodyPr vert="horz" wrap="square"/>
        <a:p>
          <a:pPr algn="just">
            <a:lnSpc>
              <a:spcPct val="100000"/>
            </a:lnSpc>
            <a:spcBef>
              <a:spcPct val="0"/>
            </a:spcBef>
            <a:spcAft>
              <a:spcPct val="35000"/>
            </a:spcAft>
          </a:pPr>
          <a:r>
            <a:rPr lang="zh-CN" altLang="en-US" sz="1800" b="1" dirty="0"/>
            <a:t>（</a:t>
          </a:r>
          <a:r>
            <a:rPr lang="en-US" altLang="zh-CN" sz="1800" b="1" dirty="0"/>
            <a:t>4</a:t>
          </a:r>
          <a:r>
            <a:rPr lang="zh-CN" altLang="en-US" sz="1800" b="1" dirty="0"/>
            <a:t>）主数据管理及数据集成：</a:t>
          </a:r>
          <a:r>
            <a:rPr lang="en-US" sz="1800" dirty="0" smtClean="0">
              <a:ea typeface="宋体" panose="02010600030101010101" pitchFamily="2" charset="-122"/>
              <a:cs typeface="+mn-lt"/>
              <a:sym typeface="+mn-ea"/>
            </a:rPr>
            <a:t>识别机构的主数据（Master </a:t>
          </a:r>
          <a:r>
            <a:rPr lang="en-US" sz="1800" dirty="0" smtClean="0">
              <a:ea typeface="宋体" panose="02010600030101010101" pitchFamily="2" charset="-122"/>
              <a:cs typeface="+mn-lt"/>
              <a:sym typeface="+mn-ea"/>
            </a:rPr>
            <a:t>Data），并根据实际需求以及机构（大）数据战略及业务活动的要求对多源、异构数据进行集成操作。</a:t>
          </a:r>
          <a:r>
            <a:rPr lang="en-US" sz="1800" b="1" dirty="0" smtClean="0">
              <a:ea typeface="宋体" panose="02010600030101010101" pitchFamily="2" charset="-122"/>
              <a:cs typeface="+mn-lt"/>
              <a:sym typeface="+mn-ea"/>
            </a:rPr>
            <a:t/>
          </a:r>
          <a:endParaRPr lang="en-US" sz="1800" b="1" dirty="0" smtClean="0">
            <a:ea typeface="宋体" panose="02010600030101010101" pitchFamily="2" charset="-122"/>
            <a:cs typeface="+mn-lt"/>
            <a:sym typeface="+mn-ea"/>
          </a:endParaRPr>
        </a:p>
      </dgm:t>
    </dgm:pt>
    <dgm:pt modelId="{DB8A2430-6226-AF45-9611-F3D34E1B09C2}" cxnId="{6C7C8C87-5C54-4C25-8ACF-64D709451248}" type="parTrans">
      <dgm:prSet/>
      <dgm:spPr/>
      <dgm:t>
        <a:bodyPr/>
        <a:lstStyle/>
        <a:p>
          <a:endParaRPr lang="zh-CN" altLang="en-US" sz="1400"/>
        </a:p>
      </dgm:t>
    </dgm:pt>
    <dgm:pt modelId="{F472A6D8-685D-EA42-9931-8E897EE48A47}" cxnId="{6C7C8C87-5C54-4C25-8ACF-64D709451248}" type="sibTrans">
      <dgm:prSet/>
      <dgm:spPr/>
      <dgm:t>
        <a:bodyPr/>
        <a:lstStyle/>
        <a:p>
          <a:endParaRPr lang="zh-CN" altLang="en-US" sz="1400"/>
        </a:p>
      </dgm:t>
    </dgm:pt>
    <dgm:pt modelId="{0A587DD6-400A-A84F-B1AE-E3FE00600C53}">
      <dgm:prSet phldr="0" custT="1"/>
      <dgm:spPr/>
      <dgm:t>
        <a:bodyPr vert="horz" wrap="square"/>
        <a:p>
          <a:pPr algn="just">
            <a:lnSpc>
              <a:spcPct val="100000"/>
            </a:lnSpc>
            <a:spcBef>
              <a:spcPct val="0"/>
            </a:spcBef>
            <a:spcAft>
              <a:spcPct val="35000"/>
            </a:spcAft>
          </a:pPr>
          <a:r>
            <a:rPr lang="zh-CN" altLang="en-US" sz="1800" b="1" dirty="0"/>
            <a:t>（</a:t>
          </a:r>
          <a:r>
            <a:rPr lang="en-US" altLang="zh-CN" sz="1800" b="1" dirty="0"/>
            <a:t>5</a:t>
          </a:r>
          <a:r>
            <a:rPr lang="zh-CN" altLang="en-US" sz="1800" b="1" dirty="0"/>
            <a:t>）数据接口及其访问策略的设计：</a:t>
          </a:r>
          <a:r>
            <a:rPr lang="en-US" sz="1800" dirty="0" smtClean="0">
              <a:ea typeface="宋体" panose="02010600030101010101" pitchFamily="2" charset="-122"/>
              <a:cs typeface="+mn-lt"/>
              <a:sym typeface="+mn-ea"/>
            </a:rPr>
            <a:t>根据业务和战略需求，对机构内外用户设计（大）数据接口及其访问策略。</a:t>
          </a:r>
          <a:r>
            <a:rPr lang="en-US" sz="1800" b="1" dirty="0" smtClean="0">
              <a:ea typeface="宋体" panose="02010600030101010101" pitchFamily="2" charset="-122"/>
              <a:cs typeface="+mn-lt"/>
              <a:sym typeface="+mn-ea"/>
            </a:rPr>
            <a:t/>
          </a:r>
          <a:endParaRPr lang="en-US" sz="1800" b="1" dirty="0" smtClean="0">
            <a:ea typeface="宋体" panose="02010600030101010101" pitchFamily="2" charset="-122"/>
            <a:cs typeface="+mn-lt"/>
            <a:sym typeface="+mn-ea"/>
          </a:endParaRPr>
        </a:p>
      </dgm:t>
    </dgm:pt>
    <dgm:pt modelId="{0BF5E52E-FDAA-774F-B2E5-9D4F703B2FBB}" cxnId="{6331DC8B-1D34-4355-8B46-0EBDB5A6B013}" type="parTrans">
      <dgm:prSet/>
      <dgm:spPr/>
      <dgm:t>
        <a:bodyPr/>
        <a:lstStyle/>
        <a:p>
          <a:endParaRPr lang="zh-CN" altLang="en-US" sz="1400"/>
        </a:p>
      </dgm:t>
    </dgm:pt>
    <dgm:pt modelId="{53A3E327-FA4F-DD43-8C53-D9089BE623C2}" cxnId="{6331DC8B-1D34-4355-8B46-0EBDB5A6B013}" type="sibTrans">
      <dgm:prSet/>
      <dgm:spPr/>
      <dgm:t>
        <a:bodyPr/>
        <a:lstStyle/>
        <a:p>
          <a:endParaRPr lang="zh-CN" altLang="en-US" sz="1400"/>
        </a:p>
      </dgm:t>
    </dgm:pt>
    <dgm:pt modelId="{7262D016-2EA7-9F44-8F0B-3143A767CAB3}">
      <dgm:prSet phldr="0" custT="1"/>
      <dgm:spPr/>
      <dgm:t>
        <a:bodyPr vert="horz" wrap="square"/>
        <a:p>
          <a:pPr>
            <a:lnSpc>
              <a:spcPct val="100000"/>
            </a:lnSpc>
            <a:spcBef>
              <a:spcPct val="0"/>
            </a:spcBef>
            <a:spcAft>
              <a:spcPct val="35000"/>
            </a:spcAft>
          </a:pPr>
          <a:r>
            <a:rPr lang="zh-CN" altLang="en-US" sz="1800" b="1" dirty="0"/>
            <a:t>（</a:t>
          </a:r>
          <a:r>
            <a:rPr lang="en-US" altLang="zh-CN" sz="1800" b="1" dirty="0"/>
            <a:t>6</a:t>
          </a:r>
          <a:r>
            <a:rPr lang="zh-CN" altLang="en-US" sz="1800" b="1" dirty="0"/>
            <a:t>）数据库、数据仓库的设计、实现与维护：包括机构业务数据库和历史数据仓库的设计、实现和维护工作。</a:t>
          </a:r>
          <a:r>
            <a:rPr lang="zh-CN" altLang="en-US" sz="1800" b="1" dirty="0"/>
            <a:t/>
          </a:r>
          <a:endParaRPr lang="zh-CN" altLang="en-US" sz="1800" b="1" dirty="0"/>
        </a:p>
      </dgm:t>
    </dgm:pt>
    <dgm:pt modelId="{8895FA0E-0D56-3141-8B81-6D6CB1533A46}" cxnId="{A0EE0EC3-DFCC-46FB-A61C-2CC77C118B29}" type="parTrans">
      <dgm:prSet/>
      <dgm:spPr/>
      <dgm:t>
        <a:bodyPr/>
        <a:lstStyle/>
        <a:p>
          <a:endParaRPr lang="zh-CN" altLang="en-US"/>
        </a:p>
      </dgm:t>
    </dgm:pt>
    <dgm:pt modelId="{4464B527-EEEB-F04D-BE78-6EDA7F167677}" cxnId="{A0EE0EC3-DFCC-46FB-A61C-2CC77C118B29}" type="sibTrans">
      <dgm:prSet/>
      <dgm:spPr/>
      <dgm:t>
        <a:bodyPr/>
        <a:lstStyle/>
        <a:p>
          <a:endParaRPr lang="zh-CN" altLang="en-US"/>
        </a:p>
      </dgm:t>
    </dgm:pt>
    <dgm:pt modelId="{3BCE6AF2-331E-5B4F-8B67-1B1A907D8A60}" type="pres">
      <dgm:prSet presAssocID="{70249F68-3D64-EE4C-BBC4-0919E074C53B}" presName="linear" presStyleCnt="0">
        <dgm:presLayoutVars>
          <dgm:animLvl val="lvl"/>
          <dgm:resizeHandles val="exact"/>
        </dgm:presLayoutVars>
      </dgm:prSet>
      <dgm:spPr/>
    </dgm:pt>
    <dgm:pt modelId="{3A1E89F4-9EAB-CC45-A69D-0F6A1F0B4EA3}" type="pres">
      <dgm:prSet presAssocID="{29359112-B0AB-DA45-815C-83762AEF6FF9}" presName="parentText" presStyleLbl="node1" presStyleIdx="0" presStyleCnt="6" custLinFactY="-347682" custLinFactNeighborX="-1779" custLinFactNeighborY="-400000">
        <dgm:presLayoutVars>
          <dgm:chMax val="0"/>
          <dgm:bulletEnabled val="1"/>
        </dgm:presLayoutVars>
      </dgm:prSet>
      <dgm:spPr/>
    </dgm:pt>
    <dgm:pt modelId="{627EF0BC-4E6F-2E4D-87A2-D18685C189F3}" type="pres">
      <dgm:prSet presAssocID="{578BC6EA-E23E-1645-9C49-CFFEBE5E0ABF}" presName="spacer" presStyleCnt="0"/>
      <dgm:spPr/>
    </dgm:pt>
    <dgm:pt modelId="{A93AC983-AC69-FA40-AF25-E5E64C3D9DE6}" type="pres">
      <dgm:prSet presAssocID="{6EA27343-8C00-5140-BE42-4FDCEB3AAE4F}" presName="parentText" presStyleLbl="node1" presStyleIdx="1" presStyleCnt="6" custLinFactY="-17146" custLinFactNeighborY="-100000">
        <dgm:presLayoutVars>
          <dgm:chMax val="0"/>
          <dgm:bulletEnabled val="1"/>
        </dgm:presLayoutVars>
      </dgm:prSet>
      <dgm:spPr/>
    </dgm:pt>
    <dgm:pt modelId="{33448617-811A-5247-9679-A5365DC7C2DF}" type="pres">
      <dgm:prSet presAssocID="{3015BF40-9049-5048-AC46-07D46DFF6972}" presName="spacer" presStyleCnt="0"/>
      <dgm:spPr/>
    </dgm:pt>
    <dgm:pt modelId="{5587E1F0-60E4-FD4A-AF52-B5D7D00C9A7C}" type="pres">
      <dgm:prSet presAssocID="{334F37E4-9A95-0C43-9205-CA1E0F814267}" presName="parentText" presStyleLbl="node1" presStyleIdx="2" presStyleCnt="6" custLinFactY="-31502" custLinFactNeighborY="-100000">
        <dgm:presLayoutVars>
          <dgm:chMax val="0"/>
          <dgm:bulletEnabled val="1"/>
        </dgm:presLayoutVars>
      </dgm:prSet>
      <dgm:spPr/>
    </dgm:pt>
    <dgm:pt modelId="{AA773172-AB98-3640-BCA9-EFCEAA623577}" type="pres">
      <dgm:prSet presAssocID="{054BD613-DBAC-7F4D-B7EE-28E139304579}" presName="spacer" presStyleCnt="0"/>
      <dgm:spPr/>
    </dgm:pt>
    <dgm:pt modelId="{83C64857-17A9-3744-8DCF-4530BEDB094D}" type="pres">
      <dgm:prSet presAssocID="{0DA2AB77-4BD3-5F46-BF2C-C2B539D81205}" presName="parentText" presStyleLbl="node1" presStyleIdx="3" presStyleCnt="6" custLinFactY="-43696" custLinFactNeighborY="-100000">
        <dgm:presLayoutVars>
          <dgm:chMax val="0"/>
          <dgm:bulletEnabled val="1"/>
        </dgm:presLayoutVars>
      </dgm:prSet>
      <dgm:spPr/>
    </dgm:pt>
    <dgm:pt modelId="{6E5C4330-1279-3441-9240-837320DD9647}" type="pres">
      <dgm:prSet presAssocID="{F472A6D8-685D-EA42-9931-8E897EE48A47}" presName="spacer" presStyleCnt="0"/>
      <dgm:spPr/>
    </dgm:pt>
    <dgm:pt modelId="{E768DA7D-69E3-394F-AC9B-2B54E7A55322}" type="pres">
      <dgm:prSet presAssocID="{0A587DD6-400A-A84F-B1AE-E3FE00600C53}" presName="parentText" presStyleLbl="node1" presStyleIdx="4" presStyleCnt="6" custLinFactY="-59018" custLinFactNeighborY="-100000">
        <dgm:presLayoutVars>
          <dgm:chMax val="0"/>
          <dgm:bulletEnabled val="1"/>
        </dgm:presLayoutVars>
      </dgm:prSet>
      <dgm:spPr/>
    </dgm:pt>
    <dgm:pt modelId="{A97C879E-0517-B347-A0BE-8F58220378E8}" type="pres">
      <dgm:prSet presAssocID="{53A3E327-FA4F-DD43-8C53-D9089BE623C2}" presName="spacer" presStyleCnt="0"/>
      <dgm:spPr/>
    </dgm:pt>
    <dgm:pt modelId="{4EE25C57-F98B-9941-93F4-3C1508C4CD01}" type="pres">
      <dgm:prSet presAssocID="{7262D016-2EA7-9F44-8F0B-3143A767CAB3}" presName="parentText" presStyleLbl="node1" presStyleIdx="5" presStyleCnt="6" custLinFactY="-76028" custLinFactNeighborX="714" custLinFactNeighborY="-100000">
        <dgm:presLayoutVars>
          <dgm:chMax val="0"/>
          <dgm:bulletEnabled val="1"/>
        </dgm:presLayoutVars>
      </dgm:prSet>
      <dgm:spPr/>
    </dgm:pt>
  </dgm:ptLst>
  <dgm:cxnLst>
    <dgm:cxn modelId="{7ED7986C-DF1A-4A4F-9892-C36D5D826CF9}" srcId="{70249F68-3D64-EE4C-BBC4-0919E074C53B}" destId="{29359112-B0AB-DA45-815C-83762AEF6FF9}" srcOrd="0" destOrd="0" parTransId="{02FFE421-B969-7E42-BEF0-5012E4313378}" sibTransId="{578BC6EA-E23E-1645-9C49-CFFEBE5E0ABF}"/>
    <dgm:cxn modelId="{7EC2B0E0-CE62-4471-8FB0-EA982C41FC69}" srcId="{70249F68-3D64-EE4C-BBC4-0919E074C53B}" destId="{6EA27343-8C00-5140-BE42-4FDCEB3AAE4F}" srcOrd="1" destOrd="0" parTransId="{32535494-14E3-9145-A6AD-77F6D543A557}" sibTransId="{3015BF40-9049-5048-AC46-07D46DFF6972}"/>
    <dgm:cxn modelId="{02F0E463-58C6-4827-A40B-3C3787B5FD5D}" srcId="{70249F68-3D64-EE4C-BBC4-0919E074C53B}" destId="{334F37E4-9A95-0C43-9205-CA1E0F814267}" srcOrd="2" destOrd="0" parTransId="{A493A822-72D3-C849-A9AB-47B9ECA0AA6C}" sibTransId="{054BD613-DBAC-7F4D-B7EE-28E139304579}"/>
    <dgm:cxn modelId="{6C7C8C87-5C54-4C25-8ACF-64D709451248}" srcId="{70249F68-3D64-EE4C-BBC4-0919E074C53B}" destId="{0DA2AB77-4BD3-5F46-BF2C-C2B539D81205}" srcOrd="3" destOrd="0" parTransId="{DB8A2430-6226-AF45-9611-F3D34E1B09C2}" sibTransId="{F472A6D8-685D-EA42-9931-8E897EE48A47}"/>
    <dgm:cxn modelId="{6331DC8B-1D34-4355-8B46-0EBDB5A6B013}" srcId="{70249F68-3D64-EE4C-BBC4-0919E074C53B}" destId="{0A587DD6-400A-A84F-B1AE-E3FE00600C53}" srcOrd="4" destOrd="0" parTransId="{0BF5E52E-FDAA-774F-B2E5-9D4F703B2FBB}" sibTransId="{53A3E327-FA4F-DD43-8C53-D9089BE623C2}"/>
    <dgm:cxn modelId="{A0EE0EC3-DFCC-46FB-A61C-2CC77C118B29}" srcId="{70249F68-3D64-EE4C-BBC4-0919E074C53B}" destId="{7262D016-2EA7-9F44-8F0B-3143A767CAB3}" srcOrd="5" destOrd="0" parTransId="{8895FA0E-0D56-3141-8B81-6D6CB1533A46}" sibTransId="{4464B527-EEEB-F04D-BE78-6EDA7F167677}"/>
    <dgm:cxn modelId="{41217276-F54A-479E-975E-28FB9DA6ACCA}" type="presOf" srcId="{70249F68-3D64-EE4C-BBC4-0919E074C53B}" destId="{3BCE6AF2-331E-5B4F-8B67-1B1A907D8A60}" srcOrd="0" destOrd="0" presId="urn:microsoft.com/office/officeart/2005/8/layout/vList2"/>
    <dgm:cxn modelId="{4ADA9458-2675-48B7-9FF5-33A6E1AFF12A}" type="presParOf" srcId="{3BCE6AF2-331E-5B4F-8B67-1B1A907D8A60}" destId="{3A1E89F4-9EAB-CC45-A69D-0F6A1F0B4EA3}" srcOrd="0" destOrd="0" presId="urn:microsoft.com/office/officeart/2005/8/layout/vList2"/>
    <dgm:cxn modelId="{430D439D-563E-4536-AD95-6344E9945F73}" type="presOf" srcId="{29359112-B0AB-DA45-815C-83762AEF6FF9}" destId="{3A1E89F4-9EAB-CC45-A69D-0F6A1F0B4EA3}" srcOrd="0" destOrd="0" presId="urn:microsoft.com/office/officeart/2005/8/layout/vList2"/>
    <dgm:cxn modelId="{979553CF-03AD-4A2C-9D85-DD7B789CFBA8}" type="presParOf" srcId="{3BCE6AF2-331E-5B4F-8B67-1B1A907D8A60}" destId="{627EF0BC-4E6F-2E4D-87A2-D18685C189F3}" srcOrd="1" destOrd="0" presId="urn:microsoft.com/office/officeart/2005/8/layout/vList2"/>
    <dgm:cxn modelId="{7A097F04-0109-4898-AC3D-84F05767BCE1}" type="presParOf" srcId="{3BCE6AF2-331E-5B4F-8B67-1B1A907D8A60}" destId="{A93AC983-AC69-FA40-AF25-E5E64C3D9DE6}" srcOrd="2" destOrd="0" presId="urn:microsoft.com/office/officeart/2005/8/layout/vList2"/>
    <dgm:cxn modelId="{559D5928-A2ED-401F-8792-C73CD7CC6C7B}" type="presOf" srcId="{6EA27343-8C00-5140-BE42-4FDCEB3AAE4F}" destId="{A93AC983-AC69-FA40-AF25-E5E64C3D9DE6}" srcOrd="0" destOrd="0" presId="urn:microsoft.com/office/officeart/2005/8/layout/vList2"/>
    <dgm:cxn modelId="{C583971F-0140-464A-AE89-9E9EDBCADB50}" type="presParOf" srcId="{3BCE6AF2-331E-5B4F-8B67-1B1A907D8A60}" destId="{33448617-811A-5247-9679-A5365DC7C2DF}" srcOrd="3" destOrd="0" presId="urn:microsoft.com/office/officeart/2005/8/layout/vList2"/>
    <dgm:cxn modelId="{0ADD762A-9222-459A-B8DD-21FC8E20744C}" type="presParOf" srcId="{3BCE6AF2-331E-5B4F-8B67-1B1A907D8A60}" destId="{5587E1F0-60E4-FD4A-AF52-B5D7D00C9A7C}" srcOrd="4" destOrd="0" presId="urn:microsoft.com/office/officeart/2005/8/layout/vList2"/>
    <dgm:cxn modelId="{08127B2D-1A90-4044-BC9A-39EA66239692}" type="presOf" srcId="{334F37E4-9A95-0C43-9205-CA1E0F814267}" destId="{5587E1F0-60E4-FD4A-AF52-B5D7D00C9A7C}" srcOrd="0" destOrd="0" presId="urn:microsoft.com/office/officeart/2005/8/layout/vList2"/>
    <dgm:cxn modelId="{ED247D33-4842-4D1F-8325-493243DB51B1}" type="presParOf" srcId="{3BCE6AF2-331E-5B4F-8B67-1B1A907D8A60}" destId="{AA773172-AB98-3640-BCA9-EFCEAA623577}" srcOrd="5" destOrd="0" presId="urn:microsoft.com/office/officeart/2005/8/layout/vList2"/>
    <dgm:cxn modelId="{FC006750-D34F-4495-B98D-93AD67D67E71}" type="presParOf" srcId="{3BCE6AF2-331E-5B4F-8B67-1B1A907D8A60}" destId="{83C64857-17A9-3744-8DCF-4530BEDB094D}" srcOrd="6" destOrd="0" presId="urn:microsoft.com/office/officeart/2005/8/layout/vList2"/>
    <dgm:cxn modelId="{B3BDF7BD-A6AF-49AE-87B1-A54256696D1F}" type="presOf" srcId="{0DA2AB77-4BD3-5F46-BF2C-C2B539D81205}" destId="{83C64857-17A9-3744-8DCF-4530BEDB094D}" srcOrd="0" destOrd="0" presId="urn:microsoft.com/office/officeart/2005/8/layout/vList2"/>
    <dgm:cxn modelId="{98CFBBCB-6113-4224-A7EF-61F09A1A6240}" type="presParOf" srcId="{3BCE6AF2-331E-5B4F-8B67-1B1A907D8A60}" destId="{6E5C4330-1279-3441-9240-837320DD9647}" srcOrd="7" destOrd="0" presId="urn:microsoft.com/office/officeart/2005/8/layout/vList2"/>
    <dgm:cxn modelId="{ADEA8DFE-8444-4F84-AD2D-9905F4087001}" type="presParOf" srcId="{3BCE6AF2-331E-5B4F-8B67-1B1A907D8A60}" destId="{E768DA7D-69E3-394F-AC9B-2B54E7A55322}" srcOrd="8" destOrd="0" presId="urn:microsoft.com/office/officeart/2005/8/layout/vList2"/>
    <dgm:cxn modelId="{C4B0799A-9B24-4E9C-B6A8-D0C6EF41CC71}" type="presOf" srcId="{0A587DD6-400A-A84F-B1AE-E3FE00600C53}" destId="{E768DA7D-69E3-394F-AC9B-2B54E7A55322}" srcOrd="0" destOrd="0" presId="urn:microsoft.com/office/officeart/2005/8/layout/vList2"/>
    <dgm:cxn modelId="{33060B3E-E59D-409C-BBDE-6AB81525C5FC}" type="presParOf" srcId="{3BCE6AF2-331E-5B4F-8B67-1B1A907D8A60}" destId="{A97C879E-0517-B347-A0BE-8F58220378E8}" srcOrd="9" destOrd="0" presId="urn:microsoft.com/office/officeart/2005/8/layout/vList2"/>
    <dgm:cxn modelId="{5A911785-20A5-4E08-A17C-7FBDA87DD2B8}" type="presParOf" srcId="{3BCE6AF2-331E-5B4F-8B67-1B1A907D8A60}" destId="{4EE25C57-F98B-9941-93F4-3C1508C4CD01}" srcOrd="10" destOrd="0" presId="urn:microsoft.com/office/officeart/2005/8/layout/vList2"/>
    <dgm:cxn modelId="{02C3FD10-8713-48ED-89BD-F4796C4A6136}" type="presOf" srcId="{7262D016-2EA7-9F44-8F0B-3143A767CAB3}" destId="{4EE25C57-F98B-9941-93F4-3C1508C4CD01}"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0D2504-8E2C-4180-B7A4-F3A58C8DE01D}"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zh-CN" altLang="en-US"/>
        </a:p>
      </dgm:t>
    </dgm:pt>
    <dgm:pt modelId="{85CDB2EC-2A3E-417E-81C6-1C3ACF191650}">
      <dgm:prSet custT="1"/>
      <dgm:spPr>
        <a:xfrm>
          <a:off x="0" y="32877"/>
          <a:ext cx="2348577" cy="1409146"/>
        </a:xfrm>
      </dgm:spPr>
      <dgm:t>
        <a:bodyPr/>
        <a:lstStyle/>
        <a:p>
          <a:pPr rtl="0"/>
          <a:r>
            <a:rPr lang="en-US" sz="2000" b="1">
              <a:latin typeface="Times New Roman" panose="02020603050405020304" pitchFamily="18" charset="0"/>
              <a:ea typeface="宋体" panose="02010600030101010101" pitchFamily="2" charset="-122"/>
              <a:cs typeface="Times New Roman" panose="02020603050405020304" pitchFamily="18" charset="0"/>
            </a:rPr>
            <a:t>2012 年美国总统大选</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gm:t>
    </dgm:pt>
    <dgm:pt modelId="{BD386F9C-7FD9-43AD-A880-7026818DC7A0}" cxnId="{EC6BEF21-847B-4B82-81CB-C3D273B8D868}" type="par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FAD6E241-37EA-4DE0-BAB2-DDDA75DA6B0B}" cxnId="{EC6BEF21-847B-4B82-81CB-C3D273B8D868}" type="sib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419A8362-A879-4759-B773-F3D9F7C5DA5C}">
      <dgm:prSet custT="1"/>
      <dgm:spPr>
        <a:xfrm>
          <a:off x="2583435" y="32877"/>
          <a:ext cx="2348577" cy="1409146"/>
        </a:xfrm>
      </dgm:spPr>
      <dgm:t>
        <a:bodyPr/>
        <a:lstStyle/>
        <a:p>
          <a:pPr rtl="0"/>
          <a:r>
            <a:rPr lang="en-US" sz="2000" b="1">
              <a:latin typeface="Times New Roman" panose="02020603050405020304" pitchFamily="18" charset="0"/>
              <a:ea typeface="宋体" panose="02010600030101010101" pitchFamily="2" charset="-122"/>
              <a:cs typeface="Times New Roman" panose="02020603050405020304" pitchFamily="18" charset="0"/>
            </a:rPr>
            <a:t>Google 禽流感趋势分析（Google Flu Trends）</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gm:t>
    </dgm:pt>
    <dgm:pt modelId="{47E54F0C-12FD-4890-A5CE-01EEBE8A2E42}" cxnId="{BD6A30ED-81A8-4130-8909-3000CD3785D7}" type="par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1C16D7FB-3D81-41D5-953E-46111A421DCE}" cxnId="{BD6A30ED-81A8-4130-8909-3000CD3785D7}" type="sib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CF6F6093-F1D9-4727-9A78-CF00CE0BF989}">
      <dgm:prSet custT="1"/>
      <dgm:spPr>
        <a:xfrm>
          <a:off x="5166870" y="32877"/>
          <a:ext cx="2348577" cy="1409146"/>
        </a:xfrm>
      </dgm:spPr>
      <dgm:t>
        <a:bodyPr/>
        <a:lstStyle/>
        <a:p>
          <a:pPr rtl="0"/>
          <a:r>
            <a:rPr lang="en-US" sz="2000" b="1">
              <a:latin typeface="Times New Roman" panose="02020603050405020304" pitchFamily="18" charset="0"/>
              <a:ea typeface="宋体" panose="02010600030101010101" pitchFamily="2" charset="-122"/>
              <a:cs typeface="Times New Roman" panose="02020603050405020304" pitchFamily="18" charset="0"/>
            </a:rPr>
            <a:t>Target 怀孕预测</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gm:t>
    </dgm:pt>
    <dgm:pt modelId="{0A2F221D-EB6A-4790-AD8B-3835309FFBE8}" cxnId="{A913BE93-F611-49E5-8DBB-DA2FEA53553B}" type="par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DB6D8011-E027-42EF-8CF9-B36D48DA3C92}" cxnId="{A913BE93-F611-49E5-8DBB-DA2FEA53553B}" type="sib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AF784E5D-983E-44A9-B56C-FCFB77883FFA}">
      <dgm:prSet custT="1"/>
      <dgm:spPr>
        <a:xfrm>
          <a:off x="0" y="1676881"/>
          <a:ext cx="2348577" cy="1409146"/>
        </a:xfrm>
      </dgm:spPr>
      <dgm:t>
        <a:bodyPr/>
        <a:lstStyle/>
        <a:p>
          <a:pPr rtl="0"/>
          <a:r>
            <a:rPr lang="en-US" sz="2000" b="1">
              <a:latin typeface="Times New Roman" panose="02020603050405020304" pitchFamily="18" charset="0"/>
              <a:ea typeface="宋体" panose="02010600030101010101" pitchFamily="2" charset="-122"/>
              <a:cs typeface="Times New Roman" panose="02020603050405020304" pitchFamily="18" charset="0"/>
            </a:rPr>
            <a:t>MetroMile 保险</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gm:t>
    </dgm:pt>
    <dgm:pt modelId="{260C5BED-4CE5-41D4-82E2-E39C92108389}" cxnId="{7F0D5AA8-8CD8-4053-AFB8-877614D8881E}" type="par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A2589264-E8AF-4DAE-9C6D-48F1F4AB0694}" cxnId="{7F0D5AA8-8CD8-4053-AFB8-877614D8881E}" type="sib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8ED696C1-E76C-489F-ACDC-9E84FD10E416}">
      <dgm:prSet custT="1"/>
      <dgm:spPr>
        <a:xfrm>
          <a:off x="2583435" y="1676881"/>
          <a:ext cx="2348577" cy="1409146"/>
        </a:xfrm>
      </dgm:spPr>
      <dgm:t>
        <a:bodyPr/>
        <a:lstStyle/>
        <a:p>
          <a:pPr rtl="0"/>
          <a:r>
            <a:rPr lang="en-US" sz="2000" b="1">
              <a:latin typeface="Times New Roman" panose="02020603050405020304" pitchFamily="18" charset="0"/>
              <a:ea typeface="宋体" panose="02010600030101010101" pitchFamily="2" charset="-122"/>
              <a:cs typeface="Times New Roman" panose="02020603050405020304" pitchFamily="18" charset="0"/>
            </a:rPr>
            <a:t>IBM Workbench 平台</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gm:t>
    </dgm:pt>
    <dgm:pt modelId="{0F306FB5-103C-4C83-95D2-C677884EAAA6}" cxnId="{070E5419-FC70-4357-94EC-6FA82D338FF0}" type="par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F34E912A-00C7-4BF6-9E00-15C28E98DC2E}" cxnId="{070E5419-FC70-4357-94EC-6FA82D338FF0}" type="sib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A18204B2-F4E5-4E62-9A22-5097A523AE69}">
      <dgm:prSet custT="1"/>
      <dgm:spPr>
        <a:xfrm>
          <a:off x="5166870" y="1676881"/>
          <a:ext cx="2348577" cy="1409146"/>
        </a:xfrm>
      </dgm:spPr>
      <dgm:t>
        <a:bodyPr/>
        <a:lstStyle/>
        <a:p>
          <a:pPr rtl="0"/>
          <a:r>
            <a:rPr lang="en-US" sz="2000" b="1">
              <a:latin typeface="Times New Roman" panose="02020603050405020304" pitchFamily="18" charset="0"/>
              <a:ea typeface="宋体" panose="02010600030101010101" pitchFamily="2" charset="-122"/>
              <a:cs typeface="Times New Roman" panose="02020603050405020304" pitchFamily="18" charset="0"/>
            </a:rPr>
            <a:t>Databircks 产品</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gm:t>
    </dgm:pt>
    <dgm:pt modelId="{7FCA82E5-54F1-4CAA-B027-E8C4830154CB}" cxnId="{11EF26F4-32D6-421A-A108-85932680AB1F}" type="par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8C8BAD6F-B6C9-42BC-B2BF-FB81FB0EEDC0}" cxnId="{11EF26F4-32D6-421A-A108-85932680AB1F}" type="sib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0669D313-269D-488F-9D77-AE8804CD0CF2}">
      <dgm:prSet custT="1"/>
      <dgm:spPr>
        <a:xfrm>
          <a:off x="1291717" y="3320885"/>
          <a:ext cx="2348577" cy="1409146"/>
        </a:xfrm>
      </dgm:spPr>
      <dgm:t>
        <a:bodyPr/>
        <a:lstStyle/>
        <a:p>
          <a:pPr rtl="0"/>
          <a:r>
            <a:rPr lang="zh-CN" altLang="en-US" sz="2000" b="1">
              <a:latin typeface="Times New Roman" panose="02020603050405020304" pitchFamily="18" charset="0"/>
              <a:ea typeface="宋体" panose="02010600030101010101" pitchFamily="2" charset="-122"/>
              <a:cs typeface="Times New Roman" panose="02020603050405020304" pitchFamily="18" charset="0"/>
            </a:rPr>
            <a:t>伦敦奥运会数据新闻</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gm:t>
    </dgm:pt>
    <dgm:pt modelId="{64AFC76B-3339-42A5-954C-FC6F9E29F819}" cxnId="{721703F5-7A1A-4A95-94B9-57E800FC8EBD}" type="par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04B33EE5-9A82-4568-8F41-C539D1BA4B9A}" cxnId="{721703F5-7A1A-4A95-94B9-57E800FC8EBD}" type="sib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8F13AFA6-BFE8-4887-AEBD-31F630F01819}">
      <dgm:prSet custT="1"/>
      <dgm:spPr>
        <a:xfrm>
          <a:off x="3875152" y="3320885"/>
          <a:ext cx="2348577" cy="1409146"/>
        </a:xfrm>
      </dgm:spPr>
      <dgm:t>
        <a:bodyPr/>
        <a:lstStyle/>
        <a:p>
          <a:pPr rtl="0"/>
          <a:r>
            <a:rPr lang="en-US" sz="2000" b="1">
              <a:latin typeface="Times New Roman" panose="02020603050405020304" pitchFamily="18" charset="0"/>
              <a:ea typeface="宋体" panose="02010600030101010101" pitchFamily="2" charset="-122"/>
              <a:cs typeface="Times New Roman" panose="02020603050405020304" pitchFamily="18" charset="0"/>
            </a:rPr>
            <a:t>Google </a:t>
          </a:r>
          <a:r>
            <a:rPr lang="zh-CN" sz="2000" b="1">
              <a:latin typeface="Times New Roman" panose="02020603050405020304" pitchFamily="18" charset="0"/>
              <a:ea typeface="宋体" panose="02010600030101010101" pitchFamily="2" charset="-122"/>
              <a:cs typeface="Times New Roman" panose="02020603050405020304" pitchFamily="18" charset="0"/>
            </a:rPr>
            <a:t>翻译</a:t>
          </a:r>
          <a:r>
            <a:rPr lang="en-US" sz="2000" b="1">
              <a:latin typeface="Times New Roman" panose="02020603050405020304" pitchFamily="18" charset="0"/>
              <a:ea typeface="宋体" panose="02010600030101010101" pitchFamily="2" charset="-122"/>
              <a:cs typeface="Times New Roman" panose="02020603050405020304" pitchFamily="18" charset="0"/>
            </a:rPr>
            <a:t>（Google Translate）等</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gm:t>
    </dgm:pt>
    <dgm:pt modelId="{5A765CC0-0989-4E21-9E14-96923DE4223E}" cxnId="{CDCEF923-5F7F-41E9-982C-1DF504191065}" type="par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22AD6B2F-28FA-4809-9648-011EE4C762B4}" cxnId="{CDCEF923-5F7F-41E9-982C-1DF504191065}" type="sibTrans">
      <dgm:prSet/>
      <dgm:spPr/>
      <dgm:t>
        <a:bodyPr/>
        <a:lstStyle/>
        <a:p>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dgm:t>
    </dgm:pt>
    <dgm:pt modelId="{3B2BA0BD-4A8D-FF4E-9DE0-B0A1CC8F221E}" type="pres">
      <dgm:prSet presAssocID="{790D2504-8E2C-4180-B7A4-F3A58C8DE01D}" presName="linear" presStyleCnt="0">
        <dgm:presLayoutVars>
          <dgm:animLvl val="lvl"/>
          <dgm:resizeHandles val="exact"/>
        </dgm:presLayoutVars>
      </dgm:prSet>
      <dgm:spPr/>
    </dgm:pt>
    <dgm:pt modelId="{D11D6764-7AE8-F24C-A24D-E5F07F077BFC}" type="pres">
      <dgm:prSet presAssocID="{85CDB2EC-2A3E-417E-81C6-1C3ACF191650}" presName="parentText" presStyleLbl="node1" presStyleIdx="0" presStyleCnt="8">
        <dgm:presLayoutVars>
          <dgm:chMax val="0"/>
          <dgm:bulletEnabled val="1"/>
        </dgm:presLayoutVars>
      </dgm:prSet>
      <dgm:spPr>
        <a:prstGeom prst="rect">
          <a:avLst/>
        </a:prstGeom>
      </dgm:spPr>
    </dgm:pt>
    <dgm:pt modelId="{1E6C1BD9-874D-414C-B017-A819A7300448}" type="pres">
      <dgm:prSet presAssocID="{FAD6E241-37EA-4DE0-BAB2-DDDA75DA6B0B}" presName="spacer" presStyleCnt="0"/>
      <dgm:spPr/>
    </dgm:pt>
    <dgm:pt modelId="{B6B26D9D-5233-B741-B667-67F5A4EC52D3}" type="pres">
      <dgm:prSet presAssocID="{419A8362-A879-4759-B773-F3D9F7C5DA5C}" presName="parentText" presStyleLbl="node1" presStyleIdx="1" presStyleCnt="8" custLinFactNeighborX="-5675" custLinFactNeighborY="22630">
        <dgm:presLayoutVars>
          <dgm:chMax val="0"/>
          <dgm:bulletEnabled val="1"/>
        </dgm:presLayoutVars>
      </dgm:prSet>
      <dgm:spPr>
        <a:prstGeom prst="rect">
          <a:avLst/>
        </a:prstGeom>
      </dgm:spPr>
    </dgm:pt>
    <dgm:pt modelId="{D5EE6029-0313-484A-8EB3-D6F9519AB524}" type="pres">
      <dgm:prSet presAssocID="{1C16D7FB-3D81-41D5-953E-46111A421DCE}" presName="spacer" presStyleCnt="0"/>
      <dgm:spPr/>
    </dgm:pt>
    <dgm:pt modelId="{061DF402-4B08-0C4B-995A-9C6F88A22E46}" type="pres">
      <dgm:prSet presAssocID="{CF6F6093-F1D9-4727-9A78-CF00CE0BF989}" presName="parentText" presStyleLbl="node1" presStyleIdx="2" presStyleCnt="8">
        <dgm:presLayoutVars>
          <dgm:chMax val="0"/>
          <dgm:bulletEnabled val="1"/>
        </dgm:presLayoutVars>
      </dgm:prSet>
      <dgm:spPr>
        <a:prstGeom prst="rect">
          <a:avLst/>
        </a:prstGeom>
      </dgm:spPr>
    </dgm:pt>
    <dgm:pt modelId="{5D0D5C3A-4CBD-7146-BFF4-680767E3875D}" type="pres">
      <dgm:prSet presAssocID="{DB6D8011-E027-42EF-8CF9-B36D48DA3C92}" presName="spacer" presStyleCnt="0"/>
      <dgm:spPr/>
    </dgm:pt>
    <dgm:pt modelId="{9F8038A0-2F02-3742-B182-01BD2B506427}" type="pres">
      <dgm:prSet presAssocID="{AF784E5D-983E-44A9-B56C-FCFB77883FFA}" presName="parentText" presStyleLbl="node1" presStyleIdx="3" presStyleCnt="8">
        <dgm:presLayoutVars>
          <dgm:chMax val="0"/>
          <dgm:bulletEnabled val="1"/>
        </dgm:presLayoutVars>
      </dgm:prSet>
      <dgm:spPr>
        <a:prstGeom prst="rect">
          <a:avLst/>
        </a:prstGeom>
      </dgm:spPr>
    </dgm:pt>
    <dgm:pt modelId="{7B8AB8A3-1052-E547-A544-4FF7C699EF02}" type="pres">
      <dgm:prSet presAssocID="{A2589264-E8AF-4DAE-9C6D-48F1F4AB0694}" presName="spacer" presStyleCnt="0"/>
      <dgm:spPr/>
    </dgm:pt>
    <dgm:pt modelId="{298FA140-CC06-8B4A-B6AF-DBFC961B5149}" type="pres">
      <dgm:prSet presAssocID="{8ED696C1-E76C-489F-ACDC-9E84FD10E416}" presName="parentText" presStyleLbl="node1" presStyleIdx="4" presStyleCnt="8">
        <dgm:presLayoutVars>
          <dgm:chMax val="0"/>
          <dgm:bulletEnabled val="1"/>
        </dgm:presLayoutVars>
      </dgm:prSet>
      <dgm:spPr>
        <a:prstGeom prst="rect">
          <a:avLst/>
        </a:prstGeom>
      </dgm:spPr>
    </dgm:pt>
    <dgm:pt modelId="{5F07AAE4-F4F8-1D41-A9D0-72C54CBE0A85}" type="pres">
      <dgm:prSet presAssocID="{F34E912A-00C7-4BF6-9E00-15C28E98DC2E}" presName="spacer" presStyleCnt="0"/>
      <dgm:spPr/>
    </dgm:pt>
    <dgm:pt modelId="{703CBC9C-0583-AA42-95CD-FAB6F17E2459}" type="pres">
      <dgm:prSet presAssocID="{A18204B2-F4E5-4E62-9A22-5097A523AE69}" presName="parentText" presStyleLbl="node1" presStyleIdx="5" presStyleCnt="8">
        <dgm:presLayoutVars>
          <dgm:chMax val="0"/>
          <dgm:bulletEnabled val="1"/>
        </dgm:presLayoutVars>
      </dgm:prSet>
      <dgm:spPr>
        <a:prstGeom prst="rect">
          <a:avLst/>
        </a:prstGeom>
      </dgm:spPr>
    </dgm:pt>
    <dgm:pt modelId="{56711CBA-F2B7-434B-916B-F8ED33D9EFB1}" type="pres">
      <dgm:prSet presAssocID="{8C8BAD6F-B6C9-42BC-B2BF-FB81FB0EEDC0}" presName="spacer" presStyleCnt="0"/>
      <dgm:spPr/>
    </dgm:pt>
    <dgm:pt modelId="{A3CE60A1-459F-B849-96BC-108288F86C36}" type="pres">
      <dgm:prSet presAssocID="{0669D313-269D-488F-9D77-AE8804CD0CF2}" presName="parentText" presStyleLbl="node1" presStyleIdx="6" presStyleCnt="8">
        <dgm:presLayoutVars>
          <dgm:chMax val="0"/>
          <dgm:bulletEnabled val="1"/>
        </dgm:presLayoutVars>
      </dgm:prSet>
      <dgm:spPr>
        <a:prstGeom prst="rect">
          <a:avLst/>
        </a:prstGeom>
      </dgm:spPr>
    </dgm:pt>
    <dgm:pt modelId="{51790FA4-FDF4-464E-B1BA-C3988162E3A4}" type="pres">
      <dgm:prSet presAssocID="{04B33EE5-9A82-4568-8F41-C539D1BA4B9A}" presName="spacer" presStyleCnt="0"/>
      <dgm:spPr/>
    </dgm:pt>
    <dgm:pt modelId="{420C1984-23E1-074E-AAC9-37B43F1A1ADC}" type="pres">
      <dgm:prSet presAssocID="{8F13AFA6-BFE8-4887-AEBD-31F630F01819}" presName="parentText" presStyleLbl="node1" presStyleIdx="7" presStyleCnt="8">
        <dgm:presLayoutVars>
          <dgm:chMax val="0"/>
          <dgm:bulletEnabled val="1"/>
        </dgm:presLayoutVars>
      </dgm:prSet>
      <dgm:spPr>
        <a:prstGeom prst="rect">
          <a:avLst/>
        </a:prstGeom>
      </dgm:spPr>
    </dgm:pt>
  </dgm:ptLst>
  <dgm:cxnLst>
    <dgm:cxn modelId="{070E5419-FC70-4357-94EC-6FA82D338FF0}" srcId="{790D2504-8E2C-4180-B7A4-F3A58C8DE01D}" destId="{8ED696C1-E76C-489F-ACDC-9E84FD10E416}" srcOrd="4" destOrd="0" parTransId="{0F306FB5-103C-4C83-95D2-C677884EAAA6}" sibTransId="{F34E912A-00C7-4BF6-9E00-15C28E98DC2E}"/>
    <dgm:cxn modelId="{EC6BEF21-847B-4B82-81CB-C3D273B8D868}" srcId="{790D2504-8E2C-4180-B7A4-F3A58C8DE01D}" destId="{85CDB2EC-2A3E-417E-81C6-1C3ACF191650}" srcOrd="0" destOrd="0" parTransId="{BD386F9C-7FD9-43AD-A880-7026818DC7A0}" sibTransId="{FAD6E241-37EA-4DE0-BAB2-DDDA75DA6B0B}"/>
    <dgm:cxn modelId="{CDCEF923-5F7F-41E9-982C-1DF504191065}" srcId="{790D2504-8E2C-4180-B7A4-F3A58C8DE01D}" destId="{8F13AFA6-BFE8-4887-AEBD-31F630F01819}" srcOrd="7" destOrd="0" parTransId="{5A765CC0-0989-4E21-9E14-96923DE4223E}" sibTransId="{22AD6B2F-28FA-4809-9648-011EE4C762B4}"/>
    <dgm:cxn modelId="{FC56323F-126B-A34E-B638-58EF5D9A88EC}" type="presOf" srcId="{419A8362-A879-4759-B773-F3D9F7C5DA5C}" destId="{B6B26D9D-5233-B741-B667-67F5A4EC52D3}" srcOrd="0" destOrd="0" presId="urn:microsoft.com/office/officeart/2005/8/layout/vList2"/>
    <dgm:cxn modelId="{1462A743-E924-1E46-AF8F-6845939612C1}" type="presOf" srcId="{8ED696C1-E76C-489F-ACDC-9E84FD10E416}" destId="{298FA140-CC06-8B4A-B6AF-DBFC961B5149}" srcOrd="0" destOrd="0" presId="urn:microsoft.com/office/officeart/2005/8/layout/vList2"/>
    <dgm:cxn modelId="{BE402A4B-1AF5-7F48-8955-1002C9752FFB}" type="presOf" srcId="{AF784E5D-983E-44A9-B56C-FCFB77883FFA}" destId="{9F8038A0-2F02-3742-B182-01BD2B506427}" srcOrd="0" destOrd="0" presId="urn:microsoft.com/office/officeart/2005/8/layout/vList2"/>
    <dgm:cxn modelId="{16EF855D-A3C3-774D-87BF-4BBF4D1AF547}" type="presOf" srcId="{CF6F6093-F1D9-4727-9A78-CF00CE0BF989}" destId="{061DF402-4B08-0C4B-995A-9C6F88A22E46}" srcOrd="0" destOrd="0" presId="urn:microsoft.com/office/officeart/2005/8/layout/vList2"/>
    <dgm:cxn modelId="{A49DAC7C-B9BA-E64A-98F7-8420DA5AE5AD}" type="presOf" srcId="{A18204B2-F4E5-4E62-9A22-5097A523AE69}" destId="{703CBC9C-0583-AA42-95CD-FAB6F17E2459}" srcOrd="0" destOrd="0" presId="urn:microsoft.com/office/officeart/2005/8/layout/vList2"/>
    <dgm:cxn modelId="{553C0485-86BA-FC44-B7DD-B3489437A557}" type="presOf" srcId="{85CDB2EC-2A3E-417E-81C6-1C3ACF191650}" destId="{D11D6764-7AE8-F24C-A24D-E5F07F077BFC}" srcOrd="0" destOrd="0" presId="urn:microsoft.com/office/officeart/2005/8/layout/vList2"/>
    <dgm:cxn modelId="{A913BE93-F611-49E5-8DBB-DA2FEA53553B}" srcId="{790D2504-8E2C-4180-B7A4-F3A58C8DE01D}" destId="{CF6F6093-F1D9-4727-9A78-CF00CE0BF989}" srcOrd="2" destOrd="0" parTransId="{0A2F221D-EB6A-4790-AD8B-3835309FFBE8}" sibTransId="{DB6D8011-E027-42EF-8CF9-B36D48DA3C92}"/>
    <dgm:cxn modelId="{73E12C9F-86B6-3540-86A1-37F91A154813}" type="presOf" srcId="{8F13AFA6-BFE8-4887-AEBD-31F630F01819}" destId="{420C1984-23E1-074E-AAC9-37B43F1A1ADC}" srcOrd="0" destOrd="0" presId="urn:microsoft.com/office/officeart/2005/8/layout/vList2"/>
    <dgm:cxn modelId="{7F0D5AA8-8CD8-4053-AFB8-877614D8881E}" srcId="{790D2504-8E2C-4180-B7A4-F3A58C8DE01D}" destId="{AF784E5D-983E-44A9-B56C-FCFB77883FFA}" srcOrd="3" destOrd="0" parTransId="{260C5BED-4CE5-41D4-82E2-E39C92108389}" sibTransId="{A2589264-E8AF-4DAE-9C6D-48F1F4AB0694}"/>
    <dgm:cxn modelId="{ACB859BA-7FF1-1544-9735-CEA3CA473C56}" type="presOf" srcId="{0669D313-269D-488F-9D77-AE8804CD0CF2}" destId="{A3CE60A1-459F-B849-96BC-108288F86C36}" srcOrd="0" destOrd="0" presId="urn:microsoft.com/office/officeart/2005/8/layout/vList2"/>
    <dgm:cxn modelId="{3DA123D4-7C08-254E-9128-9ECF599097B8}" type="presOf" srcId="{790D2504-8E2C-4180-B7A4-F3A58C8DE01D}" destId="{3B2BA0BD-4A8D-FF4E-9DE0-B0A1CC8F221E}" srcOrd="0" destOrd="0" presId="urn:microsoft.com/office/officeart/2005/8/layout/vList2"/>
    <dgm:cxn modelId="{BD6A30ED-81A8-4130-8909-3000CD3785D7}" srcId="{790D2504-8E2C-4180-B7A4-F3A58C8DE01D}" destId="{419A8362-A879-4759-B773-F3D9F7C5DA5C}" srcOrd="1" destOrd="0" parTransId="{47E54F0C-12FD-4890-A5CE-01EEBE8A2E42}" sibTransId="{1C16D7FB-3D81-41D5-953E-46111A421DCE}"/>
    <dgm:cxn modelId="{11EF26F4-32D6-421A-A108-85932680AB1F}" srcId="{790D2504-8E2C-4180-B7A4-F3A58C8DE01D}" destId="{A18204B2-F4E5-4E62-9A22-5097A523AE69}" srcOrd="5" destOrd="0" parTransId="{7FCA82E5-54F1-4CAA-B027-E8C4830154CB}" sibTransId="{8C8BAD6F-B6C9-42BC-B2BF-FB81FB0EEDC0}"/>
    <dgm:cxn modelId="{721703F5-7A1A-4A95-94B9-57E800FC8EBD}" srcId="{790D2504-8E2C-4180-B7A4-F3A58C8DE01D}" destId="{0669D313-269D-488F-9D77-AE8804CD0CF2}" srcOrd="6" destOrd="0" parTransId="{64AFC76B-3339-42A5-954C-FC6F9E29F819}" sibTransId="{04B33EE5-9A82-4568-8F41-C539D1BA4B9A}"/>
    <dgm:cxn modelId="{EB54591F-EB9C-B04F-86D8-C482005EF22D}" type="presParOf" srcId="{3B2BA0BD-4A8D-FF4E-9DE0-B0A1CC8F221E}" destId="{D11D6764-7AE8-F24C-A24D-E5F07F077BFC}" srcOrd="0" destOrd="0" presId="urn:microsoft.com/office/officeart/2005/8/layout/vList2"/>
    <dgm:cxn modelId="{FDD559B7-D37C-344B-B8F3-EA88E7BA9EC6}" type="presParOf" srcId="{3B2BA0BD-4A8D-FF4E-9DE0-B0A1CC8F221E}" destId="{1E6C1BD9-874D-414C-B017-A819A7300448}" srcOrd="1" destOrd="0" presId="urn:microsoft.com/office/officeart/2005/8/layout/vList2"/>
    <dgm:cxn modelId="{DDBD5B9B-C39F-C249-9464-96DC584154F2}" type="presParOf" srcId="{3B2BA0BD-4A8D-FF4E-9DE0-B0A1CC8F221E}" destId="{B6B26D9D-5233-B741-B667-67F5A4EC52D3}" srcOrd="2" destOrd="0" presId="urn:microsoft.com/office/officeart/2005/8/layout/vList2"/>
    <dgm:cxn modelId="{0CE6A951-BC7E-8A41-A8FD-C3202A4FD7E6}" type="presParOf" srcId="{3B2BA0BD-4A8D-FF4E-9DE0-B0A1CC8F221E}" destId="{D5EE6029-0313-484A-8EB3-D6F9519AB524}" srcOrd="3" destOrd="0" presId="urn:microsoft.com/office/officeart/2005/8/layout/vList2"/>
    <dgm:cxn modelId="{22CF4488-5A2A-FF49-BE04-372D407FB1F0}" type="presParOf" srcId="{3B2BA0BD-4A8D-FF4E-9DE0-B0A1CC8F221E}" destId="{061DF402-4B08-0C4B-995A-9C6F88A22E46}" srcOrd="4" destOrd="0" presId="urn:microsoft.com/office/officeart/2005/8/layout/vList2"/>
    <dgm:cxn modelId="{CA20AB2B-551C-DC48-B42D-F1C5B724A655}" type="presParOf" srcId="{3B2BA0BD-4A8D-FF4E-9DE0-B0A1CC8F221E}" destId="{5D0D5C3A-4CBD-7146-BFF4-680767E3875D}" srcOrd="5" destOrd="0" presId="urn:microsoft.com/office/officeart/2005/8/layout/vList2"/>
    <dgm:cxn modelId="{B6B5F3EC-261B-0146-8DA6-23AB51D8F244}" type="presParOf" srcId="{3B2BA0BD-4A8D-FF4E-9DE0-B0A1CC8F221E}" destId="{9F8038A0-2F02-3742-B182-01BD2B506427}" srcOrd="6" destOrd="0" presId="urn:microsoft.com/office/officeart/2005/8/layout/vList2"/>
    <dgm:cxn modelId="{07396E9C-5FE4-DC46-9171-966EB86FB25F}" type="presParOf" srcId="{3B2BA0BD-4A8D-FF4E-9DE0-B0A1CC8F221E}" destId="{7B8AB8A3-1052-E547-A544-4FF7C699EF02}" srcOrd="7" destOrd="0" presId="urn:microsoft.com/office/officeart/2005/8/layout/vList2"/>
    <dgm:cxn modelId="{114EFE9D-A5C7-424E-939F-F277188FF19D}" type="presParOf" srcId="{3B2BA0BD-4A8D-FF4E-9DE0-B0A1CC8F221E}" destId="{298FA140-CC06-8B4A-B6AF-DBFC961B5149}" srcOrd="8" destOrd="0" presId="urn:microsoft.com/office/officeart/2005/8/layout/vList2"/>
    <dgm:cxn modelId="{4179A195-A126-1441-9574-0ECC74BF636B}" type="presParOf" srcId="{3B2BA0BD-4A8D-FF4E-9DE0-B0A1CC8F221E}" destId="{5F07AAE4-F4F8-1D41-A9D0-72C54CBE0A85}" srcOrd="9" destOrd="0" presId="urn:microsoft.com/office/officeart/2005/8/layout/vList2"/>
    <dgm:cxn modelId="{66B00FFF-CB5C-7947-BA05-0D7EFD08CDD0}" type="presParOf" srcId="{3B2BA0BD-4A8D-FF4E-9DE0-B0A1CC8F221E}" destId="{703CBC9C-0583-AA42-95CD-FAB6F17E2459}" srcOrd="10" destOrd="0" presId="urn:microsoft.com/office/officeart/2005/8/layout/vList2"/>
    <dgm:cxn modelId="{7A0BF791-BC00-EB47-BFB9-3A6A51291C74}" type="presParOf" srcId="{3B2BA0BD-4A8D-FF4E-9DE0-B0A1CC8F221E}" destId="{56711CBA-F2B7-434B-916B-F8ED33D9EFB1}" srcOrd="11" destOrd="0" presId="urn:microsoft.com/office/officeart/2005/8/layout/vList2"/>
    <dgm:cxn modelId="{D766489F-3B4D-9B4E-9ECA-DF2D08BA7CF0}" type="presParOf" srcId="{3B2BA0BD-4A8D-FF4E-9DE0-B0A1CC8F221E}" destId="{A3CE60A1-459F-B849-96BC-108288F86C36}" srcOrd="12" destOrd="0" presId="urn:microsoft.com/office/officeart/2005/8/layout/vList2"/>
    <dgm:cxn modelId="{18520F48-950B-474A-8F9E-8454921A76C0}" type="presParOf" srcId="{3B2BA0BD-4A8D-FF4E-9DE0-B0A1CC8F221E}" destId="{51790FA4-FDF4-464E-B1BA-C3988162E3A4}" srcOrd="13" destOrd="0" presId="urn:microsoft.com/office/officeart/2005/8/layout/vList2"/>
    <dgm:cxn modelId="{9C151584-0D9F-7F49-846C-A9561F758B4C}" type="presParOf" srcId="{3B2BA0BD-4A8D-FF4E-9DE0-B0A1CC8F221E}" destId="{420C1984-23E1-074E-AAC9-37B43F1A1ADC}"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4FF794-AA01-48A5-B80D-1D9BD10F3A87}" type="doc">
      <dgm:prSet loTypeId="urn:microsoft.com/office/officeart/2005/8/layout/matrix3" loCatId="matrix" qsTypeId="urn:microsoft.com/office/officeart/2005/8/quickstyle/simple4" qsCatId="simple" csTypeId="urn:microsoft.com/office/officeart/2005/8/colors/accent0_3" csCatId="mainScheme" phldr="1"/>
      <dgm:spPr/>
      <dgm:t>
        <a:bodyPr/>
        <a:lstStyle/>
        <a:p>
          <a:endParaRPr lang="zh-CN" altLang="en-US"/>
        </a:p>
      </dgm:t>
    </dgm:pt>
    <dgm:pt modelId="{63F82456-75C0-4DF3-A9BF-46649D8AE31F}">
      <dgm:prSet custT="1"/>
      <dgm:spPr/>
      <dgm:t>
        <a:bodyPr/>
        <a:lstStyle/>
        <a:p>
          <a:pPr algn="ctr" rtl="0"/>
          <a:r>
            <a:rPr lang="zh-CN" sz="2000" dirty="0">
              <a:latin typeface="宋体" panose="02010600030101010101" pitchFamily="2" charset="-122"/>
              <a:ea typeface="宋体" panose="02010600030101010101" pitchFamily="2" charset="-122"/>
            </a:rPr>
            <a:t>经典理论</a:t>
          </a:r>
          <a:br>
            <a:rPr lang="en-US" altLang="zh-CN" sz="2000" dirty="0">
              <a:latin typeface="宋体" panose="02010600030101010101" pitchFamily="2" charset="-122"/>
              <a:ea typeface="宋体" panose="02010600030101010101" pitchFamily="2" charset="-122"/>
            </a:rPr>
          </a:br>
          <a:r>
            <a:rPr lang="en-US" sz="2000" dirty="0">
              <a:latin typeface="宋体" panose="02010600030101010101" pitchFamily="2" charset="-122"/>
              <a:ea typeface="宋体" panose="02010600030101010101" pitchFamily="2" charset="-122"/>
            </a:rPr>
            <a:t>×</a:t>
          </a:r>
          <a:br>
            <a:rPr lang="en-US"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最佳实践 </a:t>
          </a:r>
        </a:p>
      </dgm:t>
    </dgm:pt>
    <dgm:pt modelId="{9311313A-CB5D-40C5-950B-3659FFEDB6E8}" cxnId="{E32BE1A0-3ABE-4EDD-A355-671EF09AF03C}" type="parTrans">
      <dgm:prSet/>
      <dgm:spPr/>
      <dgm:t>
        <a:bodyPr/>
        <a:lstStyle/>
        <a:p>
          <a:pPr algn="ctr"/>
          <a:endParaRPr lang="zh-CN" altLang="en-US" sz="1000">
            <a:latin typeface="宋体" panose="02010600030101010101" pitchFamily="2" charset="-122"/>
            <a:ea typeface="宋体" panose="02010600030101010101" pitchFamily="2" charset="-122"/>
          </a:endParaRPr>
        </a:p>
      </dgm:t>
    </dgm:pt>
    <dgm:pt modelId="{DEC55620-CE06-4D05-8600-C0510C70A3D8}" cxnId="{E32BE1A0-3ABE-4EDD-A355-671EF09AF03C}" type="sibTrans">
      <dgm:prSet/>
      <dgm:spPr/>
      <dgm:t>
        <a:bodyPr/>
        <a:lstStyle/>
        <a:p>
          <a:pPr algn="ctr"/>
          <a:endParaRPr lang="zh-CN" altLang="en-US" sz="1000">
            <a:latin typeface="宋体" panose="02010600030101010101" pitchFamily="2" charset="-122"/>
            <a:ea typeface="宋体" panose="02010600030101010101" pitchFamily="2" charset="-122"/>
          </a:endParaRPr>
        </a:p>
      </dgm:t>
    </dgm:pt>
    <dgm:pt modelId="{91919CAB-AC54-4251-923D-1C4295329027}">
      <dgm:prSet custT="1"/>
      <dgm:spPr>
        <a:solidFill>
          <a:srgbClr val="5B9BD5">
            <a:lumMod val="25000"/>
          </a:srgbClr>
        </a:solidFill>
      </dgm:spPr>
      <dgm:t>
        <a:bodyPr/>
        <a:lstStyle/>
        <a:p>
          <a:pPr algn="ctr" rtl="0"/>
          <a:r>
            <a:rPr lang="zh-CN" sz="2000" dirty="0">
              <a:latin typeface="宋体" panose="02010600030101010101" pitchFamily="2" charset="-122"/>
              <a:ea typeface="宋体" panose="02010600030101010101" pitchFamily="2" charset="-122"/>
            </a:rPr>
            <a:t>理论学习</a:t>
          </a:r>
          <a:br>
            <a:rPr lang="en-US" altLang="zh-CN"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a:t>
          </a:r>
          <a:br>
            <a:rPr lang="en-US" altLang="zh-CN"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动手操作</a:t>
          </a:r>
        </a:p>
      </dgm:t>
    </dgm:pt>
    <dgm:pt modelId="{20025E5F-7AAB-4CE0-89EB-9CC374EC8FF9}" cxnId="{0ABEDA20-BD49-4EC2-B4B4-DCBC1A0B4F24}" type="parTrans">
      <dgm:prSet/>
      <dgm:spPr/>
      <dgm:t>
        <a:bodyPr/>
        <a:lstStyle/>
        <a:p>
          <a:pPr algn="ctr"/>
          <a:endParaRPr lang="zh-CN" altLang="en-US" sz="1000">
            <a:latin typeface="宋体" panose="02010600030101010101" pitchFamily="2" charset="-122"/>
            <a:ea typeface="宋体" panose="02010600030101010101" pitchFamily="2" charset="-122"/>
          </a:endParaRPr>
        </a:p>
      </dgm:t>
    </dgm:pt>
    <dgm:pt modelId="{8B84FD58-EF04-49D1-B2B7-026ED2F15215}" cxnId="{0ABEDA20-BD49-4EC2-B4B4-DCBC1A0B4F24}" type="sibTrans">
      <dgm:prSet/>
      <dgm:spPr/>
      <dgm:t>
        <a:bodyPr/>
        <a:lstStyle/>
        <a:p>
          <a:pPr algn="ctr"/>
          <a:endParaRPr lang="zh-CN" altLang="en-US" sz="1000">
            <a:latin typeface="宋体" panose="02010600030101010101" pitchFamily="2" charset="-122"/>
            <a:ea typeface="宋体" panose="02010600030101010101" pitchFamily="2" charset="-122"/>
          </a:endParaRPr>
        </a:p>
      </dgm:t>
    </dgm:pt>
    <dgm:pt modelId="{8400D14A-BA81-4ACA-91D6-80A21DB3A1A4}">
      <dgm:prSet custT="1"/>
      <dgm:spPr>
        <a:solidFill>
          <a:srgbClr val="7030A0"/>
        </a:solidFill>
      </dgm:spPr>
      <dgm:t>
        <a:bodyPr/>
        <a:lstStyle/>
        <a:p>
          <a:pPr algn="ctr" rtl="0"/>
          <a:r>
            <a:rPr lang="zh-CN" sz="2000" dirty="0">
              <a:latin typeface="宋体" panose="02010600030101010101" pitchFamily="2" charset="-122"/>
              <a:ea typeface="宋体" panose="02010600030101010101" pitchFamily="2" charset="-122"/>
            </a:rPr>
            <a:t>全集知识</a:t>
          </a:r>
          <a:br>
            <a:rPr lang="en-US" altLang="zh-CN"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a:t>
          </a:r>
          <a:br>
            <a:rPr lang="en-US" altLang="zh-CN"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领域差异性知识</a:t>
          </a:r>
        </a:p>
      </dgm:t>
    </dgm:pt>
    <dgm:pt modelId="{D8DFDC54-B6A8-4794-8250-6D072713D9B1}" cxnId="{FC2D87C6-EBD4-4C8C-ACF7-FE0BFFACE4C7}" type="parTrans">
      <dgm:prSet/>
      <dgm:spPr/>
      <dgm:t>
        <a:bodyPr/>
        <a:lstStyle/>
        <a:p>
          <a:pPr algn="ctr"/>
          <a:endParaRPr lang="zh-CN" altLang="en-US" sz="1000">
            <a:latin typeface="宋体" panose="02010600030101010101" pitchFamily="2" charset="-122"/>
            <a:ea typeface="宋体" panose="02010600030101010101" pitchFamily="2" charset="-122"/>
          </a:endParaRPr>
        </a:p>
      </dgm:t>
    </dgm:pt>
    <dgm:pt modelId="{20896E77-2F92-461B-A088-02EBC2634969}" cxnId="{FC2D87C6-EBD4-4C8C-ACF7-FE0BFFACE4C7}" type="sibTrans">
      <dgm:prSet/>
      <dgm:spPr/>
      <dgm:t>
        <a:bodyPr/>
        <a:lstStyle/>
        <a:p>
          <a:pPr algn="ctr"/>
          <a:endParaRPr lang="zh-CN" altLang="en-US" sz="1000">
            <a:latin typeface="宋体" panose="02010600030101010101" pitchFamily="2" charset="-122"/>
            <a:ea typeface="宋体" panose="02010600030101010101" pitchFamily="2" charset="-122"/>
          </a:endParaRPr>
        </a:p>
      </dgm:t>
    </dgm:pt>
    <dgm:pt modelId="{35E43AEE-99AC-4EE8-9FA2-680EF9F90DB1}">
      <dgm:prSet custT="1"/>
      <dgm:spPr>
        <a:solidFill>
          <a:srgbClr val="009900"/>
        </a:solidFill>
      </dgm:spPr>
      <dgm:t>
        <a:bodyPr/>
        <a:lstStyle/>
        <a:p>
          <a:pPr algn="ctr" rtl="0"/>
          <a:r>
            <a:rPr lang="zh-CN" sz="2000" dirty="0">
              <a:latin typeface="宋体" panose="02010600030101010101" pitchFamily="2" charset="-122"/>
              <a:ea typeface="宋体" panose="02010600030101010101" pitchFamily="2" charset="-122"/>
            </a:rPr>
            <a:t>最深奥理论</a:t>
          </a:r>
          <a:br>
            <a:rPr lang="en-US" altLang="zh-CN" sz="2000" dirty="0">
              <a:latin typeface="宋体" panose="02010600030101010101" pitchFamily="2" charset="-122"/>
              <a:ea typeface="宋体" panose="02010600030101010101" pitchFamily="2" charset="-122"/>
            </a:rPr>
          </a:br>
          <a:r>
            <a:rPr lang="en-US" sz="2000" dirty="0">
              <a:latin typeface="宋体" panose="02010600030101010101" pitchFamily="2" charset="-122"/>
              <a:ea typeface="宋体" panose="02010600030101010101" pitchFamily="2" charset="-122"/>
            </a:rPr>
            <a:t>÷</a:t>
          </a:r>
          <a:br>
            <a:rPr lang="en-US"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最基本逻辑</a:t>
          </a:r>
        </a:p>
      </dgm:t>
    </dgm:pt>
    <dgm:pt modelId="{1A423143-7AAF-43F0-A5C3-03EA9C824FB7}" cxnId="{54D4ED7A-E9C1-4F98-B9C9-2D588CDB2460}" type="parTrans">
      <dgm:prSet/>
      <dgm:spPr/>
      <dgm:t>
        <a:bodyPr/>
        <a:lstStyle/>
        <a:p>
          <a:pPr algn="ctr"/>
          <a:endParaRPr lang="zh-CN" altLang="en-US" sz="1000">
            <a:latin typeface="宋体" panose="02010600030101010101" pitchFamily="2" charset="-122"/>
            <a:ea typeface="宋体" panose="02010600030101010101" pitchFamily="2" charset="-122"/>
          </a:endParaRPr>
        </a:p>
      </dgm:t>
    </dgm:pt>
    <dgm:pt modelId="{AA056439-3C7A-42F1-8450-84C5A5BADCF3}" cxnId="{54D4ED7A-E9C1-4F98-B9C9-2D588CDB2460}" type="sibTrans">
      <dgm:prSet/>
      <dgm:spPr/>
      <dgm:t>
        <a:bodyPr/>
        <a:lstStyle/>
        <a:p>
          <a:pPr algn="ctr"/>
          <a:endParaRPr lang="zh-CN" altLang="en-US" sz="1000">
            <a:latin typeface="宋体" panose="02010600030101010101" pitchFamily="2" charset="-122"/>
            <a:ea typeface="宋体" panose="02010600030101010101" pitchFamily="2" charset="-122"/>
          </a:endParaRPr>
        </a:p>
      </dgm:t>
    </dgm:pt>
    <dgm:pt modelId="{F403CD09-5886-4386-ACFD-14D206ACE74A}" type="pres">
      <dgm:prSet presAssocID="{B14FF794-AA01-48A5-B80D-1D9BD10F3A87}" presName="matrix" presStyleCnt="0">
        <dgm:presLayoutVars>
          <dgm:chMax val="1"/>
          <dgm:dir/>
          <dgm:resizeHandles val="exact"/>
        </dgm:presLayoutVars>
      </dgm:prSet>
      <dgm:spPr/>
    </dgm:pt>
    <dgm:pt modelId="{0D6CA0F8-BE3A-4F91-A2EA-72BAEA4213E6}" type="pres">
      <dgm:prSet presAssocID="{B14FF794-AA01-48A5-B80D-1D9BD10F3A87}" presName="diamond" presStyleLbl="bgShp" presStyleIdx="0" presStyleCnt="1"/>
      <dgm:spPr/>
    </dgm:pt>
    <dgm:pt modelId="{8DA5EB88-ADE6-4ACA-B625-B52EB409F5F0}" type="pres">
      <dgm:prSet presAssocID="{B14FF794-AA01-48A5-B80D-1D9BD10F3A87}" presName="quad1" presStyleLbl="node1" presStyleIdx="0" presStyleCnt="4">
        <dgm:presLayoutVars>
          <dgm:chMax val="0"/>
          <dgm:chPref val="0"/>
          <dgm:bulletEnabled val="1"/>
        </dgm:presLayoutVars>
      </dgm:prSet>
      <dgm:spPr/>
    </dgm:pt>
    <dgm:pt modelId="{AB7C929F-5963-406F-B659-E8BA3C55DFB5}" type="pres">
      <dgm:prSet presAssocID="{B14FF794-AA01-48A5-B80D-1D9BD10F3A87}" presName="quad2" presStyleLbl="node1" presStyleIdx="1" presStyleCnt="4" custLinFactNeighborX="-1">
        <dgm:presLayoutVars>
          <dgm:chMax val="0"/>
          <dgm:chPref val="0"/>
          <dgm:bulletEnabled val="1"/>
        </dgm:presLayoutVars>
      </dgm:prSet>
      <dgm:spPr/>
    </dgm:pt>
    <dgm:pt modelId="{E3C0E1F5-1087-419B-B3E4-32E834CA0224}" type="pres">
      <dgm:prSet presAssocID="{B14FF794-AA01-48A5-B80D-1D9BD10F3A87}" presName="quad3" presStyleLbl="node1" presStyleIdx="2" presStyleCnt="4">
        <dgm:presLayoutVars>
          <dgm:chMax val="0"/>
          <dgm:chPref val="0"/>
          <dgm:bulletEnabled val="1"/>
        </dgm:presLayoutVars>
      </dgm:prSet>
      <dgm:spPr/>
    </dgm:pt>
    <dgm:pt modelId="{F712AB2C-497E-4580-973F-75AE57B697D0}" type="pres">
      <dgm:prSet presAssocID="{B14FF794-AA01-48A5-B80D-1D9BD10F3A87}" presName="quad4" presStyleLbl="node1" presStyleIdx="3" presStyleCnt="4">
        <dgm:presLayoutVars>
          <dgm:chMax val="0"/>
          <dgm:chPref val="0"/>
          <dgm:bulletEnabled val="1"/>
        </dgm:presLayoutVars>
      </dgm:prSet>
      <dgm:spPr/>
    </dgm:pt>
  </dgm:ptLst>
  <dgm:cxnLst>
    <dgm:cxn modelId="{0ABEDA20-BD49-4EC2-B4B4-DCBC1A0B4F24}" srcId="{B14FF794-AA01-48A5-B80D-1D9BD10F3A87}" destId="{91919CAB-AC54-4251-923D-1C4295329027}" srcOrd="1" destOrd="0" parTransId="{20025E5F-7AAB-4CE0-89EB-9CC374EC8FF9}" sibTransId="{8B84FD58-EF04-49D1-B2B7-026ED2F15215}"/>
    <dgm:cxn modelId="{024B4C50-353E-4030-899F-4B0E32131298}" type="presOf" srcId="{35E43AEE-99AC-4EE8-9FA2-680EF9F90DB1}" destId="{F712AB2C-497E-4580-973F-75AE57B697D0}" srcOrd="0" destOrd="0" presId="urn:microsoft.com/office/officeart/2005/8/layout/matrix3"/>
    <dgm:cxn modelId="{11495C6B-F63E-421A-8E48-B4A2A3845C29}" type="presOf" srcId="{91919CAB-AC54-4251-923D-1C4295329027}" destId="{AB7C929F-5963-406F-B659-E8BA3C55DFB5}" srcOrd="0" destOrd="0" presId="urn:microsoft.com/office/officeart/2005/8/layout/matrix3"/>
    <dgm:cxn modelId="{54D4ED7A-E9C1-4F98-B9C9-2D588CDB2460}" srcId="{B14FF794-AA01-48A5-B80D-1D9BD10F3A87}" destId="{35E43AEE-99AC-4EE8-9FA2-680EF9F90DB1}" srcOrd="3" destOrd="0" parTransId="{1A423143-7AAF-43F0-A5C3-03EA9C824FB7}" sibTransId="{AA056439-3C7A-42F1-8450-84C5A5BADCF3}"/>
    <dgm:cxn modelId="{E32BE1A0-3ABE-4EDD-A355-671EF09AF03C}" srcId="{B14FF794-AA01-48A5-B80D-1D9BD10F3A87}" destId="{63F82456-75C0-4DF3-A9BF-46649D8AE31F}" srcOrd="0" destOrd="0" parTransId="{9311313A-CB5D-40C5-950B-3659FFEDB6E8}" sibTransId="{DEC55620-CE06-4D05-8600-C0510C70A3D8}"/>
    <dgm:cxn modelId="{3885B3A1-19D2-4A49-9BD7-5342C40ED59C}" type="presOf" srcId="{8400D14A-BA81-4ACA-91D6-80A21DB3A1A4}" destId="{E3C0E1F5-1087-419B-B3E4-32E834CA0224}" srcOrd="0" destOrd="0" presId="urn:microsoft.com/office/officeart/2005/8/layout/matrix3"/>
    <dgm:cxn modelId="{FC2D87C6-EBD4-4C8C-ACF7-FE0BFFACE4C7}" srcId="{B14FF794-AA01-48A5-B80D-1D9BD10F3A87}" destId="{8400D14A-BA81-4ACA-91D6-80A21DB3A1A4}" srcOrd="2" destOrd="0" parTransId="{D8DFDC54-B6A8-4794-8250-6D072713D9B1}" sibTransId="{20896E77-2F92-461B-A088-02EBC2634969}"/>
    <dgm:cxn modelId="{3B4549CB-7653-4418-92F9-D97ACEF00321}" type="presOf" srcId="{B14FF794-AA01-48A5-B80D-1D9BD10F3A87}" destId="{F403CD09-5886-4386-ACFD-14D206ACE74A}" srcOrd="0" destOrd="0" presId="urn:microsoft.com/office/officeart/2005/8/layout/matrix3"/>
    <dgm:cxn modelId="{91CF16F2-80E2-4DFC-80A0-15D3FF31B9D4}" type="presOf" srcId="{63F82456-75C0-4DF3-A9BF-46649D8AE31F}" destId="{8DA5EB88-ADE6-4ACA-B625-B52EB409F5F0}" srcOrd="0" destOrd="0" presId="urn:microsoft.com/office/officeart/2005/8/layout/matrix3"/>
    <dgm:cxn modelId="{495253E2-0E05-4DB9-A4B4-9E69C2480604}" type="presParOf" srcId="{F403CD09-5886-4386-ACFD-14D206ACE74A}" destId="{0D6CA0F8-BE3A-4F91-A2EA-72BAEA4213E6}" srcOrd="0" destOrd="0" presId="urn:microsoft.com/office/officeart/2005/8/layout/matrix3"/>
    <dgm:cxn modelId="{B61D23CE-60FE-4E58-8EDA-9642AF70B18C}" type="presParOf" srcId="{F403CD09-5886-4386-ACFD-14D206ACE74A}" destId="{8DA5EB88-ADE6-4ACA-B625-B52EB409F5F0}" srcOrd="1" destOrd="0" presId="urn:microsoft.com/office/officeart/2005/8/layout/matrix3"/>
    <dgm:cxn modelId="{F172E44B-0952-4319-99E6-490032B555D5}" type="presParOf" srcId="{F403CD09-5886-4386-ACFD-14D206ACE74A}" destId="{AB7C929F-5963-406F-B659-E8BA3C55DFB5}" srcOrd="2" destOrd="0" presId="urn:microsoft.com/office/officeart/2005/8/layout/matrix3"/>
    <dgm:cxn modelId="{17A05F24-1222-47C1-9BC8-AE4FD2675DB8}" type="presParOf" srcId="{F403CD09-5886-4386-ACFD-14D206ACE74A}" destId="{E3C0E1F5-1087-419B-B3E4-32E834CA0224}" srcOrd="3" destOrd="0" presId="urn:microsoft.com/office/officeart/2005/8/layout/matrix3"/>
    <dgm:cxn modelId="{73B79117-F5AA-4712-8AF1-FDE2860294AD}" type="presParOf" srcId="{F403CD09-5886-4386-ACFD-14D206ACE74A}" destId="{F712AB2C-497E-4580-973F-75AE57B697D0}"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917305" cy="3823335"/>
        <a:chOff x="0" y="0"/>
        <a:chExt cx="8917305" cy="3823335"/>
      </a:xfrm>
    </dsp:grpSpPr>
    <dsp:sp modelId="{2F99AB4D-618E-4A4C-8F32-CB5E2C90B6F9}">
      <dsp:nvSpPr>
        <dsp:cNvPr id="3" name="矩形 2"/>
        <dsp:cNvSpPr/>
      </dsp:nvSpPr>
      <dsp:spPr bwMode="white">
        <a:xfrm>
          <a:off x="0" y="80770"/>
          <a:ext cx="2017490" cy="806996"/>
        </a:xfrm>
        <a:prstGeom prst="rect">
          <a:avLst/>
        </a:prstGeom>
      </dsp:spPr>
      <dsp:style>
        <a:lnRef idx="1">
          <a:srgbClr val="A5A5A5">
            <a:hueOff val="0"/>
            <a:satOff val="0"/>
            <a:lumOff val="0"/>
            <a:alpha val="100000"/>
          </a:srgbClr>
        </a:lnRef>
        <a:fillRef idx="3">
          <a:srgbClr val="A5A5A5">
            <a:hueOff val="0"/>
            <a:satOff val="0"/>
            <a:lumOff val="0"/>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了解</a:t>
          </a:r>
        </a:p>
      </dsp:txBody>
      <dsp:txXfrm>
        <a:off x="0" y="80770"/>
        <a:ext cx="2017490" cy="806996"/>
      </dsp:txXfrm>
    </dsp:sp>
    <dsp:sp modelId="{0B1C32C2-6528-408F-A1DC-F8F2C300674D}">
      <dsp:nvSpPr>
        <dsp:cNvPr id="4" name="矩形 3"/>
        <dsp:cNvSpPr/>
      </dsp:nvSpPr>
      <dsp:spPr bwMode="white">
        <a:xfrm>
          <a:off x="0" y="887765"/>
          <a:ext cx="2017490" cy="2854800"/>
        </a:xfrm>
        <a:prstGeom prst="rect">
          <a:avLst/>
        </a:prstGeom>
      </dsp:spPr>
      <dsp:style>
        <a:lnRef idx="1">
          <a:srgbClr val="A5A5A5">
            <a:tint val="40000"/>
            <a:alpha val="90000"/>
            <a:hueOff val="0"/>
            <a:satOff val="0"/>
            <a:lumOff val="0"/>
            <a:alpha val="90196"/>
          </a:srgbClr>
        </a:lnRef>
        <a:fillRef idx="1">
          <a:srgbClr val="A5A5A5">
            <a:tint val="40000"/>
            <a:alpha val="90000"/>
            <a:hueOff val="0"/>
            <a:satOff val="0"/>
            <a:lumOff val="0"/>
            <a:alpha val="90196"/>
          </a:srgbClr>
        </a:fillRef>
        <a:effectRef idx="0">
          <a:scrgbClr r="0" g="0" b="0"/>
        </a:effectRef>
        <a:fontRef idx="minor"/>
      </dsp:style>
      <dsp:txBody>
        <a:bodyPr vert="horz" wrap="square" lIns="112014" tIns="112014" rIns="149352" bIns="168021"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100">
              <a:solidFill>
                <a:sysClr val="windowText" lastClr="000000"/>
              </a:solidFill>
            </a:rPr>
            <a:t>大数据时代的本质及学习数据科学的意义</a:t>
          </a:r>
          <a:endParaRPr lang="zh-CN" altLang="en-US" sz="2100">
            <a:solidFill>
              <a:sysClr val="windowText" lastClr="000000"/>
            </a:solidFill>
          </a:endParaRPr>
        </a:p>
        <a:p>
          <a:pPr marL="228600" lvl="1" indent="-228600">
            <a:lnSpc>
              <a:spcPct val="100000"/>
            </a:lnSpc>
            <a:spcBef>
              <a:spcPct val="0"/>
            </a:spcBef>
            <a:spcAft>
              <a:spcPct val="15000"/>
            </a:spcAft>
            <a:buChar char="•"/>
          </a:pPr>
          <a:r>
            <a:rPr lang="zh-CN" altLang="en-US" sz="2100">
              <a:solidFill>
                <a:sysClr val="windowText" lastClr="000000"/>
              </a:solidFill>
            </a:rPr>
            <a:t>数据科学的常用工具</a:t>
          </a:r>
          <a:endParaRPr lang="zh-CN" altLang="en-US" sz="2100">
            <a:solidFill>
              <a:sysClr val="windowText" lastClr="000000"/>
            </a:solidFill>
          </a:endParaRPr>
        </a:p>
        <a:p>
          <a:pPr marL="228600" lvl="1" indent="-228600">
            <a:lnSpc>
              <a:spcPct val="100000"/>
            </a:lnSpc>
            <a:spcBef>
              <a:spcPct val="0"/>
            </a:spcBef>
            <a:spcAft>
              <a:spcPct val="15000"/>
            </a:spcAft>
            <a:buChar char="•"/>
          </a:pPr>
          <a:r>
            <a:rPr lang="zh-CN" altLang="en-US" sz="2100">
              <a:solidFill>
                <a:sysClr val="windowText" lastClr="000000"/>
              </a:solidFill>
            </a:rPr>
            <a:t>数据科学的相关应用</a:t>
          </a:r>
          <a:endParaRPr lang="zh-CN" altLang="en-US" sz="2100">
            <a:solidFill>
              <a:sysClr val="windowText" lastClr="000000"/>
            </a:solidFill>
          </a:endParaRPr>
        </a:p>
      </dsp:txBody>
      <dsp:txXfrm>
        <a:off x="0" y="887765"/>
        <a:ext cx="2017490" cy="2854800"/>
      </dsp:txXfrm>
    </dsp:sp>
    <dsp:sp modelId="{7AD23FD0-5140-4991-90FA-52910E5246A1}">
      <dsp:nvSpPr>
        <dsp:cNvPr id="5" name="矩形 4"/>
        <dsp:cNvSpPr/>
      </dsp:nvSpPr>
      <dsp:spPr bwMode="white">
        <a:xfrm>
          <a:off x="2299938" y="80770"/>
          <a:ext cx="2017490" cy="806996"/>
        </a:xfrm>
        <a:prstGeom prst="rect">
          <a:avLst/>
        </a:prstGeom>
      </dsp:spPr>
      <dsp:style>
        <a:lnRef idx="1">
          <a:srgbClr val="A5A5A5">
            <a:hueOff val="919999"/>
            <a:satOff val="33333"/>
            <a:lumOff val="-4836"/>
            <a:alpha val="100000"/>
          </a:srgbClr>
        </a:lnRef>
        <a:fillRef idx="3">
          <a:srgbClr val="A5A5A5">
            <a:hueOff val="919999"/>
            <a:satOff val="33333"/>
            <a:lumOff val="-4836"/>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理解</a:t>
          </a:r>
        </a:p>
      </dsp:txBody>
      <dsp:txXfrm>
        <a:off x="2299938" y="80770"/>
        <a:ext cx="2017490" cy="806996"/>
      </dsp:txXfrm>
    </dsp:sp>
    <dsp:sp modelId="{C94008C4-848D-4B11-8FCD-024D8705554C}">
      <dsp:nvSpPr>
        <dsp:cNvPr id="6" name="矩形 5"/>
        <dsp:cNvSpPr/>
      </dsp:nvSpPr>
      <dsp:spPr bwMode="white">
        <a:xfrm>
          <a:off x="2299938" y="887765"/>
          <a:ext cx="2017490" cy="2854800"/>
        </a:xfrm>
        <a:prstGeom prst="rect">
          <a:avLst/>
        </a:prstGeom>
      </dsp:spPr>
      <dsp:style>
        <a:lnRef idx="1">
          <a:srgbClr val="A5A5A5">
            <a:tint val="40000"/>
            <a:alpha val="90000"/>
            <a:hueOff val="679999"/>
            <a:satOff val="33333"/>
            <a:lumOff val="523"/>
            <a:alpha val="90196"/>
          </a:srgbClr>
        </a:lnRef>
        <a:fillRef idx="1">
          <a:srgbClr val="A5A5A5">
            <a:tint val="40000"/>
            <a:alpha val="90000"/>
            <a:hueOff val="679999"/>
            <a:satOff val="33333"/>
            <a:lumOff val="523"/>
            <a:alpha val="90196"/>
          </a:srgbClr>
        </a:fillRef>
        <a:effectRef idx="0">
          <a:scrgbClr r="0" g="0" b="0"/>
        </a:effectRef>
        <a:fontRef idx="minor"/>
      </dsp:style>
      <dsp:txBody>
        <a:bodyPr vert="horz" wrap="square" lIns="112014" tIns="112014" rIns="149352" bIns="168021"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100">
              <a:solidFill>
                <a:sysClr val="windowText" lastClr="000000"/>
              </a:solidFill>
            </a:rPr>
            <a:t>数据科学的人才类型及其主要职责</a:t>
          </a:r>
          <a:endParaRPr lang="zh-CN" altLang="en-US" sz="2100">
            <a:solidFill>
              <a:sysClr val="windowText" lastClr="000000"/>
            </a:solidFill>
          </a:endParaRPr>
        </a:p>
        <a:p>
          <a:pPr marL="228600" lvl="1" indent="-228600">
            <a:lnSpc>
              <a:spcPct val="100000"/>
            </a:lnSpc>
            <a:spcBef>
              <a:spcPct val="0"/>
            </a:spcBef>
            <a:spcAft>
              <a:spcPct val="15000"/>
            </a:spcAft>
            <a:buChar char="•"/>
          </a:pPr>
          <a:r>
            <a:rPr lang="zh-CN" altLang="en-US" sz="2100">
              <a:solidFill>
                <a:sysClr val="windowText" lastClr="000000"/>
              </a:solidFill>
            </a:rPr>
            <a:t>数据科学与其他学科的区别与联系</a:t>
          </a:r>
          <a:endParaRPr sz="2100">
            <a:solidFill>
              <a:sysClr val="windowText" lastClr="000000"/>
            </a:solidFill>
          </a:endParaRPr>
        </a:p>
      </dsp:txBody>
      <dsp:txXfrm>
        <a:off x="2299938" y="887765"/>
        <a:ext cx="2017490" cy="2854800"/>
      </dsp:txXfrm>
    </dsp:sp>
    <dsp:sp modelId="{D3D6532B-2B4B-4D90-8DD7-E4A0C1253D49}">
      <dsp:nvSpPr>
        <dsp:cNvPr id="7" name="矩形 6"/>
        <dsp:cNvSpPr/>
      </dsp:nvSpPr>
      <dsp:spPr bwMode="white">
        <a:xfrm>
          <a:off x="4599877" y="80770"/>
          <a:ext cx="2017490" cy="806996"/>
        </a:xfrm>
        <a:prstGeom prst="rect">
          <a:avLst/>
        </a:prstGeom>
      </dsp:spPr>
      <dsp:style>
        <a:lnRef idx="1">
          <a:srgbClr val="A5A5A5">
            <a:hueOff val="1839999"/>
            <a:satOff val="66667"/>
            <a:lumOff val="-9672"/>
            <a:alpha val="100000"/>
          </a:srgbClr>
        </a:lnRef>
        <a:fillRef idx="3">
          <a:srgbClr val="A5A5A5">
            <a:hueOff val="1839999"/>
            <a:satOff val="66667"/>
            <a:lumOff val="-9672"/>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掌握</a:t>
          </a:r>
        </a:p>
      </dsp:txBody>
      <dsp:txXfrm>
        <a:off x="4599877" y="80770"/>
        <a:ext cx="2017490" cy="806996"/>
      </dsp:txXfrm>
    </dsp:sp>
    <dsp:sp modelId="{F6982DEA-B834-4674-AD0E-434D56A482F8}">
      <dsp:nvSpPr>
        <dsp:cNvPr id="8" name="矩形 7"/>
        <dsp:cNvSpPr/>
      </dsp:nvSpPr>
      <dsp:spPr bwMode="white">
        <a:xfrm>
          <a:off x="4599877" y="887765"/>
          <a:ext cx="2017490" cy="2854800"/>
        </a:xfrm>
        <a:prstGeom prst="rect">
          <a:avLst/>
        </a:prstGeom>
      </dsp:spPr>
      <dsp:style>
        <a:lnRef idx="1">
          <a:srgbClr val="A5A5A5">
            <a:tint val="40000"/>
            <a:alpha val="90000"/>
            <a:hueOff val="1359999"/>
            <a:satOff val="66667"/>
            <a:lumOff val="1046"/>
            <a:alpha val="90196"/>
          </a:srgbClr>
        </a:lnRef>
        <a:fillRef idx="1">
          <a:srgbClr val="A5A5A5">
            <a:tint val="40000"/>
            <a:alpha val="90000"/>
            <a:hueOff val="1359999"/>
            <a:satOff val="66667"/>
            <a:lumOff val="1046"/>
            <a:alpha val="90196"/>
          </a:srgbClr>
        </a:fillRef>
        <a:effectRef idx="0">
          <a:scrgbClr r="0" g="0" b="0"/>
        </a:effectRef>
        <a:fontRef idx="minor"/>
      </dsp:style>
      <dsp:txBody>
        <a:bodyPr vert="horz" wrap="square" lIns="112014" tIns="112014" rIns="149352" bIns="168021"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100">
              <a:solidFill>
                <a:sysClr val="windowText" lastClr="000000"/>
              </a:solidFill>
            </a:rPr>
            <a:t>大数据和数据科学的定义与特征</a:t>
          </a:r>
          <a:endParaRPr lang="zh-CN" altLang="en-US" sz="2100">
            <a:solidFill>
              <a:sysClr val="windowText" lastClr="000000"/>
            </a:solidFill>
          </a:endParaRPr>
        </a:p>
        <a:p>
          <a:pPr marL="228600" lvl="1" indent="-228600">
            <a:lnSpc>
              <a:spcPct val="100000"/>
            </a:lnSpc>
            <a:spcBef>
              <a:spcPct val="0"/>
            </a:spcBef>
            <a:spcAft>
              <a:spcPct val="15000"/>
            </a:spcAft>
            <a:buChar char="•"/>
          </a:pPr>
          <a:r>
            <a:rPr lang="zh-CN" altLang="en-US" sz="2100">
              <a:solidFill>
                <a:sysClr val="windowText" lastClr="000000"/>
              </a:solidFill>
            </a:rPr>
            <a:t>数据科学的知识体系</a:t>
          </a:r>
          <a:endParaRPr sz="2100">
            <a:solidFill>
              <a:sysClr val="windowText" lastClr="000000"/>
            </a:solidFill>
          </a:endParaRPr>
        </a:p>
      </dsp:txBody>
      <dsp:txXfrm>
        <a:off x="4599877" y="887765"/>
        <a:ext cx="2017490" cy="2854800"/>
      </dsp:txXfrm>
    </dsp:sp>
    <dsp:sp modelId="{48BCE092-BDB2-4F83-B06C-9683606A668A}">
      <dsp:nvSpPr>
        <dsp:cNvPr id="9" name="矩形 8"/>
        <dsp:cNvSpPr/>
      </dsp:nvSpPr>
      <dsp:spPr bwMode="white">
        <a:xfrm>
          <a:off x="6899815" y="80770"/>
          <a:ext cx="2017490" cy="806996"/>
        </a:xfrm>
        <a:prstGeom prst="rect">
          <a:avLst/>
        </a:prstGeom>
      </dsp:spPr>
      <dsp:style>
        <a:lnRef idx="1">
          <a:srgbClr val="A5A5A5">
            <a:hueOff val="2760000"/>
            <a:satOff val="100000"/>
            <a:lumOff val="-14509"/>
            <a:alpha val="100000"/>
          </a:srgbClr>
        </a:lnRef>
        <a:fillRef idx="3">
          <a:srgbClr val="A5A5A5">
            <a:hueOff val="2760000"/>
            <a:satOff val="100000"/>
            <a:lumOff val="-14509"/>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熟练掌握</a:t>
          </a:r>
        </a:p>
      </dsp:txBody>
      <dsp:txXfrm>
        <a:off x="6899815" y="80770"/>
        <a:ext cx="2017490" cy="806996"/>
      </dsp:txXfrm>
    </dsp:sp>
    <dsp:sp modelId="{B985A5A0-9D9D-4312-8F65-B76DEDFC97F0}">
      <dsp:nvSpPr>
        <dsp:cNvPr id="10" name="矩形 9"/>
        <dsp:cNvSpPr/>
      </dsp:nvSpPr>
      <dsp:spPr bwMode="white">
        <a:xfrm>
          <a:off x="6899815" y="887765"/>
          <a:ext cx="2017490" cy="2854800"/>
        </a:xfrm>
        <a:prstGeom prst="rect">
          <a:avLst/>
        </a:prstGeom>
      </dsp:spPr>
      <dsp:style>
        <a:lnRef idx="1">
          <a:srgbClr val="A5A5A5">
            <a:tint val="40000"/>
            <a:alpha val="90000"/>
            <a:hueOff val="2040000"/>
            <a:satOff val="100000"/>
            <a:lumOff val="1569"/>
            <a:alpha val="90196"/>
          </a:srgbClr>
        </a:lnRef>
        <a:fillRef idx="1">
          <a:srgbClr val="A5A5A5">
            <a:tint val="40000"/>
            <a:alpha val="90000"/>
            <a:hueOff val="2040000"/>
            <a:satOff val="100000"/>
            <a:lumOff val="1569"/>
            <a:alpha val="90196"/>
          </a:srgbClr>
        </a:fillRef>
        <a:effectRef idx="0">
          <a:scrgbClr r="0" g="0" b="0"/>
        </a:effectRef>
        <a:fontRef idx="minor"/>
      </dsp:style>
      <dsp:txBody>
        <a:bodyPr vert="horz" wrap="square" lIns="112014" tIns="112014" rIns="149352" bIns="168021"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100" dirty="0">
              <a:solidFill>
                <a:sysClr val="windowText" lastClr="000000"/>
              </a:solidFill>
            </a:rPr>
            <a:t>数据科学的基本流程（图</a:t>
          </a:r>
          <a:r>
            <a:rPr lang="en-US" altLang="zh-CN" sz="2100" dirty="0">
              <a:solidFill>
                <a:sysClr val="windowText" lastClr="000000"/>
              </a:solidFill>
            </a:rPr>
            <a:t>1-5</a:t>
          </a:r>
          <a:r>
            <a:rPr lang="zh-CN" altLang="en-US" sz="2100" dirty="0">
              <a:solidFill>
                <a:sysClr val="windowText" lastClr="000000"/>
              </a:solidFill>
            </a:rPr>
            <a:t>）</a:t>
          </a:r>
          <a:endParaRPr sz="2100">
            <a:solidFill>
              <a:sysClr val="windowText" lastClr="000000"/>
            </a:solidFill>
          </a:endParaRPr>
        </a:p>
      </dsp:txBody>
      <dsp:txXfrm>
        <a:off x="6899815" y="887765"/>
        <a:ext cx="2017490"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943975" cy="3931920"/>
        <a:chOff x="0" y="0"/>
        <a:chExt cx="8943975" cy="3931920"/>
      </a:xfrm>
    </dsp:grpSpPr>
    <dsp:sp modelId="{A1C7A9A6-5720-4073-9A94-A22890853214}">
      <dsp:nvSpPr>
        <dsp:cNvPr id="3" name="矩形 2"/>
        <dsp:cNvSpPr/>
      </dsp:nvSpPr>
      <dsp:spPr bwMode="white">
        <a:xfrm>
          <a:off x="0" y="43920"/>
          <a:ext cx="2023524" cy="460800"/>
        </a:xfrm>
        <a:prstGeom prst="rect">
          <a:avLst/>
        </a:prstGeom>
      </dsp:spPr>
      <dsp:style>
        <a:lnRef idx="1">
          <a:srgbClr val="ED7D31">
            <a:hueOff val="0"/>
            <a:satOff val="0"/>
            <a:lumOff val="0"/>
            <a:alpha val="100000"/>
          </a:srgbClr>
        </a:lnRef>
        <a:fillRef idx="3">
          <a:srgbClr val="ED7D31">
            <a:hueOff val="0"/>
            <a:satOff val="0"/>
            <a:lumOff val="0"/>
            <a:alpha val="100000"/>
          </a:srgbClr>
        </a:fillRef>
        <a:effectRef idx="2">
          <a:scrgbClr r="0" g="0" b="0"/>
        </a:effectRef>
        <a:fontRef idx="minor">
          <a:sysClr val="window" lastClr="FFFFFF"/>
        </a:fontRef>
      </dsp:style>
      <dsp:txBody>
        <a:bodyPr lIns="113792" tIns="65024" rIns="113792" bIns="65024"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rtl="0">
            <a:lnSpc>
              <a:spcPct val="100000"/>
            </a:lnSpc>
            <a:spcBef>
              <a:spcPct val="0"/>
            </a:spcBef>
            <a:spcAft>
              <a:spcPct val="35000"/>
            </a:spcAft>
          </a:pPr>
          <a:r>
            <a:rPr lang="zh-CN" b="1" dirty="0"/>
            <a:t>新兴科学</a:t>
          </a:r>
          <a:endParaRPr lang="zh-CN" dirty="0"/>
        </a:p>
      </dsp:txBody>
      <dsp:txXfrm>
        <a:off x="0" y="43920"/>
        <a:ext cx="2023524" cy="460800"/>
      </dsp:txXfrm>
    </dsp:sp>
    <dsp:sp modelId="{0D174396-24E4-4E3C-B035-2C5740DC065E}">
      <dsp:nvSpPr>
        <dsp:cNvPr id="4" name="矩形 3"/>
        <dsp:cNvSpPr/>
      </dsp:nvSpPr>
      <dsp:spPr bwMode="white">
        <a:xfrm>
          <a:off x="0" y="504720"/>
          <a:ext cx="2023524" cy="3383280"/>
        </a:xfrm>
        <a:prstGeom prst="rect">
          <a:avLst/>
        </a:prstGeom>
      </dsp:spPr>
      <dsp:style>
        <a:lnRef idx="1">
          <a:srgbClr val="ED7D31">
            <a:tint val="40000"/>
            <a:alpha val="90000"/>
            <a:hueOff val="0"/>
            <a:satOff val="0"/>
            <a:lumOff val="0"/>
            <a:alpha val="90196"/>
          </a:srgbClr>
        </a:lnRef>
        <a:fillRef idx="1">
          <a:srgbClr val="ED7D31">
            <a:tint val="40000"/>
            <a:alpha val="90000"/>
            <a:hueOff val="0"/>
            <a:satOff val="0"/>
            <a:lumOff val="0"/>
            <a:alpha val="90196"/>
          </a:srgbClr>
        </a:fillRef>
        <a:effectRef idx="0">
          <a:scrgbClr r="0" g="0" b="0"/>
        </a:effectRef>
        <a:fontRef idx="minor"/>
      </dsp:style>
      <dsp:txBody>
        <a:bodyPr lIns="85344" tIns="85344" rIns="113792" bIns="128016"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rtl="0">
            <a:lnSpc>
              <a:spcPct val="100000"/>
            </a:lnSpc>
            <a:spcBef>
              <a:spcPct val="0"/>
            </a:spcBef>
            <a:spcAft>
              <a:spcPct val="15000"/>
            </a:spcAft>
            <a:buChar char="•"/>
          </a:pPr>
          <a:r>
            <a:rPr lang="zh-CN" dirty="0">
              <a:solidFill>
                <a:sysClr val="windowText" lastClr="000000"/>
              </a:solidFill>
            </a:rPr>
            <a:t>是一门将</a:t>
          </a:r>
          <a:r>
            <a:rPr lang="en-US" dirty="0">
              <a:solidFill>
                <a:sysClr val="windowText" lastClr="000000"/>
              </a:solidFill>
            </a:rPr>
            <a:t>“</a:t>
          </a:r>
          <a:r>
            <a:rPr lang="zh-CN" dirty="0">
              <a:solidFill>
                <a:sysClr val="windowText" lastClr="000000"/>
              </a:solidFill>
            </a:rPr>
            <a:t>现实世界</a:t>
          </a:r>
          <a:r>
            <a:rPr lang="en-US" dirty="0">
              <a:solidFill>
                <a:sysClr val="windowText" lastClr="000000"/>
              </a:solidFill>
            </a:rPr>
            <a:t>”</a:t>
          </a:r>
          <a:r>
            <a:rPr lang="zh-CN" dirty="0">
              <a:solidFill>
                <a:sysClr val="windowText" lastClr="000000"/>
              </a:solidFill>
            </a:rPr>
            <a:t>映射到</a:t>
          </a:r>
          <a:r>
            <a:rPr lang="en-US" dirty="0">
              <a:solidFill>
                <a:sysClr val="windowText" lastClr="000000"/>
              </a:solidFill>
            </a:rPr>
            <a:t>“</a:t>
          </a:r>
          <a:r>
            <a:rPr lang="zh-CN" dirty="0">
              <a:solidFill>
                <a:sysClr val="windowText" lastClr="000000"/>
              </a:solidFill>
            </a:rPr>
            <a:t>数据世界</a:t>
          </a:r>
          <a:r>
            <a:rPr lang="en-US" dirty="0">
              <a:solidFill>
                <a:sysClr val="windowText" lastClr="000000"/>
              </a:solidFill>
            </a:rPr>
            <a:t>”</a:t>
          </a:r>
          <a:r>
            <a:rPr lang="zh-CN" dirty="0">
              <a:solidFill>
                <a:sysClr val="windowText" lastClr="000000"/>
              </a:solidFill>
            </a:rPr>
            <a:t>之后，在</a:t>
          </a:r>
          <a:r>
            <a:rPr lang="en-US" dirty="0">
              <a:solidFill>
                <a:sysClr val="windowText" lastClr="000000"/>
              </a:solidFill>
            </a:rPr>
            <a:t>“</a:t>
          </a:r>
          <a:r>
            <a:rPr lang="zh-CN" dirty="0">
              <a:solidFill>
                <a:sysClr val="windowText" lastClr="000000"/>
              </a:solidFill>
            </a:rPr>
            <a:t>数据层次</a:t>
          </a:r>
          <a:r>
            <a:rPr lang="en-US" dirty="0">
              <a:solidFill>
                <a:sysClr val="windowText" lastClr="000000"/>
              </a:solidFill>
            </a:rPr>
            <a:t>”</a:t>
          </a:r>
          <a:r>
            <a:rPr lang="zh-CN" dirty="0">
              <a:solidFill>
                <a:sysClr val="windowText" lastClr="000000"/>
              </a:solidFill>
            </a:rPr>
            <a:t>上研究</a:t>
          </a:r>
          <a:r>
            <a:rPr lang="en-US" dirty="0">
              <a:solidFill>
                <a:sysClr val="windowText" lastClr="000000"/>
              </a:solidFill>
            </a:rPr>
            <a:t>“</a:t>
          </a:r>
          <a:r>
            <a:rPr lang="zh-CN" dirty="0">
              <a:solidFill>
                <a:sysClr val="windowText" lastClr="000000"/>
              </a:solidFill>
            </a:rPr>
            <a:t>现实世界</a:t>
          </a:r>
          <a:r>
            <a:rPr lang="en-US" dirty="0">
              <a:solidFill>
                <a:sysClr val="windowText" lastClr="000000"/>
              </a:solidFill>
            </a:rPr>
            <a:t>”</a:t>
          </a:r>
          <a:r>
            <a:rPr lang="zh-CN" dirty="0">
              <a:solidFill>
                <a:sysClr val="windowText" lastClr="000000"/>
              </a:solidFill>
            </a:rPr>
            <a:t>的问题，并根据</a:t>
          </a:r>
          <a:r>
            <a:rPr lang="en-US" dirty="0">
              <a:solidFill>
                <a:sysClr val="windowText" lastClr="000000"/>
              </a:solidFill>
            </a:rPr>
            <a:t>“</a:t>
          </a:r>
          <a:r>
            <a:rPr lang="zh-CN" dirty="0">
              <a:solidFill>
                <a:sysClr val="windowText" lastClr="000000"/>
              </a:solidFill>
            </a:rPr>
            <a:t>数据世界</a:t>
          </a:r>
          <a:r>
            <a:rPr lang="en-US" dirty="0">
              <a:solidFill>
                <a:sysClr val="windowText" lastClr="000000"/>
              </a:solidFill>
            </a:rPr>
            <a:t>”</a:t>
          </a:r>
          <a:r>
            <a:rPr lang="zh-CN" dirty="0">
              <a:solidFill>
                <a:sysClr val="windowText" lastClr="000000"/>
              </a:solidFill>
            </a:rPr>
            <a:t>的分析结果，对</a:t>
          </a:r>
          <a:r>
            <a:rPr lang="en-US" dirty="0">
              <a:solidFill>
                <a:sysClr val="windowText" lastClr="000000"/>
              </a:solidFill>
            </a:rPr>
            <a:t>“</a:t>
          </a:r>
          <a:r>
            <a:rPr lang="zh-CN" dirty="0">
              <a:solidFill>
                <a:sysClr val="windowText" lastClr="000000"/>
              </a:solidFill>
            </a:rPr>
            <a:t>现实世界</a:t>
          </a:r>
          <a:r>
            <a:rPr lang="en-US" dirty="0">
              <a:solidFill>
                <a:sysClr val="windowText" lastClr="000000"/>
              </a:solidFill>
            </a:rPr>
            <a:t>”</a:t>
          </a:r>
          <a:r>
            <a:rPr lang="zh-CN" dirty="0">
              <a:solidFill>
                <a:sysClr val="windowText" lastClr="000000"/>
              </a:solidFill>
            </a:rPr>
            <a:t>进行预测、洞见、解释或决策的</a:t>
          </a:r>
          <a:r>
            <a:rPr lang="zh-CN" b="1" dirty="0">
              <a:solidFill>
                <a:srgbClr val="C00000"/>
              </a:solidFill>
            </a:rPr>
            <a:t>新兴科学</a:t>
          </a:r>
          <a:r>
            <a:rPr lang="zh-CN" dirty="0">
              <a:solidFill>
                <a:sysClr val="windowText" lastClr="000000"/>
              </a:solidFill>
            </a:rPr>
            <a:t>；</a:t>
          </a:r>
          <a:endParaRPr>
            <a:solidFill>
              <a:sysClr val="windowText" lastClr="000000"/>
            </a:solidFill>
          </a:endParaRPr>
        </a:p>
      </dsp:txBody>
      <dsp:txXfrm>
        <a:off x="0" y="504720"/>
        <a:ext cx="2023524" cy="3383280"/>
      </dsp:txXfrm>
    </dsp:sp>
    <dsp:sp modelId="{CD3D4BE8-A428-468E-9D84-EA4A1BA29C1F}">
      <dsp:nvSpPr>
        <dsp:cNvPr id="5" name="矩形 4"/>
        <dsp:cNvSpPr/>
      </dsp:nvSpPr>
      <dsp:spPr bwMode="white">
        <a:xfrm>
          <a:off x="2306817" y="43920"/>
          <a:ext cx="2023524" cy="460800"/>
        </a:xfrm>
        <a:prstGeom prst="rect">
          <a:avLst/>
        </a:prstGeom>
      </dsp:spPr>
      <dsp:style>
        <a:lnRef idx="1">
          <a:srgbClr val="ED7D31">
            <a:hueOff val="-499999"/>
            <a:satOff val="-27973"/>
            <a:lumOff val="2876"/>
            <a:alpha val="100000"/>
          </a:srgbClr>
        </a:lnRef>
        <a:fillRef idx="3">
          <a:srgbClr val="ED7D31">
            <a:hueOff val="-499999"/>
            <a:satOff val="-27973"/>
            <a:lumOff val="2876"/>
            <a:alpha val="100000"/>
          </a:srgbClr>
        </a:fillRef>
        <a:effectRef idx="2">
          <a:scrgbClr r="0" g="0" b="0"/>
        </a:effectRef>
        <a:fontRef idx="minor">
          <a:sysClr val="window" lastClr="FFFFFF"/>
        </a:fontRef>
      </dsp:style>
      <dsp:txBody>
        <a:bodyPr lIns="113792" tIns="65024" rIns="113792" bIns="65024"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rtl="0">
            <a:lnSpc>
              <a:spcPct val="100000"/>
            </a:lnSpc>
            <a:spcBef>
              <a:spcPct val="0"/>
            </a:spcBef>
            <a:spcAft>
              <a:spcPct val="35000"/>
            </a:spcAft>
          </a:pPr>
          <a:r>
            <a:rPr lang="zh-CN" b="1"/>
            <a:t>交叉性学科</a:t>
          </a:r>
          <a:endParaRPr lang="zh-CN"/>
        </a:p>
      </dsp:txBody>
      <dsp:txXfrm>
        <a:off x="2306817" y="43920"/>
        <a:ext cx="2023524" cy="460800"/>
      </dsp:txXfrm>
    </dsp:sp>
    <dsp:sp modelId="{A7FBF047-7225-438D-AFD3-7A09F090A6D5}">
      <dsp:nvSpPr>
        <dsp:cNvPr id="6" name="矩形 5"/>
        <dsp:cNvSpPr/>
      </dsp:nvSpPr>
      <dsp:spPr bwMode="white">
        <a:xfrm>
          <a:off x="2306817" y="504720"/>
          <a:ext cx="2023524" cy="3383280"/>
        </a:xfrm>
        <a:prstGeom prst="rect">
          <a:avLst/>
        </a:prstGeom>
      </dsp:spPr>
      <dsp:style>
        <a:lnRef idx="1">
          <a:srgbClr val="ED7D31">
            <a:tint val="40000"/>
            <a:alpha val="90000"/>
            <a:hueOff val="-279999"/>
            <a:satOff val="-25228"/>
            <a:lumOff val="-260"/>
            <a:alpha val="90196"/>
          </a:srgbClr>
        </a:lnRef>
        <a:fillRef idx="1">
          <a:srgbClr val="ED7D31">
            <a:tint val="40000"/>
            <a:alpha val="90000"/>
            <a:hueOff val="-279999"/>
            <a:satOff val="-25228"/>
            <a:lumOff val="-260"/>
            <a:alpha val="90196"/>
          </a:srgbClr>
        </a:fillRef>
        <a:effectRef idx="0">
          <a:scrgbClr r="0" g="0" b="0"/>
        </a:effectRef>
        <a:fontRef idx="minor"/>
      </dsp:style>
      <dsp:txBody>
        <a:bodyPr lIns="85344" tIns="85344" rIns="113792" bIns="128016"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rtl="0">
            <a:lnSpc>
              <a:spcPct val="100000"/>
            </a:lnSpc>
            <a:spcBef>
              <a:spcPct val="0"/>
            </a:spcBef>
            <a:spcAft>
              <a:spcPct val="15000"/>
            </a:spcAft>
            <a:buChar char="•"/>
          </a:pPr>
          <a:r>
            <a:rPr lang="zh-CN" dirty="0">
              <a:solidFill>
                <a:sysClr val="windowText" lastClr="000000"/>
              </a:solidFill>
            </a:rPr>
            <a:t>是一门以</a:t>
          </a:r>
          <a:r>
            <a:rPr lang="en-US" dirty="0">
              <a:solidFill>
                <a:sysClr val="windowText" lastClr="000000"/>
              </a:solidFill>
            </a:rPr>
            <a:t>“</a:t>
          </a:r>
          <a:r>
            <a:rPr lang="zh-CN" dirty="0">
              <a:solidFill>
                <a:sysClr val="windowText" lastClr="000000"/>
              </a:solidFill>
            </a:rPr>
            <a:t>数据</a:t>
          </a:r>
          <a:r>
            <a:rPr lang="en-US" dirty="0">
              <a:solidFill>
                <a:sysClr val="windowText" lastClr="000000"/>
              </a:solidFill>
            </a:rPr>
            <a:t>”</a:t>
          </a:r>
          <a:r>
            <a:rPr lang="zh-CN" dirty="0">
              <a:solidFill>
                <a:sysClr val="windowText" lastClr="000000"/>
              </a:solidFill>
            </a:rPr>
            <a:t>，尤其是</a:t>
          </a:r>
          <a:r>
            <a:rPr lang="en-US" dirty="0">
              <a:solidFill>
                <a:sysClr val="windowText" lastClr="000000"/>
              </a:solidFill>
            </a:rPr>
            <a:t>“</a:t>
          </a:r>
          <a:r>
            <a:rPr lang="zh-CN" dirty="0">
              <a:solidFill>
                <a:sysClr val="windowText" lastClr="000000"/>
              </a:solidFill>
            </a:rPr>
            <a:t>大数据</a:t>
          </a:r>
          <a:r>
            <a:rPr lang="en-US" dirty="0">
              <a:solidFill>
                <a:sysClr val="windowText" lastClr="000000"/>
              </a:solidFill>
            </a:rPr>
            <a:t>”</a:t>
          </a:r>
          <a:r>
            <a:rPr lang="zh-CN" dirty="0">
              <a:solidFill>
                <a:sysClr val="windowText" lastClr="000000"/>
              </a:solidFill>
            </a:rPr>
            <a:t>为研究对象，并以统计</a:t>
          </a:r>
          <a:r>
            <a:rPr lang="zh-CN" altLang="en-US" dirty="0">
              <a:solidFill>
                <a:sysClr val="windowText" lastClr="000000"/>
              </a:solidFill>
            </a:rPr>
            <a:t>学</a:t>
          </a:r>
          <a:r>
            <a:rPr lang="zh-CN" dirty="0">
              <a:solidFill>
                <a:sysClr val="windowText" lastClr="000000"/>
              </a:solidFill>
            </a:rPr>
            <a:t>、机器学习、数据可视化等为理论基础，主要研究数据</a:t>
          </a:r>
          <a:r>
            <a:rPr lang="zh-CN" altLang="en-US" dirty="0">
              <a:solidFill>
                <a:sysClr val="windowText" lastClr="000000"/>
              </a:solidFill>
            </a:rPr>
            <a:t>加工与准备、数据分析</a:t>
          </a:r>
          <a:r>
            <a:rPr lang="zh-CN" dirty="0">
              <a:solidFill>
                <a:sysClr val="windowText" lastClr="000000"/>
              </a:solidFill>
            </a:rPr>
            <a:t>、数据管理、数据计算</a:t>
          </a:r>
          <a:r>
            <a:rPr lang="zh-CN" altLang="en-US" dirty="0">
              <a:solidFill>
                <a:sysClr val="windowText" lastClr="000000"/>
              </a:solidFill>
            </a:rPr>
            <a:t>、数据产品开发</a:t>
          </a:r>
          <a:r>
            <a:rPr lang="zh-CN" dirty="0">
              <a:solidFill>
                <a:sysClr val="windowText" lastClr="000000"/>
              </a:solidFill>
            </a:rPr>
            <a:t>等活动的</a:t>
          </a:r>
          <a:r>
            <a:rPr lang="zh-CN" b="1" dirty="0">
              <a:solidFill>
                <a:srgbClr val="C00000"/>
              </a:solidFill>
            </a:rPr>
            <a:t>交叉性学科</a:t>
          </a:r>
          <a:r>
            <a:rPr lang="zh-CN" b="1" dirty="0">
              <a:solidFill>
                <a:sysClr val="windowText" lastClr="000000"/>
              </a:solidFill>
            </a:rPr>
            <a:t>；</a:t>
          </a:r>
          <a:endParaRPr lang="zh-CN" dirty="0">
            <a:solidFill>
              <a:sysClr val="windowText" lastClr="000000"/>
            </a:solidFill>
          </a:endParaRPr>
        </a:p>
      </dsp:txBody>
      <dsp:txXfrm>
        <a:off x="2306817" y="504720"/>
        <a:ext cx="2023524" cy="3383280"/>
      </dsp:txXfrm>
    </dsp:sp>
    <dsp:sp modelId="{E785563D-7ED1-465A-BF2E-45C049DAE07F}">
      <dsp:nvSpPr>
        <dsp:cNvPr id="7" name="矩形 6"/>
        <dsp:cNvSpPr/>
      </dsp:nvSpPr>
      <dsp:spPr bwMode="white">
        <a:xfrm>
          <a:off x="4613634" y="43920"/>
          <a:ext cx="2023524" cy="460800"/>
        </a:xfrm>
        <a:prstGeom prst="rect">
          <a:avLst/>
        </a:prstGeom>
      </dsp:spPr>
      <dsp:style>
        <a:lnRef idx="1">
          <a:srgbClr val="ED7D31">
            <a:hueOff val="-999999"/>
            <a:satOff val="-55947"/>
            <a:lumOff val="5752"/>
            <a:alpha val="100000"/>
          </a:srgbClr>
        </a:lnRef>
        <a:fillRef idx="3">
          <a:srgbClr val="ED7D31">
            <a:hueOff val="-999999"/>
            <a:satOff val="-55947"/>
            <a:lumOff val="5752"/>
            <a:alpha val="100000"/>
          </a:srgbClr>
        </a:fillRef>
        <a:effectRef idx="2">
          <a:scrgbClr r="0" g="0" b="0"/>
        </a:effectRef>
        <a:fontRef idx="minor">
          <a:sysClr val="window" lastClr="FFFFFF"/>
        </a:fontRef>
      </dsp:style>
      <dsp:txBody>
        <a:bodyPr lIns="113792" tIns="65024" rIns="113792" bIns="65024"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rtl="0">
            <a:lnSpc>
              <a:spcPct val="100000"/>
            </a:lnSpc>
            <a:spcBef>
              <a:spcPct val="0"/>
            </a:spcBef>
            <a:spcAft>
              <a:spcPct val="35000"/>
            </a:spcAft>
          </a:pPr>
          <a:r>
            <a:rPr lang="zh-CN" b="1" dirty="0"/>
            <a:t>独立学科</a:t>
          </a:r>
          <a:endParaRPr lang="zh-CN" dirty="0"/>
        </a:p>
      </dsp:txBody>
      <dsp:txXfrm>
        <a:off x="4613634" y="43920"/>
        <a:ext cx="2023524" cy="460800"/>
      </dsp:txXfrm>
    </dsp:sp>
    <dsp:sp modelId="{76602AAF-48A3-4752-94A1-FD05CBD3BDAD}">
      <dsp:nvSpPr>
        <dsp:cNvPr id="8" name="矩形 7"/>
        <dsp:cNvSpPr/>
      </dsp:nvSpPr>
      <dsp:spPr bwMode="white">
        <a:xfrm>
          <a:off x="4613634" y="504720"/>
          <a:ext cx="2023524" cy="3383280"/>
        </a:xfrm>
        <a:prstGeom prst="rect">
          <a:avLst/>
        </a:prstGeom>
      </dsp:spPr>
      <dsp:style>
        <a:lnRef idx="1">
          <a:srgbClr val="ED7D31">
            <a:tint val="40000"/>
            <a:alpha val="90000"/>
            <a:hueOff val="-559999"/>
            <a:satOff val="-50457"/>
            <a:lumOff val="-522"/>
            <a:alpha val="90196"/>
          </a:srgbClr>
        </a:lnRef>
        <a:fillRef idx="1">
          <a:srgbClr val="ED7D31">
            <a:tint val="40000"/>
            <a:alpha val="90000"/>
            <a:hueOff val="-559999"/>
            <a:satOff val="-50457"/>
            <a:lumOff val="-522"/>
            <a:alpha val="90196"/>
          </a:srgbClr>
        </a:fillRef>
        <a:effectRef idx="0">
          <a:scrgbClr r="0" g="0" b="0"/>
        </a:effectRef>
        <a:fontRef idx="minor"/>
      </dsp:style>
      <dsp:txBody>
        <a:bodyPr lIns="85344" tIns="85344" rIns="113792" bIns="128016"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gn="just" rtl="0">
            <a:lnSpc>
              <a:spcPct val="100000"/>
            </a:lnSpc>
            <a:spcBef>
              <a:spcPct val="0"/>
            </a:spcBef>
            <a:spcAft>
              <a:spcPct val="15000"/>
            </a:spcAft>
            <a:buChar char="•"/>
          </a:pPr>
          <a:r>
            <a:rPr lang="zh-CN" dirty="0">
              <a:solidFill>
                <a:sysClr val="windowText" lastClr="000000"/>
              </a:solidFill>
            </a:rPr>
            <a:t>是一门以实现</a:t>
          </a:r>
          <a:r>
            <a:rPr lang="en-US" dirty="0">
              <a:solidFill>
                <a:sysClr val="windowText" lastClr="000000"/>
              </a:solidFill>
            </a:rPr>
            <a:t>“</a:t>
          </a:r>
          <a:r>
            <a:rPr lang="zh-CN" dirty="0">
              <a:solidFill>
                <a:sysClr val="windowText" lastClr="000000"/>
              </a:solidFill>
            </a:rPr>
            <a:t>从数据到信息</a:t>
          </a:r>
          <a:r>
            <a:rPr lang="en-US" dirty="0">
              <a:solidFill>
                <a:sysClr val="windowText" lastClr="000000"/>
              </a:solidFill>
            </a:rPr>
            <a:t>”</a:t>
          </a:r>
          <a:r>
            <a:rPr lang="zh-CN" dirty="0">
              <a:solidFill>
                <a:sysClr val="windowText" lastClr="000000"/>
              </a:solidFill>
            </a:rPr>
            <a:t>、</a:t>
          </a:r>
          <a:r>
            <a:rPr lang="en-US" dirty="0">
              <a:solidFill>
                <a:sysClr val="windowText" lastClr="000000"/>
              </a:solidFill>
            </a:rPr>
            <a:t>“</a:t>
          </a:r>
          <a:r>
            <a:rPr lang="zh-CN" dirty="0">
              <a:solidFill>
                <a:sysClr val="windowText" lastClr="000000"/>
              </a:solidFill>
            </a:rPr>
            <a:t>从数据到知识</a:t>
          </a:r>
          <a:r>
            <a:rPr lang="en-US" dirty="0">
              <a:solidFill>
                <a:sysClr val="windowText" lastClr="000000"/>
              </a:solidFill>
            </a:rPr>
            <a:t>”</a:t>
          </a:r>
          <a:r>
            <a:rPr lang="zh-CN" dirty="0">
              <a:solidFill>
                <a:sysClr val="windowText" lastClr="000000"/>
              </a:solidFill>
            </a:rPr>
            <a:t>和（或）</a:t>
          </a:r>
          <a:r>
            <a:rPr lang="en-US" dirty="0">
              <a:solidFill>
                <a:sysClr val="windowText" lastClr="000000"/>
              </a:solidFill>
            </a:rPr>
            <a:t>“</a:t>
          </a:r>
          <a:r>
            <a:rPr lang="zh-CN" dirty="0">
              <a:solidFill>
                <a:sysClr val="windowText" lastClr="000000"/>
              </a:solidFill>
            </a:rPr>
            <a:t>从数据到智慧</a:t>
          </a:r>
          <a:r>
            <a:rPr lang="en-US" dirty="0">
              <a:solidFill>
                <a:sysClr val="windowText" lastClr="000000"/>
              </a:solidFill>
            </a:rPr>
            <a:t>”</a:t>
          </a:r>
          <a:r>
            <a:rPr lang="zh-CN" dirty="0">
              <a:solidFill>
                <a:sysClr val="windowText" lastClr="000000"/>
              </a:solidFill>
            </a:rPr>
            <a:t>的转化为主要研究目的，以</a:t>
          </a:r>
          <a:r>
            <a:rPr lang="en-US" dirty="0">
              <a:solidFill>
                <a:sysClr val="windowText" lastClr="000000"/>
              </a:solidFill>
            </a:rPr>
            <a:t>“</a:t>
          </a:r>
          <a:r>
            <a:rPr lang="zh-CN" dirty="0">
              <a:solidFill>
                <a:sysClr val="windowText" lastClr="000000"/>
              </a:solidFill>
            </a:rPr>
            <a:t>数据驱动</a:t>
          </a:r>
          <a:r>
            <a:rPr lang="en-US" dirty="0">
              <a:solidFill>
                <a:sysClr val="windowText" lastClr="000000"/>
              </a:solidFill>
            </a:rPr>
            <a:t>”</a:t>
          </a:r>
          <a:r>
            <a:rPr lang="zh-CN" dirty="0">
              <a:solidFill>
                <a:sysClr val="windowText" lastClr="000000"/>
              </a:solidFill>
            </a:rPr>
            <a:t>、</a:t>
          </a:r>
          <a:r>
            <a:rPr lang="en-US" dirty="0">
              <a:solidFill>
                <a:sysClr val="windowText" lastClr="000000"/>
              </a:solidFill>
            </a:rPr>
            <a:t>“</a:t>
          </a:r>
          <a:r>
            <a:rPr lang="zh-CN" dirty="0">
              <a:solidFill>
                <a:sysClr val="windowText" lastClr="000000"/>
              </a:solidFill>
            </a:rPr>
            <a:t>数据业务化</a:t>
          </a:r>
          <a:r>
            <a:rPr lang="en-US" dirty="0">
              <a:solidFill>
                <a:sysClr val="windowText" lastClr="000000"/>
              </a:solidFill>
            </a:rPr>
            <a:t>”</a:t>
          </a:r>
          <a:r>
            <a:rPr lang="zh-CN" dirty="0">
              <a:solidFill>
                <a:sysClr val="windowText" lastClr="000000"/>
              </a:solidFill>
            </a:rPr>
            <a:t>、</a:t>
          </a:r>
          <a:r>
            <a:rPr lang="en-US" dirty="0">
              <a:solidFill>
                <a:sysClr val="windowText" lastClr="000000"/>
              </a:solidFill>
            </a:rPr>
            <a:t>“</a:t>
          </a:r>
          <a:r>
            <a:rPr lang="zh-CN" dirty="0">
              <a:solidFill>
                <a:sysClr val="windowText" lastClr="000000"/>
              </a:solidFill>
            </a:rPr>
            <a:t>数据洞见</a:t>
          </a:r>
          <a:r>
            <a:rPr lang="en-US" dirty="0">
              <a:solidFill>
                <a:sysClr val="windowText" lastClr="000000"/>
              </a:solidFill>
            </a:rPr>
            <a:t>”</a:t>
          </a:r>
          <a:r>
            <a:rPr lang="zh-CN" dirty="0">
              <a:solidFill>
                <a:sysClr val="windowText" lastClr="000000"/>
              </a:solidFill>
            </a:rPr>
            <a:t>、</a:t>
          </a:r>
          <a:r>
            <a:rPr lang="en-US" dirty="0">
              <a:solidFill>
                <a:sysClr val="windowText" lastClr="000000"/>
              </a:solidFill>
            </a:rPr>
            <a:t>“</a:t>
          </a:r>
          <a:r>
            <a:rPr lang="zh-CN" dirty="0">
              <a:solidFill>
                <a:sysClr val="windowText" lastClr="000000"/>
              </a:solidFill>
            </a:rPr>
            <a:t>数据产品研发</a:t>
          </a:r>
          <a:r>
            <a:rPr lang="en-US" dirty="0">
              <a:solidFill>
                <a:sysClr val="windowText" lastClr="000000"/>
              </a:solidFill>
            </a:rPr>
            <a:t>”</a:t>
          </a:r>
          <a:r>
            <a:rPr lang="zh-CN" dirty="0">
              <a:solidFill>
                <a:sysClr val="windowText" lastClr="000000"/>
              </a:solidFill>
            </a:rPr>
            <a:t>和（或）</a:t>
          </a:r>
          <a:r>
            <a:rPr lang="en-US" dirty="0">
              <a:solidFill>
                <a:sysClr val="windowText" lastClr="000000"/>
              </a:solidFill>
            </a:rPr>
            <a:t>“</a:t>
          </a:r>
          <a:r>
            <a:rPr lang="zh-CN" dirty="0">
              <a:solidFill>
                <a:sysClr val="windowText" lastClr="000000"/>
              </a:solidFill>
            </a:rPr>
            <a:t>数据生态系统的建设</a:t>
          </a:r>
          <a:r>
            <a:rPr lang="en-US" dirty="0">
              <a:solidFill>
                <a:sysClr val="windowText" lastClr="000000"/>
              </a:solidFill>
            </a:rPr>
            <a:t>”</a:t>
          </a:r>
          <a:r>
            <a:rPr lang="zh-CN" dirty="0">
              <a:solidFill>
                <a:sysClr val="windowText" lastClr="000000"/>
              </a:solidFill>
            </a:rPr>
            <a:t>为主要研究任务的</a:t>
          </a:r>
          <a:r>
            <a:rPr lang="zh-CN" b="1" dirty="0">
              <a:solidFill>
                <a:srgbClr val="C00000"/>
              </a:solidFill>
            </a:rPr>
            <a:t>独立学科</a:t>
          </a:r>
          <a:r>
            <a:rPr lang="zh-CN" b="1" dirty="0">
              <a:solidFill>
                <a:sysClr val="windowText" lastClr="000000"/>
              </a:solidFill>
            </a:rPr>
            <a:t>；</a:t>
          </a:r>
          <a:endParaRPr lang="zh-CN" dirty="0">
            <a:solidFill>
              <a:sysClr val="windowText" lastClr="000000"/>
            </a:solidFill>
          </a:endParaRPr>
        </a:p>
      </dsp:txBody>
      <dsp:txXfrm>
        <a:off x="4613634" y="504720"/>
        <a:ext cx="2023524" cy="3383280"/>
      </dsp:txXfrm>
    </dsp:sp>
    <dsp:sp modelId="{308455EC-56EA-43AF-A902-290B4979CC89}">
      <dsp:nvSpPr>
        <dsp:cNvPr id="9" name="矩形 8"/>
        <dsp:cNvSpPr/>
      </dsp:nvSpPr>
      <dsp:spPr bwMode="white">
        <a:xfrm>
          <a:off x="6920451" y="43920"/>
          <a:ext cx="2023524" cy="460800"/>
        </a:xfrm>
        <a:prstGeom prst="rect">
          <a:avLst/>
        </a:prstGeom>
      </dsp:spPr>
      <dsp:style>
        <a:lnRef idx="1">
          <a:srgbClr val="ED7D31">
            <a:hueOff val="-1500000"/>
            <a:satOff val="-83921"/>
            <a:lumOff val="8627"/>
            <a:alpha val="100000"/>
          </a:srgbClr>
        </a:lnRef>
        <a:fillRef idx="3">
          <a:srgbClr val="ED7D31">
            <a:hueOff val="-1500000"/>
            <a:satOff val="-83921"/>
            <a:lumOff val="8627"/>
            <a:alpha val="100000"/>
          </a:srgbClr>
        </a:fillRef>
        <a:effectRef idx="2">
          <a:scrgbClr r="0" g="0" b="0"/>
        </a:effectRef>
        <a:fontRef idx="minor">
          <a:sysClr val="window" lastClr="FFFFFF"/>
        </a:fontRef>
      </dsp:style>
      <dsp:txBody>
        <a:bodyPr lIns="113792" tIns="65024" rIns="113792" bIns="65024"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rtl="0">
            <a:lnSpc>
              <a:spcPct val="100000"/>
            </a:lnSpc>
            <a:spcBef>
              <a:spcPct val="0"/>
            </a:spcBef>
            <a:spcAft>
              <a:spcPct val="35000"/>
            </a:spcAft>
          </a:pPr>
          <a:r>
            <a:rPr lang="zh-CN" b="1"/>
            <a:t>知识体系</a:t>
          </a:r>
          <a:endParaRPr lang="zh-CN"/>
        </a:p>
      </dsp:txBody>
      <dsp:txXfrm>
        <a:off x="6920451" y="43920"/>
        <a:ext cx="2023524" cy="460800"/>
      </dsp:txXfrm>
    </dsp:sp>
    <dsp:sp modelId="{48381027-2E3D-4CF8-B146-E45049FE5587}">
      <dsp:nvSpPr>
        <dsp:cNvPr id="10" name="矩形 9"/>
        <dsp:cNvSpPr/>
      </dsp:nvSpPr>
      <dsp:spPr bwMode="white">
        <a:xfrm>
          <a:off x="6920451" y="504720"/>
          <a:ext cx="2023524" cy="3383280"/>
        </a:xfrm>
        <a:prstGeom prst="rect">
          <a:avLst/>
        </a:prstGeom>
      </dsp:spPr>
      <dsp:style>
        <a:lnRef idx="1">
          <a:srgbClr val="ED7D31">
            <a:tint val="40000"/>
            <a:alpha val="90000"/>
            <a:hueOff val="-840000"/>
            <a:satOff val="-75685"/>
            <a:lumOff val="-783"/>
            <a:alpha val="90196"/>
          </a:srgbClr>
        </a:lnRef>
        <a:fillRef idx="1">
          <a:srgbClr val="ED7D31">
            <a:tint val="40000"/>
            <a:alpha val="90000"/>
            <a:hueOff val="-840000"/>
            <a:satOff val="-75685"/>
            <a:lumOff val="-783"/>
            <a:alpha val="90196"/>
          </a:srgbClr>
        </a:fillRef>
        <a:effectRef idx="0">
          <a:scrgbClr r="0" g="0" b="0"/>
        </a:effectRef>
        <a:fontRef idx="minor"/>
      </dsp:style>
      <dsp:txBody>
        <a:bodyPr lIns="85344" tIns="85344" rIns="113792" bIns="128016"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rtl="0">
            <a:lnSpc>
              <a:spcPct val="100000"/>
            </a:lnSpc>
            <a:spcBef>
              <a:spcPct val="0"/>
            </a:spcBef>
            <a:spcAft>
              <a:spcPct val="15000"/>
            </a:spcAft>
            <a:buChar char="•"/>
          </a:pPr>
          <a:r>
            <a:rPr lang="zh-CN" dirty="0">
              <a:solidFill>
                <a:sysClr val="windowText" lastClr="000000"/>
              </a:solidFill>
            </a:rPr>
            <a:t>是一门以</a:t>
          </a:r>
          <a:r>
            <a:rPr lang="en-US" dirty="0">
              <a:solidFill>
                <a:sysClr val="windowText" lastClr="000000"/>
              </a:solidFill>
            </a:rPr>
            <a:t>“</a:t>
          </a:r>
          <a:r>
            <a:rPr lang="zh-CN" dirty="0">
              <a:solidFill>
                <a:sysClr val="windowText" lastClr="000000"/>
              </a:solidFill>
            </a:rPr>
            <a:t>数据时代</a:t>
          </a:r>
          <a:r>
            <a:rPr lang="en-US" dirty="0">
              <a:solidFill>
                <a:sysClr val="windowText" lastClr="000000"/>
              </a:solidFill>
            </a:rPr>
            <a:t>”</a:t>
          </a:r>
          <a:r>
            <a:rPr lang="zh-CN" dirty="0">
              <a:solidFill>
                <a:sysClr val="windowText" lastClr="000000"/>
              </a:solidFill>
            </a:rPr>
            <a:t>，尤其是</a:t>
          </a:r>
          <a:r>
            <a:rPr lang="en-US" dirty="0">
              <a:solidFill>
                <a:sysClr val="windowText" lastClr="000000"/>
              </a:solidFill>
            </a:rPr>
            <a:t>“</a:t>
          </a:r>
          <a:r>
            <a:rPr lang="zh-CN" dirty="0">
              <a:solidFill>
                <a:sysClr val="windowText" lastClr="000000"/>
              </a:solidFill>
            </a:rPr>
            <a:t>大数据时代</a:t>
          </a:r>
          <a:r>
            <a:rPr lang="en-US" dirty="0">
              <a:solidFill>
                <a:sysClr val="windowText" lastClr="000000"/>
              </a:solidFill>
            </a:rPr>
            <a:t>”</a:t>
          </a:r>
          <a:r>
            <a:rPr lang="zh-CN" dirty="0">
              <a:solidFill>
                <a:sysClr val="windowText" lastClr="000000"/>
              </a:solidFill>
            </a:rPr>
            <a:t>面临的新挑战、新机会、新思维和新方法为核心内容的，包括新的理论、方法、模型、技术、平台、工具、应用和最佳实践在内的</a:t>
          </a:r>
          <a:r>
            <a:rPr lang="zh-CN" b="1" dirty="0">
              <a:solidFill>
                <a:srgbClr val="C00000"/>
              </a:solidFill>
            </a:rPr>
            <a:t>一整套知识体系</a:t>
          </a:r>
          <a:r>
            <a:rPr lang="zh-CN" b="1" dirty="0">
              <a:solidFill>
                <a:sysClr val="windowText" lastClr="000000"/>
              </a:solidFill>
            </a:rPr>
            <a:t>。</a:t>
          </a:r>
          <a:endParaRPr lang="zh-CN" dirty="0">
            <a:solidFill>
              <a:sysClr val="windowText" lastClr="000000"/>
            </a:solidFill>
          </a:endParaRPr>
        </a:p>
      </dsp:txBody>
      <dsp:txXfrm>
        <a:off x="6920451" y="504720"/>
        <a:ext cx="2023524" cy="338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17815" cy="2812415"/>
        <a:chOff x="0" y="0"/>
        <a:chExt cx="7917815" cy="2812415"/>
      </a:xfrm>
    </dsp:grpSpPr>
    <dsp:sp modelId="{3A1E89F4-9EAB-CC45-A69D-0F6A1F0B4EA3}">
      <dsp:nvSpPr>
        <dsp:cNvPr id="3" name="圆角矩形 2"/>
        <dsp:cNvSpPr/>
      </dsp:nvSpPr>
      <dsp:spPr bwMode="white">
        <a:xfrm>
          <a:off x="0" y="0"/>
          <a:ext cx="7917815" cy="551035"/>
        </a:xfrm>
        <a:prstGeom prst="roundRect">
          <a:avLst/>
        </a:prstGeom>
      </dsp:spPr>
      <dsp:style>
        <a:lnRef idx="0">
          <a:sysClr val="window" lastClr="FFFFFF"/>
        </a:lnRef>
        <a:fillRef idx="3">
          <a:srgbClr val="A5A5A5">
            <a:hueOff val="0"/>
            <a:satOff val="0"/>
            <a:lumOff val="0"/>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900" b="1" dirty="0"/>
            <a:t>① 纽约证券交易所（</a:t>
          </a:r>
          <a:r>
            <a:rPr lang="en-US" altLang="zh-CN" sz="1900" b="1" dirty="0"/>
            <a:t>The New York Stock Exchange</a:t>
          </a:r>
          <a:r>
            <a:rPr lang="zh-CN" altLang="en-US" sz="1900" b="1" dirty="0"/>
            <a:t>）每天生成大约 </a:t>
          </a:r>
          <a:r>
            <a:rPr lang="en-US" altLang="zh-CN" sz="1900" b="1" dirty="0"/>
            <a:t>4TB</a:t>
          </a:r>
          <a:r>
            <a:rPr lang="zh-CN" altLang="en-US" sz="1900" b="1" dirty="0"/>
            <a:t>～</a:t>
          </a:r>
          <a:r>
            <a:rPr lang="en-US" altLang="zh-CN" sz="1900" b="1" dirty="0"/>
            <a:t>5TB </a:t>
          </a:r>
          <a:r>
            <a:rPr lang="zh-CN" altLang="en-US" sz="1900" b="1" dirty="0"/>
            <a:t>的数据。</a:t>
          </a:r>
          <a:endParaRPr lang="zh-CN" altLang="en-US" sz="1900" b="1" dirty="0"/>
        </a:p>
      </dsp:txBody>
      <dsp:txXfrm>
        <a:off x="0" y="0"/>
        <a:ext cx="7917815" cy="551035"/>
      </dsp:txXfrm>
    </dsp:sp>
    <dsp:sp modelId="{A93AC983-AC69-FA40-AF25-E5E64C3D9DE6}">
      <dsp:nvSpPr>
        <dsp:cNvPr id="4" name="圆角矩形 3"/>
        <dsp:cNvSpPr/>
      </dsp:nvSpPr>
      <dsp:spPr bwMode="white">
        <a:xfrm>
          <a:off x="0" y="592102"/>
          <a:ext cx="7917815" cy="551035"/>
        </a:xfrm>
        <a:prstGeom prst="roundRect">
          <a:avLst/>
        </a:prstGeom>
      </dsp:spPr>
      <dsp:style>
        <a:lnRef idx="0">
          <a:sysClr val="window" lastClr="FFFFFF"/>
        </a:lnRef>
        <a:fillRef idx="3">
          <a:srgbClr val="A5A5A5">
            <a:hueOff val="690000"/>
            <a:satOff val="25000"/>
            <a:lumOff val="-3626"/>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900" b="1" dirty="0"/>
            <a:t>② </a:t>
          </a:r>
          <a:r>
            <a:rPr lang="en-US" altLang="zh-CN" sz="1900" b="1" dirty="0"/>
            <a:t>Illumina </a:t>
          </a:r>
          <a:r>
            <a:rPr lang="zh-CN" altLang="en-US" sz="1900" b="1" dirty="0"/>
            <a:t>的 </a:t>
          </a:r>
          <a:r>
            <a:rPr lang="en-US" altLang="zh-CN" sz="1900" b="1" dirty="0" err="1"/>
            <a:t>HiSeq</a:t>
          </a:r>
          <a:r>
            <a:rPr lang="en-US" altLang="zh-CN" sz="1900" b="1" dirty="0"/>
            <a:t> 2000 </a:t>
          </a:r>
          <a:r>
            <a:rPr lang="zh-CN" altLang="en-US" sz="1900" b="1" dirty="0"/>
            <a:t>测序仪每天可以产生 </a:t>
          </a:r>
          <a:r>
            <a:rPr lang="en-US" altLang="zh-CN" sz="1900" b="1" dirty="0"/>
            <a:t>1TB </a:t>
          </a:r>
          <a:r>
            <a:rPr lang="zh-CN" altLang="en-US" sz="1900" b="1" dirty="0"/>
            <a:t>的数据，大型实验室拥有几十台类似的 </a:t>
          </a:r>
          <a:r>
            <a:rPr lang="en-US" altLang="zh-CN" sz="1900" b="1" dirty="0"/>
            <a:t>LSST </a:t>
          </a:r>
          <a:r>
            <a:rPr lang="zh-CN" altLang="en-US" sz="1900" b="1" dirty="0"/>
            <a:t>望远镜</a:t>
          </a:r>
          <a:r>
            <a:rPr lang="zh-CN" sz="1900" b="1" dirty="0">
              <a:ea typeface="宋体" panose="02010600030101010101" pitchFamily="2" charset="-122"/>
            </a:rPr>
            <a:t>，</a:t>
          </a:r>
          <a:r>
            <a:rPr lang="zh-CN" altLang="en-US" sz="1900" b="1" dirty="0"/>
            <a:t>每天可以生成 </a:t>
          </a:r>
          <a:r>
            <a:rPr lang="en-US" altLang="zh-CN" sz="1900" b="1" dirty="0"/>
            <a:t>40TB </a:t>
          </a:r>
          <a:r>
            <a:rPr lang="zh-CN" altLang="en-US" sz="1900" b="1" dirty="0"/>
            <a:t>的数据。</a:t>
          </a:r>
          <a:endParaRPr lang="zh-CN" altLang="en-US" sz="1900" b="1" dirty="0"/>
        </a:p>
      </dsp:txBody>
      <dsp:txXfrm>
        <a:off x="0" y="592102"/>
        <a:ext cx="7917815" cy="551035"/>
      </dsp:txXfrm>
    </dsp:sp>
    <dsp:sp modelId="{5587E1F0-60E4-FD4A-AF52-B5D7D00C9A7C}">
      <dsp:nvSpPr>
        <dsp:cNvPr id="5" name="圆角矩形 4"/>
        <dsp:cNvSpPr/>
      </dsp:nvSpPr>
      <dsp:spPr bwMode="white">
        <a:xfrm>
          <a:off x="0" y="1130690"/>
          <a:ext cx="7917815" cy="551035"/>
        </a:xfrm>
        <a:prstGeom prst="roundRect">
          <a:avLst/>
        </a:prstGeom>
      </dsp:spPr>
      <dsp:style>
        <a:lnRef idx="0">
          <a:sysClr val="window" lastClr="FFFFFF"/>
        </a:lnRef>
        <a:fillRef idx="3">
          <a:srgbClr val="A5A5A5">
            <a:hueOff val="1380000"/>
            <a:satOff val="50000"/>
            <a:lumOff val="-7254"/>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900" b="1" dirty="0"/>
            <a:t>③ </a:t>
          </a:r>
          <a:r>
            <a:rPr lang="en-US" altLang="zh-CN" sz="1900" b="1" dirty="0"/>
            <a:t>Facebook </a:t>
          </a:r>
          <a:r>
            <a:rPr lang="zh-CN" altLang="en-US" sz="1900" b="1" dirty="0"/>
            <a:t>每个月数据增量已达到 </a:t>
          </a:r>
          <a:r>
            <a:rPr lang="en-US" altLang="zh-CN" sz="1900" b="1" dirty="0"/>
            <a:t>7PB</a:t>
          </a:r>
          <a:r>
            <a:rPr lang="zh-CN" altLang="en-US" sz="1900" b="1" dirty="0"/>
            <a:t>。</a:t>
          </a:r>
          <a:endParaRPr lang="zh-CN" sz="1900" b="1" dirty="0"/>
        </a:p>
      </dsp:txBody>
      <dsp:txXfrm>
        <a:off x="0" y="1130690"/>
        <a:ext cx="7917815" cy="551035"/>
      </dsp:txXfrm>
    </dsp:sp>
    <dsp:sp modelId="{83C64857-17A9-3744-8DCF-4530BEDB094D}">
      <dsp:nvSpPr>
        <dsp:cNvPr id="6" name="圆角矩形 5"/>
        <dsp:cNvSpPr/>
      </dsp:nvSpPr>
      <dsp:spPr bwMode="white">
        <a:xfrm>
          <a:off x="0" y="1696035"/>
          <a:ext cx="7917815" cy="551035"/>
        </a:xfrm>
        <a:prstGeom prst="roundRect">
          <a:avLst/>
        </a:prstGeom>
      </dsp:spPr>
      <dsp:style>
        <a:lnRef idx="0">
          <a:sysClr val="window" lastClr="FFFFFF"/>
        </a:lnRef>
        <a:fillRef idx="3">
          <a:srgbClr val="A5A5A5">
            <a:hueOff val="2070000"/>
            <a:satOff val="75000"/>
            <a:lumOff val="-10881"/>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900" b="1" dirty="0"/>
            <a:t>④瑞士日内瓦附近的大型强子对撞机（</a:t>
          </a:r>
          <a:r>
            <a:rPr lang="en-US" altLang="zh-CN" sz="1900" b="1" dirty="0"/>
            <a:t>Large Hadron Collider</a:t>
          </a:r>
          <a:r>
            <a:rPr lang="zh-CN" altLang="en-US" sz="1900" b="1" dirty="0"/>
            <a:t>）每年产生约 </a:t>
          </a:r>
          <a:r>
            <a:rPr lang="en-US" altLang="zh-CN" sz="1900" b="1" dirty="0"/>
            <a:t>30PB</a:t>
          </a:r>
          <a:r>
            <a:rPr lang="zh-CN" altLang="en-US" sz="1900" b="1" dirty="0"/>
            <a:t>的数据。</a:t>
          </a:r>
          <a:endParaRPr lang="zh-CN" altLang="en-US" sz="1900" b="1" dirty="0"/>
        </a:p>
      </dsp:txBody>
      <dsp:txXfrm>
        <a:off x="0" y="1696035"/>
        <a:ext cx="7917815" cy="551035"/>
      </dsp:txXfrm>
    </dsp:sp>
    <dsp:sp modelId="{E768DA7D-69E3-394F-AC9B-2B54E7A55322}">
      <dsp:nvSpPr>
        <dsp:cNvPr id="7" name="圆角矩形 6"/>
        <dsp:cNvSpPr/>
      </dsp:nvSpPr>
      <dsp:spPr bwMode="white">
        <a:xfrm>
          <a:off x="0" y="2261380"/>
          <a:ext cx="7917815" cy="551035"/>
        </a:xfrm>
        <a:prstGeom prst="roundRect">
          <a:avLst/>
        </a:prstGeom>
      </dsp:spPr>
      <dsp:style>
        <a:lnRef idx="0">
          <a:sysClr val="window" lastClr="FFFFFF"/>
        </a:lnRef>
        <a:fillRef idx="3">
          <a:srgbClr val="A5A5A5">
            <a:hueOff val="2760000"/>
            <a:satOff val="100000"/>
            <a:lumOff val="-14509"/>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900" b="1" dirty="0"/>
            <a:t>⑤ 截至 </a:t>
          </a:r>
          <a:r>
            <a:rPr lang="en-US" altLang="zh-CN" sz="1900" b="1" dirty="0"/>
            <a:t>2016 </a:t>
          </a:r>
          <a:r>
            <a:rPr lang="zh-CN" altLang="en-US" sz="1900" b="1" dirty="0"/>
            <a:t>年 </a:t>
          </a:r>
          <a:r>
            <a:rPr lang="en-US" altLang="zh-CN" sz="1900" b="1" dirty="0"/>
            <a:t>10 </a:t>
          </a:r>
          <a:r>
            <a:rPr lang="zh-CN" altLang="en-US" sz="1900" b="1" dirty="0"/>
            <a:t>月，互联网档案馆（</a:t>
          </a:r>
          <a:r>
            <a:rPr lang="en-US" altLang="zh-CN" sz="1900" b="1" dirty="0"/>
            <a:t>Internet Archive</a:t>
          </a:r>
          <a:r>
            <a:rPr lang="zh-CN" altLang="en-US" sz="1900" b="1" dirty="0"/>
            <a:t>）项目已存储超过</a:t>
          </a:r>
          <a:r>
            <a:rPr lang="en-US" altLang="zh-CN" sz="1900" b="1" dirty="0"/>
            <a:t>15PB</a:t>
          </a:r>
          <a:r>
            <a:rPr lang="zh-CN" altLang="en-US" sz="1900" b="1" dirty="0"/>
            <a:t>的数据。</a:t>
          </a:r>
          <a:endParaRPr lang="zh-CN" altLang="en-US" sz="1900" b="1" dirty="0"/>
        </a:p>
      </dsp:txBody>
      <dsp:txXfrm>
        <a:off x="0" y="2261380"/>
        <a:ext cx="7917815" cy="551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28330" cy="3564890"/>
        <a:chOff x="0" y="0"/>
        <a:chExt cx="8228330" cy="3564890"/>
      </a:xfrm>
    </dsp:grpSpPr>
    <dsp:sp modelId="{3A1E89F4-9EAB-CC45-A69D-0F6A1F0B4EA3}">
      <dsp:nvSpPr>
        <dsp:cNvPr id="3" name="圆角矩形 2"/>
        <dsp:cNvSpPr/>
      </dsp:nvSpPr>
      <dsp:spPr bwMode="white">
        <a:xfrm>
          <a:off x="0" y="0"/>
          <a:ext cx="8228330" cy="343659"/>
        </a:xfrm>
        <a:prstGeom prst="roundRect">
          <a:avLst/>
        </a:prstGeom>
      </dsp:spPr>
      <dsp:style>
        <a:lnRef idx="0">
          <a:sysClr val="window" lastClr="FFFFFF"/>
        </a:lnRef>
        <a:fillRef idx="3">
          <a:srgbClr val="A5A5A5">
            <a:hueOff val="0"/>
            <a:satOff val="0"/>
            <a:lumOff val="0"/>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900" b="1" dirty="0"/>
            <a:t>（</a:t>
          </a:r>
          <a:r>
            <a:rPr lang="en-US" altLang="zh-CN" sz="1900" b="1" dirty="0"/>
            <a:t>1</a:t>
          </a:r>
          <a:r>
            <a:rPr lang="zh-CN" altLang="en-US" sz="1900" b="1" dirty="0"/>
            <a:t>）制定“数据战略”。</a:t>
          </a:r>
          <a:endParaRPr lang="zh-CN" altLang="en-US" sz="1900" b="1" dirty="0"/>
        </a:p>
      </dsp:txBody>
      <dsp:txXfrm>
        <a:off x="0" y="0"/>
        <a:ext cx="8228330" cy="343659"/>
      </dsp:txXfrm>
    </dsp:sp>
    <dsp:sp modelId="{A93AC983-AC69-FA40-AF25-E5E64C3D9DE6}">
      <dsp:nvSpPr>
        <dsp:cNvPr id="4" name="圆角矩形 3"/>
        <dsp:cNvSpPr/>
      </dsp:nvSpPr>
      <dsp:spPr bwMode="white">
        <a:xfrm>
          <a:off x="0" y="288701"/>
          <a:ext cx="8228330" cy="343659"/>
        </a:xfrm>
        <a:prstGeom prst="roundRect">
          <a:avLst/>
        </a:prstGeom>
      </dsp:spPr>
      <dsp:style>
        <a:lnRef idx="0">
          <a:sysClr val="window" lastClr="FFFFFF"/>
        </a:lnRef>
        <a:fillRef idx="3">
          <a:srgbClr val="A5A5A5">
            <a:hueOff val="306666"/>
            <a:satOff val="11111"/>
            <a:lumOff val="-1611"/>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900" b="1" dirty="0"/>
            <a:t>（</a:t>
          </a:r>
          <a:r>
            <a:rPr lang="en-US" altLang="zh-CN" sz="1900" b="1" dirty="0"/>
            <a:t>2</a:t>
          </a:r>
          <a:r>
            <a:rPr lang="zh-CN" altLang="en-US" sz="1900" b="1" dirty="0"/>
            <a:t>）研发“数据产品”。</a:t>
          </a:r>
          <a:endParaRPr lang="zh-CN" altLang="en-US" sz="1900" b="1" dirty="0"/>
        </a:p>
      </dsp:txBody>
      <dsp:txXfrm>
        <a:off x="0" y="288701"/>
        <a:ext cx="8228330" cy="343659"/>
      </dsp:txXfrm>
    </dsp:sp>
    <dsp:sp modelId="{5587E1F0-60E4-FD4A-AF52-B5D7D00C9A7C}">
      <dsp:nvSpPr>
        <dsp:cNvPr id="5" name="圆角矩形 4"/>
        <dsp:cNvSpPr/>
      </dsp:nvSpPr>
      <dsp:spPr bwMode="white">
        <a:xfrm>
          <a:off x="0" y="613515"/>
          <a:ext cx="8228330" cy="343659"/>
        </a:xfrm>
        <a:prstGeom prst="roundRect">
          <a:avLst/>
        </a:prstGeom>
      </dsp:spPr>
      <dsp:style>
        <a:lnRef idx="0">
          <a:sysClr val="window" lastClr="FFFFFF"/>
        </a:lnRef>
        <a:fillRef idx="3">
          <a:srgbClr val="A5A5A5">
            <a:hueOff val="613333"/>
            <a:satOff val="22222"/>
            <a:lumOff val="-3223"/>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900" b="1" dirty="0"/>
            <a:t>（</a:t>
          </a:r>
          <a:r>
            <a:rPr lang="en-US" altLang="zh-CN" sz="1900" b="1" dirty="0"/>
            <a:t>3</a:t>
          </a:r>
          <a:r>
            <a:rPr lang="zh-CN" altLang="en-US" sz="1900" b="1" dirty="0"/>
            <a:t>）构建“数据生态系统”。</a:t>
          </a:r>
          <a:endParaRPr lang="zh-CN" altLang="en-US" sz="1900" b="1" dirty="0"/>
        </a:p>
      </dsp:txBody>
      <dsp:txXfrm>
        <a:off x="0" y="613515"/>
        <a:ext cx="8228330" cy="343659"/>
      </dsp:txXfrm>
    </dsp:sp>
    <dsp:sp modelId="{83C64857-17A9-3744-8DCF-4530BEDB094D}">
      <dsp:nvSpPr>
        <dsp:cNvPr id="6" name="圆角矩形 5"/>
        <dsp:cNvSpPr/>
      </dsp:nvSpPr>
      <dsp:spPr bwMode="white">
        <a:xfrm>
          <a:off x="0" y="908873"/>
          <a:ext cx="8228330" cy="343659"/>
        </a:xfrm>
        <a:prstGeom prst="roundRect">
          <a:avLst/>
        </a:prstGeom>
      </dsp:spPr>
      <dsp:style>
        <a:lnRef idx="0">
          <a:sysClr val="window" lastClr="FFFFFF"/>
        </a:lnRef>
        <a:fillRef idx="3">
          <a:srgbClr val="A5A5A5">
            <a:hueOff val="919999"/>
            <a:satOff val="33333"/>
            <a:lumOff val="-4836"/>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900" b="1" dirty="0"/>
            <a:t>（</a:t>
          </a:r>
          <a:r>
            <a:rPr lang="en-US" altLang="zh-CN" sz="1900" b="1" dirty="0"/>
            <a:t>4</a:t>
          </a:r>
          <a:r>
            <a:rPr lang="zh-CN" altLang="en-US" sz="1900" b="1" dirty="0"/>
            <a:t>）设计与评价数据工程师的工作（机器学习算法和统计模型）。</a:t>
          </a:r>
          <a:endParaRPr lang="zh-CN" altLang="en-US" sz="1900" b="1" dirty="0"/>
        </a:p>
      </dsp:txBody>
      <dsp:txXfrm>
        <a:off x="0" y="908873"/>
        <a:ext cx="8228330" cy="343659"/>
      </dsp:txXfrm>
    </dsp:sp>
    <dsp:sp modelId="{E768DA7D-69E3-394F-AC9B-2B54E7A55322}">
      <dsp:nvSpPr>
        <dsp:cNvPr id="7" name="圆角矩形 6"/>
        <dsp:cNvSpPr/>
      </dsp:nvSpPr>
      <dsp:spPr bwMode="white">
        <a:xfrm>
          <a:off x="0" y="1258045"/>
          <a:ext cx="8228330" cy="343659"/>
        </a:xfrm>
        <a:prstGeom prst="roundRect">
          <a:avLst/>
        </a:prstGeom>
      </dsp:spPr>
      <dsp:style>
        <a:lnRef idx="0">
          <a:sysClr val="window" lastClr="FFFFFF"/>
        </a:lnRef>
        <a:fillRef idx="3">
          <a:srgbClr val="A5A5A5">
            <a:hueOff val="1226666"/>
            <a:satOff val="44444"/>
            <a:lumOff val="-6448"/>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900" b="1" dirty="0"/>
            <a:t>（</a:t>
          </a:r>
          <a:r>
            <a:rPr lang="en-US" altLang="zh-CN" sz="1900" b="1" dirty="0"/>
            <a:t>5</a:t>
          </a:r>
          <a:r>
            <a:rPr lang="zh-CN" altLang="en-US" sz="1900" b="1" dirty="0"/>
            <a:t>）提出“（基于数据的）好问题”。</a:t>
          </a:r>
          <a:endParaRPr lang="zh-CN" altLang="en-US" sz="1900" b="1" dirty="0"/>
        </a:p>
      </dsp:txBody>
      <dsp:txXfrm>
        <a:off x="0" y="1258045"/>
        <a:ext cx="8228330" cy="343659"/>
      </dsp:txXfrm>
    </dsp:sp>
    <dsp:sp modelId="{4EE25C57-F98B-9941-93F4-3C1508C4CD01}">
      <dsp:nvSpPr>
        <dsp:cNvPr id="8" name="圆角矩形 7"/>
        <dsp:cNvSpPr/>
      </dsp:nvSpPr>
      <dsp:spPr bwMode="white">
        <a:xfrm>
          <a:off x="0" y="1598683"/>
          <a:ext cx="8228330" cy="343659"/>
        </a:xfrm>
        <a:prstGeom prst="roundRect">
          <a:avLst/>
        </a:prstGeom>
      </dsp:spPr>
      <dsp:style>
        <a:lnRef idx="0">
          <a:sysClr val="window" lastClr="FFFFFF"/>
        </a:lnRef>
        <a:fillRef idx="3">
          <a:srgbClr val="A5A5A5">
            <a:hueOff val="1533333"/>
            <a:satOff val="55556"/>
            <a:lumOff val="-8060"/>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900" b="1" dirty="0"/>
            <a:t>（</a:t>
          </a:r>
          <a:r>
            <a:rPr lang="en-US" altLang="zh-CN" sz="1900" b="1" dirty="0"/>
            <a:t>6</a:t>
          </a:r>
          <a:r>
            <a:rPr lang="zh-CN" altLang="en-US" sz="1900" b="1" dirty="0"/>
            <a:t>）定义和验证“研究假设”，负责“研究设计”，并完成对应“实验”。</a:t>
          </a:r>
          <a:endParaRPr lang="zh-CN" altLang="en-US" sz="1900" b="1" dirty="0"/>
        </a:p>
      </dsp:txBody>
      <dsp:txXfrm>
        <a:off x="0" y="1598683"/>
        <a:ext cx="8228330" cy="343659"/>
      </dsp:txXfrm>
    </dsp:sp>
    <dsp:sp modelId="{BB18F3BE-A1B9-2F4F-9DDB-BF7B6C0B7F65}">
      <dsp:nvSpPr>
        <dsp:cNvPr id="9" name="圆角矩形 8"/>
        <dsp:cNvSpPr/>
      </dsp:nvSpPr>
      <dsp:spPr bwMode="white">
        <a:xfrm>
          <a:off x="0" y="1941109"/>
          <a:ext cx="8228330" cy="343659"/>
        </a:xfrm>
        <a:prstGeom prst="roundRect">
          <a:avLst/>
        </a:prstGeom>
      </dsp:spPr>
      <dsp:style>
        <a:lnRef idx="0">
          <a:sysClr val="window" lastClr="FFFFFF"/>
        </a:lnRef>
        <a:fillRef idx="3">
          <a:srgbClr val="A5A5A5">
            <a:hueOff val="1839999"/>
            <a:satOff val="66667"/>
            <a:lumOff val="-9672"/>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900" b="1"/>
            <a:t>（</a:t>
          </a:r>
          <a:r>
            <a:rPr lang="en-US" altLang="zh-CN" sz="1900" b="1"/>
            <a:t>7</a:t>
          </a:r>
          <a:r>
            <a:rPr lang="zh-CN" altLang="en-US" sz="1900" b="1"/>
            <a:t>）进行“探索型数据分析（</a:t>
          </a:r>
          <a:r>
            <a:rPr lang="en-US" altLang="zh-CN" sz="1900" b="1"/>
            <a:t>EDA</a:t>
          </a:r>
          <a:r>
            <a:rPr lang="zh-CN" altLang="en-US" sz="1900" b="1"/>
            <a:t>）”。</a:t>
          </a:r>
          <a:endParaRPr lang="zh-CN" altLang="en-US" sz="1900" b="1"/>
        </a:p>
      </dsp:txBody>
      <dsp:txXfrm>
        <a:off x="0" y="1941109"/>
        <a:ext cx="8228330" cy="343659"/>
      </dsp:txXfrm>
    </dsp:sp>
    <dsp:sp modelId="{9185AA99-69A1-EB4D-9AAD-E7DC4E286FC4}">
      <dsp:nvSpPr>
        <dsp:cNvPr id="10" name="圆角矩形 9"/>
        <dsp:cNvSpPr/>
      </dsp:nvSpPr>
      <dsp:spPr bwMode="white">
        <a:xfrm>
          <a:off x="0" y="2291508"/>
          <a:ext cx="8228330" cy="343659"/>
        </a:xfrm>
        <a:prstGeom prst="roundRect">
          <a:avLst/>
        </a:prstGeom>
      </dsp:spPr>
      <dsp:style>
        <a:lnRef idx="0">
          <a:sysClr val="window" lastClr="FFFFFF"/>
        </a:lnRef>
        <a:fillRef idx="3">
          <a:srgbClr val="A5A5A5">
            <a:hueOff val="2146666"/>
            <a:satOff val="77778"/>
            <a:lumOff val="-11284"/>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900" b="1" dirty="0"/>
            <a:t>（</a:t>
          </a:r>
          <a:r>
            <a:rPr lang="en-US" altLang="zh-CN" sz="1900" b="1" dirty="0"/>
            <a:t>8</a:t>
          </a:r>
          <a:r>
            <a:rPr lang="zh-CN" altLang="en-US" sz="1900" b="1" dirty="0"/>
            <a:t>）完成“数据加工（</a:t>
          </a:r>
          <a:r>
            <a:rPr lang="en-US" altLang="zh-CN" sz="1900" b="1" dirty="0"/>
            <a:t>Data Munging </a:t>
          </a:r>
          <a:r>
            <a:rPr lang="zh-CN" altLang="en-US" sz="1900" b="1" dirty="0"/>
            <a:t>或 </a:t>
          </a:r>
          <a:r>
            <a:rPr lang="en-US" altLang="zh-CN" sz="1900" b="1" dirty="0"/>
            <a:t>Data Wrangling</a:t>
          </a:r>
          <a:r>
            <a:rPr lang="zh-CN" altLang="en-US" sz="1900" b="1" dirty="0"/>
            <a:t>）”。</a:t>
          </a:r>
          <a:endParaRPr lang="zh-CN" altLang="en-US" sz="1900" b="1" dirty="0"/>
        </a:p>
      </dsp:txBody>
      <dsp:txXfrm>
        <a:off x="0" y="2291508"/>
        <a:ext cx="8228330" cy="343659"/>
      </dsp:txXfrm>
    </dsp:sp>
    <dsp:sp modelId="{B3E94504-1AFD-1145-8A50-933B50E771A1}">
      <dsp:nvSpPr>
        <dsp:cNvPr id="11" name="圆角矩形 10"/>
        <dsp:cNvSpPr/>
      </dsp:nvSpPr>
      <dsp:spPr bwMode="white">
        <a:xfrm>
          <a:off x="0" y="2640676"/>
          <a:ext cx="8228330" cy="343659"/>
        </a:xfrm>
        <a:prstGeom prst="roundRect">
          <a:avLst/>
        </a:prstGeom>
      </dsp:spPr>
      <dsp:style>
        <a:lnRef idx="0">
          <a:sysClr val="window" lastClr="FFFFFF"/>
        </a:lnRef>
        <a:fillRef idx="3">
          <a:srgbClr val="A5A5A5">
            <a:hueOff val="2453333"/>
            <a:satOff val="88889"/>
            <a:lumOff val="-12897"/>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900" b="1"/>
            <a:t>（</a:t>
          </a:r>
          <a:r>
            <a:rPr lang="en-US" altLang="zh-CN" sz="1900" b="1"/>
            <a:t>9</a:t>
          </a:r>
          <a:r>
            <a:rPr lang="zh-CN" altLang="en-US" sz="1900" b="1"/>
            <a:t>）实现“数据洞见”。</a:t>
          </a:r>
          <a:endParaRPr lang="zh-CN" altLang="en-US" sz="1900" b="1"/>
        </a:p>
      </dsp:txBody>
      <dsp:txXfrm>
        <a:off x="0" y="2640676"/>
        <a:ext cx="8228330" cy="343659"/>
      </dsp:txXfrm>
    </dsp:sp>
    <dsp:sp modelId="{B184C708-2072-D943-AD73-D95DA0B509A6}">
      <dsp:nvSpPr>
        <dsp:cNvPr id="12" name="圆角矩形 11"/>
        <dsp:cNvSpPr/>
      </dsp:nvSpPr>
      <dsp:spPr bwMode="white">
        <a:xfrm>
          <a:off x="0" y="2922742"/>
          <a:ext cx="8228330" cy="343659"/>
        </a:xfrm>
        <a:prstGeom prst="roundRect">
          <a:avLst/>
        </a:prstGeom>
      </dsp:spPr>
      <dsp:style>
        <a:lnRef idx="0">
          <a:sysClr val="window" lastClr="FFFFFF"/>
        </a:lnRef>
        <a:fillRef idx="3">
          <a:srgbClr val="A5A5A5">
            <a:hueOff val="2760000"/>
            <a:satOff val="100000"/>
            <a:lumOff val="-14509"/>
            <a:alpha val="100000"/>
          </a:srgbClr>
        </a:fillRef>
        <a:effectRef idx="2">
          <a:scrgbClr r="0" g="0" b="0"/>
        </a:effectRef>
        <a:fontRef idx="minor">
          <a:sysClr val="window" lastClr="FFFFFF"/>
        </a:fontRef>
      </dsp:style>
      <dsp:txBody>
        <a:bodyPr vert="horz" wrap="square" lIns="72390" tIns="72390" rIns="72390" bIns="7239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900" b="1"/>
            <a:t>（</a:t>
          </a:r>
          <a:r>
            <a:rPr lang="en-US" altLang="zh-CN" sz="1900" b="1"/>
            <a:t>10</a:t>
          </a:r>
          <a:r>
            <a:rPr lang="zh-CN" altLang="en-US" sz="1900" b="1"/>
            <a:t>）数据的“可视化”或“故事化描述”。</a:t>
          </a:r>
          <a:endParaRPr lang="zh-CN" altLang="en-US" sz="1900" b="1"/>
        </a:p>
      </dsp:txBody>
      <dsp:txXfrm>
        <a:off x="0" y="2922742"/>
        <a:ext cx="8228330" cy="343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815705" cy="4457065"/>
        <a:chOff x="0" y="0"/>
        <a:chExt cx="8815705" cy="4457065"/>
      </a:xfrm>
    </dsp:grpSpPr>
    <dsp:sp modelId="{3A1E89F4-9EAB-CC45-A69D-0F6A1F0B4EA3}">
      <dsp:nvSpPr>
        <dsp:cNvPr id="3" name="圆角矩形 2"/>
        <dsp:cNvSpPr/>
      </dsp:nvSpPr>
      <dsp:spPr bwMode="white">
        <a:xfrm>
          <a:off x="0" y="0"/>
          <a:ext cx="8815705" cy="730852"/>
        </a:xfrm>
        <a:prstGeom prst="roundRect">
          <a:avLst/>
        </a:prstGeom>
      </dsp:spPr>
      <dsp:style>
        <a:lnRef idx="0">
          <a:sysClr val="window" lastClr="FFFFFF"/>
        </a:lnRef>
        <a:fillRef idx="3">
          <a:srgbClr val="A5A5A5">
            <a:hueOff val="0"/>
            <a:satOff val="0"/>
            <a:lumOff val="0"/>
            <a:alpha val="100000"/>
          </a:srgbClr>
        </a:fillRef>
        <a:effectRef idx="2">
          <a:scrgbClr r="0" g="0" b="0"/>
        </a:effectRef>
        <a:fontRef idx="minor">
          <a:sysClr val="window" lastClr="FFFFFF"/>
        </a:fontRef>
      </dsp:style>
      <dsp:txBody>
        <a:bodyPr vert="horz" wrap="square" lIns="68580" tIns="68580" rIns="68580" bIns="6858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800" b="1" dirty="0"/>
            <a:t>（</a:t>
          </a:r>
          <a:r>
            <a:rPr lang="en-US" altLang="zh-CN" sz="1800" b="1" dirty="0"/>
            <a:t>1</a:t>
          </a:r>
          <a:r>
            <a:rPr lang="zh-CN" altLang="en-US" sz="1800" b="1" dirty="0"/>
            <a:t>）数据保障：</a:t>
          </a:r>
          <a:r>
            <a:rPr lang="en-US" sz="1800" dirty="0" smtClean="0">
              <a:ea typeface="宋体" panose="02010600030101010101" pitchFamily="2" charset="-122"/>
              <a:cs typeface="+mn-lt"/>
              <a:sym typeface="+mn-ea"/>
            </a:rPr>
            <a:t>保证数据安全、可用和可信，确保机构决策制定及业务活动处于连续性和可持续性状态。</a:t>
          </a:r>
          <a:endParaRPr lang="en-US" altLang="zh-CN" sz="1800" b="1" dirty="0" smtClean="0">
            <a:ea typeface="宋体" panose="02010600030101010101" pitchFamily="2" charset="-122"/>
            <a:cs typeface="+mn-lt"/>
            <a:sym typeface="+mn-ea"/>
          </a:endParaRPr>
        </a:p>
      </dsp:txBody>
      <dsp:txXfrm>
        <a:off x="0" y="0"/>
        <a:ext cx="8815705" cy="730852"/>
      </dsp:txXfrm>
    </dsp:sp>
    <dsp:sp modelId="{A93AC983-AC69-FA40-AF25-E5E64C3D9DE6}">
      <dsp:nvSpPr>
        <dsp:cNvPr id="4" name="圆角矩形 3"/>
        <dsp:cNvSpPr/>
      </dsp:nvSpPr>
      <dsp:spPr bwMode="white">
        <a:xfrm>
          <a:off x="0" y="605540"/>
          <a:ext cx="8815705" cy="730852"/>
        </a:xfrm>
        <a:prstGeom prst="roundRect">
          <a:avLst/>
        </a:prstGeom>
      </dsp:spPr>
      <dsp:style>
        <a:lnRef idx="0">
          <a:sysClr val="window" lastClr="FFFFFF"/>
        </a:lnRef>
        <a:fillRef idx="3">
          <a:srgbClr val="A5A5A5">
            <a:hueOff val="552000"/>
            <a:satOff val="20000"/>
            <a:lumOff val="-2901"/>
            <a:alpha val="100000"/>
          </a:srgbClr>
        </a:fillRef>
        <a:effectRef idx="2">
          <a:scrgbClr r="0" g="0" b="0"/>
        </a:effectRef>
        <a:fontRef idx="minor">
          <a:sysClr val="window" lastClr="FFFFFF"/>
        </a:fontRef>
      </dsp:style>
      <dsp:txBody>
        <a:bodyPr vert="horz" wrap="square" lIns="68580" tIns="68580" rIns="68580" bIns="6858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800" b="1" dirty="0"/>
            <a:t>（</a:t>
          </a:r>
          <a:r>
            <a:rPr lang="en-US" altLang="zh-CN" sz="1800" b="1" dirty="0"/>
            <a:t>2</a:t>
          </a:r>
          <a:r>
            <a:rPr lang="zh-CN" altLang="en-US" sz="1800" b="1" dirty="0"/>
            <a:t>）数据的备份与恢复：</a:t>
          </a:r>
          <a:r>
            <a:rPr lang="en-US" sz="1800" dirty="0" smtClean="0">
              <a:ea typeface="宋体" panose="02010600030101010101" pitchFamily="2" charset="-122"/>
              <a:cs typeface="+mn-lt"/>
              <a:sym typeface="+mn-ea"/>
            </a:rPr>
            <a:t>制定（大）数据备份和恢复策略以及（大）数据应急预案，并按相关规章制度和工作计划进行数据的备份与恢复工作。</a:t>
          </a:r>
          <a:endParaRPr lang="en-US" sz="1800" b="1" dirty="0" smtClean="0">
            <a:ea typeface="宋体" panose="02010600030101010101" pitchFamily="2" charset="-122"/>
            <a:cs typeface="+mn-lt"/>
            <a:sym typeface="+mn-ea"/>
          </a:endParaRPr>
        </a:p>
      </dsp:txBody>
      <dsp:txXfrm>
        <a:off x="0" y="605540"/>
        <a:ext cx="8815705" cy="730852"/>
      </dsp:txXfrm>
    </dsp:sp>
    <dsp:sp modelId="{5587E1F0-60E4-FD4A-AF52-B5D7D00C9A7C}">
      <dsp:nvSpPr>
        <dsp:cNvPr id="5" name="圆角矩形 4"/>
        <dsp:cNvSpPr/>
      </dsp:nvSpPr>
      <dsp:spPr bwMode="white">
        <a:xfrm>
          <a:off x="0" y="1245861"/>
          <a:ext cx="8815705" cy="730852"/>
        </a:xfrm>
        <a:prstGeom prst="roundRect">
          <a:avLst/>
        </a:prstGeom>
      </dsp:spPr>
      <dsp:style>
        <a:lnRef idx="0">
          <a:sysClr val="window" lastClr="FFFFFF"/>
        </a:lnRef>
        <a:fillRef idx="3">
          <a:srgbClr val="A5A5A5">
            <a:hueOff val="1104000"/>
            <a:satOff val="40000"/>
            <a:lumOff val="-5803"/>
            <a:alpha val="100000"/>
          </a:srgbClr>
        </a:fillRef>
        <a:effectRef idx="2">
          <a:scrgbClr r="0" g="0" b="0"/>
        </a:effectRef>
        <a:fontRef idx="minor">
          <a:sysClr val="window" lastClr="FFFFFF"/>
        </a:fontRef>
      </dsp:style>
      <dsp:txBody>
        <a:bodyPr vert="horz" wrap="square" lIns="68580" tIns="68580" rIns="68580" bIns="6858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800" b="1" dirty="0"/>
            <a:t>（</a:t>
          </a:r>
          <a:r>
            <a:rPr lang="en-US" altLang="zh-CN" sz="1800" b="1" dirty="0"/>
            <a:t>3</a:t>
          </a:r>
          <a:r>
            <a:rPr lang="zh-CN" altLang="en-US" sz="1800" b="1" dirty="0"/>
            <a:t>）数据的抽取、转换、加载操作：</a:t>
          </a:r>
          <a:r>
            <a:rPr lang="en-US" sz="1800" dirty="0" smtClean="0">
              <a:ea typeface="宋体" panose="02010600030101010101" pitchFamily="2" charset="-122"/>
              <a:cs typeface="+mn-lt"/>
              <a:sym typeface="+mn-ea"/>
            </a:rPr>
            <a:t>对（大）数据进行抽取、转换、加载操作。</a:t>
          </a:r>
          <a:endParaRPr lang="en-US" sz="1800" b="1" dirty="0" smtClean="0">
            <a:ea typeface="宋体" panose="02010600030101010101" pitchFamily="2" charset="-122"/>
            <a:cs typeface="+mn-lt"/>
            <a:sym typeface="+mn-ea"/>
          </a:endParaRPr>
        </a:p>
      </dsp:txBody>
      <dsp:txXfrm>
        <a:off x="0" y="1245861"/>
        <a:ext cx="8815705" cy="730852"/>
      </dsp:txXfrm>
    </dsp:sp>
    <dsp:sp modelId="{83C64857-17A9-3744-8DCF-4530BEDB094D}">
      <dsp:nvSpPr>
        <dsp:cNvPr id="6" name="圆角矩形 5"/>
        <dsp:cNvSpPr/>
      </dsp:nvSpPr>
      <dsp:spPr bwMode="white">
        <a:xfrm>
          <a:off x="0" y="1901984"/>
          <a:ext cx="8815705" cy="730852"/>
        </a:xfrm>
        <a:prstGeom prst="roundRect">
          <a:avLst/>
        </a:prstGeom>
      </dsp:spPr>
      <dsp:style>
        <a:lnRef idx="0">
          <a:sysClr val="window" lastClr="FFFFFF"/>
        </a:lnRef>
        <a:fillRef idx="3">
          <a:srgbClr val="A5A5A5">
            <a:hueOff val="1655999"/>
            <a:satOff val="60000"/>
            <a:lumOff val="-8705"/>
            <a:alpha val="100000"/>
          </a:srgbClr>
        </a:fillRef>
        <a:effectRef idx="2">
          <a:scrgbClr r="0" g="0" b="0"/>
        </a:effectRef>
        <a:fontRef idx="minor">
          <a:sysClr val="window" lastClr="FFFFFF"/>
        </a:fontRef>
      </dsp:style>
      <dsp:txBody>
        <a:bodyPr vert="horz" wrap="square" lIns="68580" tIns="68580" rIns="68580" bIns="6858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800" b="1" dirty="0"/>
            <a:t>（</a:t>
          </a:r>
          <a:r>
            <a:rPr lang="en-US" altLang="zh-CN" sz="1800" b="1" dirty="0"/>
            <a:t>4</a:t>
          </a:r>
          <a:r>
            <a:rPr lang="zh-CN" altLang="en-US" sz="1800" b="1" dirty="0"/>
            <a:t>）主数据管理及数据集成：</a:t>
          </a:r>
          <a:r>
            <a:rPr lang="en-US" sz="1800" dirty="0" smtClean="0">
              <a:ea typeface="宋体" panose="02010600030101010101" pitchFamily="2" charset="-122"/>
              <a:cs typeface="+mn-lt"/>
              <a:sym typeface="+mn-ea"/>
            </a:rPr>
            <a:t>识别机构的主数据（Master </a:t>
          </a:r>
          <a:r>
            <a:rPr lang="en-US" sz="1800" dirty="0" smtClean="0">
              <a:ea typeface="宋体" panose="02010600030101010101" pitchFamily="2" charset="-122"/>
              <a:cs typeface="+mn-lt"/>
              <a:sym typeface="+mn-ea"/>
            </a:rPr>
            <a:t>Data），并根据实际需求以及机构（大）数据战略及业务活动的要求对多源、异构数据进行集成操作。</a:t>
          </a:r>
          <a:endParaRPr lang="en-US" sz="1800" b="1" dirty="0" smtClean="0">
            <a:ea typeface="宋体" panose="02010600030101010101" pitchFamily="2" charset="-122"/>
            <a:cs typeface="+mn-lt"/>
            <a:sym typeface="+mn-ea"/>
          </a:endParaRPr>
        </a:p>
      </dsp:txBody>
      <dsp:txXfrm>
        <a:off x="0" y="1901984"/>
        <a:ext cx="8815705" cy="730852"/>
      </dsp:txXfrm>
    </dsp:sp>
    <dsp:sp modelId="{E768DA7D-69E3-394F-AC9B-2B54E7A55322}">
      <dsp:nvSpPr>
        <dsp:cNvPr id="7" name="圆角矩形 6"/>
        <dsp:cNvSpPr/>
      </dsp:nvSpPr>
      <dsp:spPr bwMode="white">
        <a:xfrm>
          <a:off x="0" y="2535246"/>
          <a:ext cx="8815705" cy="730852"/>
        </a:xfrm>
        <a:prstGeom prst="roundRect">
          <a:avLst/>
        </a:prstGeom>
      </dsp:spPr>
      <dsp:style>
        <a:lnRef idx="0">
          <a:sysClr val="window" lastClr="FFFFFF"/>
        </a:lnRef>
        <a:fillRef idx="3">
          <a:srgbClr val="A5A5A5">
            <a:hueOff val="2208000"/>
            <a:satOff val="80000"/>
            <a:lumOff val="-11607"/>
            <a:alpha val="100000"/>
          </a:srgbClr>
        </a:fillRef>
        <a:effectRef idx="2">
          <a:scrgbClr r="0" g="0" b="0"/>
        </a:effectRef>
        <a:fontRef idx="minor">
          <a:sysClr val="window" lastClr="FFFFFF"/>
        </a:fontRef>
      </dsp:style>
      <dsp:txBody>
        <a:bodyPr vert="horz" wrap="square" lIns="68580" tIns="68580" rIns="68580" bIns="6858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just">
            <a:lnSpc>
              <a:spcPct val="100000"/>
            </a:lnSpc>
            <a:spcBef>
              <a:spcPct val="0"/>
            </a:spcBef>
            <a:spcAft>
              <a:spcPct val="35000"/>
            </a:spcAft>
          </a:pPr>
          <a:r>
            <a:rPr lang="zh-CN" altLang="en-US" sz="1800" b="1" dirty="0"/>
            <a:t>（</a:t>
          </a:r>
          <a:r>
            <a:rPr lang="en-US" altLang="zh-CN" sz="1800" b="1" dirty="0"/>
            <a:t>5</a:t>
          </a:r>
          <a:r>
            <a:rPr lang="zh-CN" altLang="en-US" sz="1800" b="1" dirty="0"/>
            <a:t>）数据接口及其访问策略的设计：</a:t>
          </a:r>
          <a:r>
            <a:rPr lang="en-US" sz="1800" dirty="0" smtClean="0">
              <a:ea typeface="宋体" panose="02010600030101010101" pitchFamily="2" charset="-122"/>
              <a:cs typeface="+mn-lt"/>
              <a:sym typeface="+mn-ea"/>
            </a:rPr>
            <a:t>根据业务和战略需求，对机构内外用户设计（大）数据接口及其访问策略。</a:t>
          </a:r>
          <a:endParaRPr lang="en-US" sz="1800" b="1" dirty="0" smtClean="0">
            <a:ea typeface="宋体" panose="02010600030101010101" pitchFamily="2" charset="-122"/>
            <a:cs typeface="+mn-lt"/>
            <a:sym typeface="+mn-ea"/>
          </a:endParaRPr>
        </a:p>
      </dsp:txBody>
      <dsp:txXfrm>
        <a:off x="0" y="2535246"/>
        <a:ext cx="8815705" cy="730852"/>
      </dsp:txXfrm>
    </dsp:sp>
    <dsp:sp modelId="{4EE25C57-F98B-9941-93F4-3C1508C4CD01}">
      <dsp:nvSpPr>
        <dsp:cNvPr id="8" name="圆角矩形 7"/>
        <dsp:cNvSpPr/>
      </dsp:nvSpPr>
      <dsp:spPr bwMode="white">
        <a:xfrm>
          <a:off x="0" y="3156170"/>
          <a:ext cx="8815705" cy="730852"/>
        </a:xfrm>
        <a:prstGeom prst="roundRect">
          <a:avLst/>
        </a:prstGeom>
      </dsp:spPr>
      <dsp:style>
        <a:lnRef idx="0">
          <a:sysClr val="window" lastClr="FFFFFF"/>
        </a:lnRef>
        <a:fillRef idx="3">
          <a:srgbClr val="A5A5A5">
            <a:hueOff val="2760000"/>
            <a:satOff val="100000"/>
            <a:lumOff val="-14509"/>
            <a:alpha val="100000"/>
          </a:srgbClr>
        </a:fillRef>
        <a:effectRef idx="2">
          <a:scrgbClr r="0" g="0" b="0"/>
        </a:effectRef>
        <a:fontRef idx="minor">
          <a:sysClr val="window" lastClr="FFFFFF"/>
        </a:fontRef>
      </dsp:style>
      <dsp:txBody>
        <a:bodyPr vert="horz" wrap="square" lIns="68580" tIns="68580" rIns="68580" bIns="6858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800" b="1" dirty="0"/>
            <a:t>（</a:t>
          </a:r>
          <a:r>
            <a:rPr lang="en-US" altLang="zh-CN" sz="1800" b="1" dirty="0"/>
            <a:t>6</a:t>
          </a:r>
          <a:r>
            <a:rPr lang="zh-CN" altLang="en-US" sz="1800" b="1" dirty="0"/>
            <a:t>）数据库、数据仓库的设计、实现与维护：包括机构业务数据库和历史数据仓库的设计、实现和维护工作。</a:t>
          </a:r>
          <a:endParaRPr lang="zh-CN" altLang="en-US" sz="1800" b="1" dirty="0"/>
        </a:p>
      </dsp:txBody>
      <dsp:txXfrm>
        <a:off x="0" y="3156170"/>
        <a:ext cx="8815705" cy="730852"/>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795365" cy="4762910"/>
        <a:chOff x="0" y="0"/>
        <a:chExt cx="5795365" cy="4762910"/>
      </a:xfrm>
    </dsp:grpSpPr>
    <dsp:sp modelId="{D11D6764-7AE8-F24C-A24D-E5F07F077BFC}">
      <dsp:nvSpPr>
        <dsp:cNvPr id="3" name="矩形 2"/>
        <dsp:cNvSpPr/>
      </dsp:nvSpPr>
      <dsp:spPr bwMode="white">
        <a:xfrm>
          <a:off x="0" y="2575"/>
          <a:ext cx="5795365" cy="524160"/>
        </a:xfrm>
        <a:prstGeom prst="rect">
          <a:avLst/>
        </a:prstGeom>
      </dsp:spPr>
      <dsp:style>
        <a:lnRef idx="0">
          <a:sysClr val="window" lastClr="FFFFFF"/>
        </a:lnRef>
        <a:fillRef idx="3">
          <a:srgbClr val="A5A5A5">
            <a:hueOff val="0"/>
            <a:satOff val="0"/>
            <a:lumOff val="0"/>
            <a:alpha val="100000"/>
          </a:srgbClr>
        </a:fillRef>
        <a:effectRef idx="2">
          <a:scrgbClr r="0" g="0" b="0"/>
        </a:effectRef>
        <a:fontRef idx="minor">
          <a:sysClr val="window" lastClr="FFFFFF"/>
        </a:fontRef>
      </dsp:style>
      <dsp:txBody>
        <a:bodyPr lIns="76200" tIns="76200" rIns="76200" bIns="7620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rtl="0">
            <a:lnSpc>
              <a:spcPct val="100000"/>
            </a:lnSpc>
            <a:spcBef>
              <a:spcPct val="0"/>
            </a:spcBef>
            <a:spcAft>
              <a:spcPct val="35000"/>
            </a:spcAft>
          </a:pPr>
          <a:r>
            <a:rPr lang="en-US" sz="2000" b="1">
              <a:latin typeface="Times New Roman" panose="02020603050405020304" pitchFamily="18" charset="0"/>
              <a:ea typeface="宋体" panose="02010600030101010101" pitchFamily="2" charset="-122"/>
              <a:cs typeface="Times New Roman" panose="02020603050405020304" pitchFamily="18" charset="0"/>
            </a:rPr>
            <a:t>2012 年美国总统大选</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sp:txBody>
      <dsp:txXfrm>
        <a:off x="0" y="2575"/>
        <a:ext cx="5795365" cy="524160"/>
      </dsp:txXfrm>
    </dsp:sp>
    <dsp:sp modelId="{B6B26D9D-5233-B741-B667-67F5A4EC52D3}">
      <dsp:nvSpPr>
        <dsp:cNvPr id="4" name="矩形 3"/>
        <dsp:cNvSpPr/>
      </dsp:nvSpPr>
      <dsp:spPr bwMode="white">
        <a:xfrm>
          <a:off x="0" y="625624"/>
          <a:ext cx="5795365" cy="524160"/>
        </a:xfrm>
        <a:prstGeom prst="rect">
          <a:avLst/>
        </a:prstGeom>
      </dsp:spPr>
      <dsp:style>
        <a:lnRef idx="0">
          <a:sysClr val="window" lastClr="FFFFFF"/>
        </a:lnRef>
        <a:fillRef idx="3">
          <a:srgbClr val="A5A5A5">
            <a:hueOff val="394285"/>
            <a:satOff val="14286"/>
            <a:lumOff val="-2072"/>
            <a:alpha val="100000"/>
          </a:srgbClr>
        </a:fillRef>
        <a:effectRef idx="2">
          <a:scrgbClr r="0" g="0" b="0"/>
        </a:effectRef>
        <a:fontRef idx="minor">
          <a:sysClr val="window" lastClr="FFFFFF"/>
        </a:fontRef>
      </dsp:style>
      <dsp:txBody>
        <a:bodyPr lIns="76200" tIns="76200" rIns="76200" bIns="7620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rtl="0">
            <a:lnSpc>
              <a:spcPct val="100000"/>
            </a:lnSpc>
            <a:spcBef>
              <a:spcPct val="0"/>
            </a:spcBef>
            <a:spcAft>
              <a:spcPct val="35000"/>
            </a:spcAft>
          </a:pPr>
          <a:r>
            <a:rPr lang="en-US" sz="2000" b="1">
              <a:latin typeface="Times New Roman" panose="02020603050405020304" pitchFamily="18" charset="0"/>
              <a:ea typeface="宋体" panose="02010600030101010101" pitchFamily="2" charset="-122"/>
              <a:cs typeface="Times New Roman" panose="02020603050405020304" pitchFamily="18" charset="0"/>
            </a:rPr>
            <a:t>Google 禽流感趋势分析（Google Flu Trends）</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sp:txBody>
      <dsp:txXfrm>
        <a:off x="0" y="625624"/>
        <a:ext cx="5795365" cy="524160"/>
      </dsp:txXfrm>
    </dsp:sp>
    <dsp:sp modelId="{061DF402-4B08-0C4B-995A-9C6F88A22E46}">
      <dsp:nvSpPr>
        <dsp:cNvPr id="5" name="矩形 4"/>
        <dsp:cNvSpPr/>
      </dsp:nvSpPr>
      <dsp:spPr bwMode="white">
        <a:xfrm>
          <a:off x="0" y="1212175"/>
          <a:ext cx="5795365" cy="524160"/>
        </a:xfrm>
        <a:prstGeom prst="rect">
          <a:avLst/>
        </a:prstGeom>
      </dsp:spPr>
      <dsp:style>
        <a:lnRef idx="0">
          <a:sysClr val="window" lastClr="FFFFFF"/>
        </a:lnRef>
        <a:fillRef idx="3">
          <a:srgbClr val="A5A5A5">
            <a:hueOff val="788571"/>
            <a:satOff val="28571"/>
            <a:lumOff val="-4145"/>
            <a:alpha val="100000"/>
          </a:srgbClr>
        </a:fillRef>
        <a:effectRef idx="2">
          <a:scrgbClr r="0" g="0" b="0"/>
        </a:effectRef>
        <a:fontRef idx="minor">
          <a:sysClr val="window" lastClr="FFFFFF"/>
        </a:fontRef>
      </dsp:style>
      <dsp:txBody>
        <a:bodyPr lIns="76200" tIns="76200" rIns="76200" bIns="7620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rtl="0">
            <a:lnSpc>
              <a:spcPct val="100000"/>
            </a:lnSpc>
            <a:spcBef>
              <a:spcPct val="0"/>
            </a:spcBef>
            <a:spcAft>
              <a:spcPct val="35000"/>
            </a:spcAft>
          </a:pPr>
          <a:r>
            <a:rPr lang="en-US" sz="2000" b="1">
              <a:latin typeface="Times New Roman" panose="02020603050405020304" pitchFamily="18" charset="0"/>
              <a:ea typeface="宋体" panose="02010600030101010101" pitchFamily="2" charset="-122"/>
              <a:cs typeface="Times New Roman" panose="02020603050405020304" pitchFamily="18" charset="0"/>
            </a:rPr>
            <a:t>Target 怀孕预测</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sp:txBody>
      <dsp:txXfrm>
        <a:off x="0" y="1212175"/>
        <a:ext cx="5795365" cy="524160"/>
      </dsp:txXfrm>
    </dsp:sp>
    <dsp:sp modelId="{9F8038A0-2F02-3742-B182-01BD2B506427}">
      <dsp:nvSpPr>
        <dsp:cNvPr id="6" name="矩形 5"/>
        <dsp:cNvSpPr/>
      </dsp:nvSpPr>
      <dsp:spPr bwMode="white">
        <a:xfrm>
          <a:off x="0" y="1816975"/>
          <a:ext cx="5795365" cy="524160"/>
        </a:xfrm>
        <a:prstGeom prst="rect">
          <a:avLst/>
        </a:prstGeom>
      </dsp:spPr>
      <dsp:style>
        <a:lnRef idx="0">
          <a:sysClr val="window" lastClr="FFFFFF"/>
        </a:lnRef>
        <a:fillRef idx="3">
          <a:srgbClr val="A5A5A5">
            <a:hueOff val="1182857"/>
            <a:satOff val="42857"/>
            <a:lumOff val="-6217"/>
            <a:alpha val="100000"/>
          </a:srgbClr>
        </a:fillRef>
        <a:effectRef idx="2">
          <a:scrgbClr r="0" g="0" b="0"/>
        </a:effectRef>
        <a:fontRef idx="minor">
          <a:sysClr val="window" lastClr="FFFFFF"/>
        </a:fontRef>
      </dsp:style>
      <dsp:txBody>
        <a:bodyPr lIns="76200" tIns="76200" rIns="76200" bIns="7620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rtl="0">
            <a:lnSpc>
              <a:spcPct val="100000"/>
            </a:lnSpc>
            <a:spcBef>
              <a:spcPct val="0"/>
            </a:spcBef>
            <a:spcAft>
              <a:spcPct val="35000"/>
            </a:spcAft>
          </a:pPr>
          <a:r>
            <a:rPr lang="en-US" sz="2000" b="1">
              <a:latin typeface="Times New Roman" panose="02020603050405020304" pitchFamily="18" charset="0"/>
              <a:ea typeface="宋体" panose="02010600030101010101" pitchFamily="2" charset="-122"/>
              <a:cs typeface="Times New Roman" panose="02020603050405020304" pitchFamily="18" charset="0"/>
            </a:rPr>
            <a:t>MetroMile 保险</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sp:txBody>
      <dsp:txXfrm>
        <a:off x="0" y="1816975"/>
        <a:ext cx="5795365" cy="524160"/>
      </dsp:txXfrm>
    </dsp:sp>
    <dsp:sp modelId="{298FA140-CC06-8B4A-B6AF-DBFC961B5149}">
      <dsp:nvSpPr>
        <dsp:cNvPr id="7" name="矩形 6"/>
        <dsp:cNvSpPr/>
      </dsp:nvSpPr>
      <dsp:spPr bwMode="white">
        <a:xfrm>
          <a:off x="0" y="2421775"/>
          <a:ext cx="5795365" cy="524160"/>
        </a:xfrm>
        <a:prstGeom prst="rect">
          <a:avLst/>
        </a:prstGeom>
      </dsp:spPr>
      <dsp:style>
        <a:lnRef idx="0">
          <a:sysClr val="window" lastClr="FFFFFF"/>
        </a:lnRef>
        <a:fillRef idx="3">
          <a:srgbClr val="A5A5A5">
            <a:hueOff val="1577142"/>
            <a:satOff val="57143"/>
            <a:lumOff val="-8290"/>
            <a:alpha val="100000"/>
          </a:srgbClr>
        </a:fillRef>
        <a:effectRef idx="2">
          <a:scrgbClr r="0" g="0" b="0"/>
        </a:effectRef>
        <a:fontRef idx="minor">
          <a:sysClr val="window" lastClr="FFFFFF"/>
        </a:fontRef>
      </dsp:style>
      <dsp:txBody>
        <a:bodyPr lIns="76200" tIns="76200" rIns="76200" bIns="7620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rtl="0">
            <a:lnSpc>
              <a:spcPct val="100000"/>
            </a:lnSpc>
            <a:spcBef>
              <a:spcPct val="0"/>
            </a:spcBef>
            <a:spcAft>
              <a:spcPct val="35000"/>
            </a:spcAft>
          </a:pPr>
          <a:r>
            <a:rPr lang="en-US" sz="2000" b="1">
              <a:latin typeface="Times New Roman" panose="02020603050405020304" pitchFamily="18" charset="0"/>
              <a:ea typeface="宋体" panose="02010600030101010101" pitchFamily="2" charset="-122"/>
              <a:cs typeface="Times New Roman" panose="02020603050405020304" pitchFamily="18" charset="0"/>
            </a:rPr>
            <a:t>IBM Workbench 平台</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sp:txBody>
      <dsp:txXfrm>
        <a:off x="0" y="2421775"/>
        <a:ext cx="5795365" cy="524160"/>
      </dsp:txXfrm>
    </dsp:sp>
    <dsp:sp modelId="{703CBC9C-0583-AA42-95CD-FAB6F17E2459}">
      <dsp:nvSpPr>
        <dsp:cNvPr id="8" name="矩形 7"/>
        <dsp:cNvSpPr/>
      </dsp:nvSpPr>
      <dsp:spPr bwMode="white">
        <a:xfrm>
          <a:off x="0" y="3026575"/>
          <a:ext cx="5795365" cy="524160"/>
        </a:xfrm>
        <a:prstGeom prst="rect">
          <a:avLst/>
        </a:prstGeom>
      </dsp:spPr>
      <dsp:style>
        <a:lnRef idx="0">
          <a:sysClr val="window" lastClr="FFFFFF"/>
        </a:lnRef>
        <a:fillRef idx="3">
          <a:srgbClr val="A5A5A5">
            <a:hueOff val="1971428"/>
            <a:satOff val="71429"/>
            <a:lumOff val="-10363"/>
            <a:alpha val="100000"/>
          </a:srgbClr>
        </a:fillRef>
        <a:effectRef idx="2">
          <a:scrgbClr r="0" g="0" b="0"/>
        </a:effectRef>
        <a:fontRef idx="minor">
          <a:sysClr val="window" lastClr="FFFFFF"/>
        </a:fontRef>
      </dsp:style>
      <dsp:txBody>
        <a:bodyPr lIns="76200" tIns="76200" rIns="76200" bIns="7620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rtl="0">
            <a:lnSpc>
              <a:spcPct val="100000"/>
            </a:lnSpc>
            <a:spcBef>
              <a:spcPct val="0"/>
            </a:spcBef>
            <a:spcAft>
              <a:spcPct val="35000"/>
            </a:spcAft>
          </a:pPr>
          <a:r>
            <a:rPr lang="en-US" sz="2000" b="1">
              <a:latin typeface="Times New Roman" panose="02020603050405020304" pitchFamily="18" charset="0"/>
              <a:ea typeface="宋体" panose="02010600030101010101" pitchFamily="2" charset="-122"/>
              <a:cs typeface="Times New Roman" panose="02020603050405020304" pitchFamily="18" charset="0"/>
            </a:rPr>
            <a:t>Databircks 产品</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sp:txBody>
      <dsp:txXfrm>
        <a:off x="0" y="3026575"/>
        <a:ext cx="5795365" cy="524160"/>
      </dsp:txXfrm>
    </dsp:sp>
    <dsp:sp modelId="{A3CE60A1-459F-B849-96BC-108288F86C36}">
      <dsp:nvSpPr>
        <dsp:cNvPr id="9" name="矩形 8"/>
        <dsp:cNvSpPr/>
      </dsp:nvSpPr>
      <dsp:spPr bwMode="white">
        <a:xfrm>
          <a:off x="0" y="3631375"/>
          <a:ext cx="5795365" cy="524160"/>
        </a:xfrm>
        <a:prstGeom prst="rect">
          <a:avLst/>
        </a:prstGeom>
      </dsp:spPr>
      <dsp:style>
        <a:lnRef idx="0">
          <a:sysClr val="window" lastClr="FFFFFF"/>
        </a:lnRef>
        <a:fillRef idx="3">
          <a:srgbClr val="A5A5A5">
            <a:hueOff val="2365714"/>
            <a:satOff val="85714"/>
            <a:lumOff val="-12436"/>
            <a:alpha val="100000"/>
          </a:srgbClr>
        </a:fillRef>
        <a:effectRef idx="2">
          <a:scrgbClr r="0" g="0" b="0"/>
        </a:effectRef>
        <a:fontRef idx="minor">
          <a:sysClr val="window" lastClr="FFFFFF"/>
        </a:fontRef>
      </dsp:style>
      <dsp:txBody>
        <a:bodyPr lIns="76200" tIns="76200" rIns="76200" bIns="7620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rtl="0">
            <a:lnSpc>
              <a:spcPct val="100000"/>
            </a:lnSpc>
            <a:spcBef>
              <a:spcPct val="0"/>
            </a:spcBef>
            <a:spcAft>
              <a:spcPct val="35000"/>
            </a:spcAft>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伦敦奥运会数据新闻</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sp:txBody>
      <dsp:txXfrm>
        <a:off x="0" y="3631375"/>
        <a:ext cx="5795365" cy="524160"/>
      </dsp:txXfrm>
    </dsp:sp>
    <dsp:sp modelId="{420C1984-23E1-074E-AAC9-37B43F1A1ADC}">
      <dsp:nvSpPr>
        <dsp:cNvPr id="10" name="矩形 9"/>
        <dsp:cNvSpPr/>
      </dsp:nvSpPr>
      <dsp:spPr bwMode="white">
        <a:xfrm>
          <a:off x="0" y="4236175"/>
          <a:ext cx="5795365" cy="524160"/>
        </a:xfrm>
        <a:prstGeom prst="rect">
          <a:avLst/>
        </a:prstGeom>
      </dsp:spPr>
      <dsp:style>
        <a:lnRef idx="0">
          <a:sysClr val="window" lastClr="FFFFFF"/>
        </a:lnRef>
        <a:fillRef idx="3">
          <a:srgbClr val="A5A5A5">
            <a:hueOff val="2760000"/>
            <a:satOff val="100000"/>
            <a:lumOff val="-14509"/>
            <a:alpha val="100000"/>
          </a:srgbClr>
        </a:fillRef>
        <a:effectRef idx="2">
          <a:scrgbClr r="0" g="0" b="0"/>
        </a:effectRef>
        <a:fontRef idx="minor">
          <a:sysClr val="window" lastClr="FFFFFF"/>
        </a:fontRef>
      </dsp:style>
      <dsp:txBody>
        <a:bodyPr lIns="76200" tIns="76200" rIns="76200" bIns="7620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rtl="0">
            <a:lnSpc>
              <a:spcPct val="100000"/>
            </a:lnSpc>
            <a:spcBef>
              <a:spcPct val="0"/>
            </a:spcBef>
            <a:spcAft>
              <a:spcPct val="35000"/>
            </a:spcAft>
          </a:pPr>
          <a:r>
            <a:rPr lang="en-US" sz="2000" b="1">
              <a:latin typeface="Times New Roman" panose="02020603050405020304" pitchFamily="18" charset="0"/>
              <a:ea typeface="宋体" panose="02010600030101010101" pitchFamily="2" charset="-122"/>
              <a:cs typeface="Times New Roman" panose="02020603050405020304" pitchFamily="18" charset="0"/>
            </a:rPr>
            <a:t>Google </a:t>
          </a:r>
          <a:r>
            <a:rPr lang="zh-CN" sz="2000" b="1">
              <a:latin typeface="Times New Roman" panose="02020603050405020304" pitchFamily="18" charset="0"/>
              <a:ea typeface="宋体" panose="02010600030101010101" pitchFamily="2" charset="-122"/>
              <a:cs typeface="Times New Roman" panose="02020603050405020304" pitchFamily="18" charset="0"/>
            </a:rPr>
            <a:t>翻译</a:t>
          </a:r>
          <a:r>
            <a:rPr lang="en-US" sz="2000" b="1">
              <a:latin typeface="Times New Roman" panose="02020603050405020304" pitchFamily="18" charset="0"/>
              <a:ea typeface="宋体" panose="02010600030101010101" pitchFamily="2" charset="-122"/>
              <a:cs typeface="Times New Roman" panose="02020603050405020304" pitchFamily="18" charset="0"/>
            </a:rPr>
            <a:t>（Google Translate）等</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dsp:txBody>
      <dsp:txXfrm>
        <a:off x="0" y="4236175"/>
        <a:ext cx="5795365" cy="524160"/>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319270" cy="4319270"/>
        <a:chOff x="0" y="0"/>
        <a:chExt cx="4319270" cy="4319270"/>
      </a:xfrm>
    </dsp:grpSpPr>
    <dsp:sp modelId="{0D6CA0F8-BE3A-4F91-A2EA-72BAEA4213E6}">
      <dsp:nvSpPr>
        <dsp:cNvPr id="3" name="菱形 2"/>
        <dsp:cNvSpPr/>
      </dsp:nvSpPr>
      <dsp:spPr bwMode="white">
        <a:xfrm>
          <a:off x="225743" y="0"/>
          <a:ext cx="4319270" cy="4319270"/>
        </a:xfrm>
        <a:prstGeom prst="diamond">
          <a:avLst/>
        </a:prstGeom>
      </dsp:spPr>
      <dsp:style>
        <a:lnRef idx="0">
          <a:srgbClr val="44546A"/>
        </a:lnRef>
        <a:fillRef idx="1">
          <a:srgbClr val="44546A">
            <a:tint val="40000"/>
          </a:srgbClr>
        </a:fillRef>
        <a:effectRef idx="2">
          <a:scrgbClr r="0" g="0" b="0"/>
        </a:effectRef>
        <a:fontRef idx="minor"/>
      </dsp:style>
      <dsp:txXfrm>
        <a:off x="225743" y="0"/>
        <a:ext cx="4319270" cy="4319270"/>
      </dsp:txXfrm>
    </dsp:sp>
    <dsp:sp modelId="{8DA5EB88-ADE6-4ACA-B625-B52EB409F5F0}">
      <dsp:nvSpPr>
        <dsp:cNvPr id="4" name="圆角矩形 3"/>
        <dsp:cNvSpPr/>
      </dsp:nvSpPr>
      <dsp:spPr bwMode="white">
        <a:xfrm>
          <a:off x="636073" y="410331"/>
          <a:ext cx="1684515" cy="1684515"/>
        </a:xfrm>
        <a:prstGeom prst="roundRect">
          <a:avLst/>
        </a:prstGeom>
      </dsp:spPr>
      <dsp:style>
        <a:lnRef idx="0">
          <a:srgbClr val="E7E6E6"/>
        </a:lnRef>
        <a:fillRef idx="3">
          <a:srgbClr val="44546A"/>
        </a:fillRef>
        <a:effectRef idx="2">
          <a:scrgbClr r="0" g="0" b="0"/>
        </a:effectRef>
        <a:fontRef idx="minor">
          <a:sysClr val="window" lastClr="FFFFFF"/>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rtl="0">
            <a:lnSpc>
              <a:spcPct val="100000"/>
            </a:lnSpc>
            <a:spcBef>
              <a:spcPct val="0"/>
            </a:spcBef>
            <a:spcAft>
              <a:spcPct val="35000"/>
            </a:spcAft>
          </a:pPr>
          <a:r>
            <a:rPr lang="zh-CN" sz="2000" dirty="0">
              <a:latin typeface="宋体" panose="02010600030101010101" pitchFamily="2" charset="-122"/>
              <a:ea typeface="宋体" panose="02010600030101010101" pitchFamily="2" charset="-122"/>
            </a:rPr>
            <a:t>经典理论</a:t>
          </a:r>
          <a:br>
            <a:rPr lang="en-US" altLang="zh-CN" sz="2000" dirty="0">
              <a:latin typeface="宋体" panose="02010600030101010101" pitchFamily="2" charset="-122"/>
              <a:ea typeface="宋体" panose="02010600030101010101" pitchFamily="2" charset="-122"/>
            </a:rPr>
          </a:br>
          <a:r>
            <a:rPr lang="en-US" sz="2000" dirty="0">
              <a:latin typeface="宋体" panose="02010600030101010101" pitchFamily="2" charset="-122"/>
              <a:ea typeface="宋体" panose="02010600030101010101" pitchFamily="2" charset="-122"/>
            </a:rPr>
            <a:t>×</a:t>
          </a:r>
          <a:br>
            <a:rPr lang="en-US"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最佳实践 </a:t>
          </a:r>
        </a:p>
      </dsp:txBody>
      <dsp:txXfrm>
        <a:off x="636073" y="410331"/>
        <a:ext cx="1684515" cy="1684515"/>
      </dsp:txXfrm>
    </dsp:sp>
    <dsp:sp modelId="{AB7C929F-5963-406F-B659-E8BA3C55DFB5}">
      <dsp:nvSpPr>
        <dsp:cNvPr id="5" name="圆角矩形 4"/>
        <dsp:cNvSpPr/>
      </dsp:nvSpPr>
      <dsp:spPr bwMode="white">
        <a:xfrm>
          <a:off x="2450150" y="410331"/>
          <a:ext cx="1684515" cy="1684515"/>
        </a:xfrm>
        <a:prstGeom prst="roundRect">
          <a:avLst/>
        </a:prstGeom>
        <a:solidFill>
          <a:srgbClr val="5B9BD5">
            <a:lumMod val="25000"/>
          </a:srgbClr>
        </a:solidFill>
      </dsp:spPr>
      <dsp:style>
        <a:lnRef idx="0">
          <a:srgbClr val="E7E6E6"/>
        </a:lnRef>
        <a:fillRef idx="3">
          <a:srgbClr val="44546A"/>
        </a:fillRef>
        <a:effectRef idx="2">
          <a:scrgbClr r="0" g="0" b="0"/>
        </a:effectRef>
        <a:fontRef idx="minor">
          <a:sysClr val="window" lastClr="FFFFFF"/>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rtl="0">
            <a:lnSpc>
              <a:spcPct val="100000"/>
            </a:lnSpc>
            <a:spcBef>
              <a:spcPct val="0"/>
            </a:spcBef>
            <a:spcAft>
              <a:spcPct val="35000"/>
            </a:spcAft>
          </a:pPr>
          <a:r>
            <a:rPr lang="zh-CN" sz="2000" dirty="0">
              <a:latin typeface="宋体" panose="02010600030101010101" pitchFamily="2" charset="-122"/>
              <a:ea typeface="宋体" panose="02010600030101010101" pitchFamily="2" charset="-122"/>
            </a:rPr>
            <a:t>理论学习</a:t>
          </a:r>
          <a:br>
            <a:rPr lang="en-US" altLang="zh-CN"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a:t>
          </a:r>
          <a:br>
            <a:rPr lang="en-US" altLang="zh-CN"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动手操作</a:t>
          </a:r>
        </a:p>
      </dsp:txBody>
      <dsp:txXfrm>
        <a:off x="2450150" y="410331"/>
        <a:ext cx="1684515" cy="1684515"/>
      </dsp:txXfrm>
    </dsp:sp>
    <dsp:sp modelId="{E3C0E1F5-1087-419B-B3E4-32E834CA0224}">
      <dsp:nvSpPr>
        <dsp:cNvPr id="6" name="圆角矩形 5"/>
        <dsp:cNvSpPr/>
      </dsp:nvSpPr>
      <dsp:spPr bwMode="white">
        <a:xfrm>
          <a:off x="636073" y="2224424"/>
          <a:ext cx="1684515" cy="1684515"/>
        </a:xfrm>
        <a:prstGeom prst="roundRect">
          <a:avLst/>
        </a:prstGeom>
        <a:solidFill>
          <a:srgbClr val="7030A0"/>
        </a:solidFill>
      </dsp:spPr>
      <dsp:style>
        <a:lnRef idx="0">
          <a:srgbClr val="E7E6E6"/>
        </a:lnRef>
        <a:fillRef idx="3">
          <a:srgbClr val="44546A"/>
        </a:fillRef>
        <a:effectRef idx="2">
          <a:scrgbClr r="0" g="0" b="0"/>
        </a:effectRef>
        <a:fontRef idx="minor">
          <a:sysClr val="window" lastClr="FFFFFF"/>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rtl="0">
            <a:lnSpc>
              <a:spcPct val="100000"/>
            </a:lnSpc>
            <a:spcBef>
              <a:spcPct val="0"/>
            </a:spcBef>
            <a:spcAft>
              <a:spcPct val="35000"/>
            </a:spcAft>
          </a:pPr>
          <a:r>
            <a:rPr lang="zh-CN" sz="2000" dirty="0">
              <a:latin typeface="宋体" panose="02010600030101010101" pitchFamily="2" charset="-122"/>
              <a:ea typeface="宋体" panose="02010600030101010101" pitchFamily="2" charset="-122"/>
            </a:rPr>
            <a:t>全集知识</a:t>
          </a:r>
          <a:br>
            <a:rPr lang="en-US" altLang="zh-CN"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a:t>
          </a:r>
          <a:br>
            <a:rPr lang="en-US" altLang="zh-CN"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领域差异性知识</a:t>
          </a:r>
        </a:p>
      </dsp:txBody>
      <dsp:txXfrm>
        <a:off x="636073" y="2224424"/>
        <a:ext cx="1684515" cy="1684515"/>
      </dsp:txXfrm>
    </dsp:sp>
    <dsp:sp modelId="{F712AB2C-497E-4580-973F-75AE57B697D0}">
      <dsp:nvSpPr>
        <dsp:cNvPr id="7" name="圆角矩形 6"/>
        <dsp:cNvSpPr/>
      </dsp:nvSpPr>
      <dsp:spPr bwMode="white">
        <a:xfrm>
          <a:off x="2450167" y="2224424"/>
          <a:ext cx="1684515" cy="1684515"/>
        </a:xfrm>
        <a:prstGeom prst="roundRect">
          <a:avLst/>
        </a:prstGeom>
        <a:solidFill>
          <a:srgbClr val="009900"/>
        </a:solidFill>
      </dsp:spPr>
      <dsp:style>
        <a:lnRef idx="0">
          <a:srgbClr val="E7E6E6"/>
        </a:lnRef>
        <a:fillRef idx="3">
          <a:srgbClr val="44546A"/>
        </a:fillRef>
        <a:effectRef idx="2">
          <a:scrgbClr r="0" g="0" b="0"/>
        </a:effectRef>
        <a:fontRef idx="minor">
          <a:sysClr val="window" lastClr="FFFFFF"/>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rtl="0">
            <a:lnSpc>
              <a:spcPct val="100000"/>
            </a:lnSpc>
            <a:spcBef>
              <a:spcPct val="0"/>
            </a:spcBef>
            <a:spcAft>
              <a:spcPct val="35000"/>
            </a:spcAft>
          </a:pPr>
          <a:r>
            <a:rPr lang="zh-CN" sz="2000" dirty="0">
              <a:latin typeface="宋体" panose="02010600030101010101" pitchFamily="2" charset="-122"/>
              <a:ea typeface="宋体" panose="02010600030101010101" pitchFamily="2" charset="-122"/>
            </a:rPr>
            <a:t>最深奥理论</a:t>
          </a:r>
          <a:br>
            <a:rPr lang="en-US" altLang="zh-CN" sz="2000" dirty="0">
              <a:latin typeface="宋体" panose="02010600030101010101" pitchFamily="2" charset="-122"/>
              <a:ea typeface="宋体" panose="02010600030101010101" pitchFamily="2" charset="-122"/>
            </a:rPr>
          </a:br>
          <a:r>
            <a:rPr lang="en-US" sz="2000" dirty="0">
              <a:latin typeface="宋体" panose="02010600030101010101" pitchFamily="2" charset="-122"/>
              <a:ea typeface="宋体" panose="02010600030101010101" pitchFamily="2" charset="-122"/>
            </a:rPr>
            <a:t>÷</a:t>
          </a:r>
          <a:br>
            <a:rPr lang="en-US" sz="2000" dirty="0">
              <a:latin typeface="宋体" panose="02010600030101010101" pitchFamily="2" charset="-122"/>
              <a:ea typeface="宋体" panose="02010600030101010101" pitchFamily="2" charset="-122"/>
            </a:rPr>
          </a:br>
          <a:r>
            <a:rPr lang="zh-CN" sz="2000" dirty="0">
              <a:latin typeface="宋体" panose="02010600030101010101" pitchFamily="2" charset="-122"/>
              <a:ea typeface="宋体" panose="02010600030101010101" pitchFamily="2" charset="-122"/>
            </a:rPr>
            <a:t>最基本逻辑</a:t>
          </a:r>
        </a:p>
      </dsp:txBody>
      <dsp:txXfrm>
        <a:off x="2450167" y="2224424"/>
        <a:ext cx="1684515" cy="168451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rSet qsTypeId="urn:microsoft.com/office/officeart/2005/8/quickstyle/simple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Rectangle 2"/>
          <p:cNvSpPr>
            <a:spLocks noTextEdit="1"/>
          </p:cNvSpPr>
          <p:nvPr>
            <p:ph type="sldImg"/>
          </p:nvPr>
        </p:nvSpPr>
        <p:spPr>
          <a:xfrm>
            <a:off x="2878138" y="441325"/>
            <a:ext cx="3424237" cy="2568575"/>
          </a:xfrm>
          <a:prstGeom prst="rect">
            <a:avLst/>
          </a:prstGeom>
          <a:noFill/>
          <a:ln w="12700">
            <a:noFill/>
          </a:ln>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marL="0" marR="0" lvl="0" indent="0" algn="just" defTabSz="914400" rtl="0" eaLnBrk="0" fontAlgn="base" latinLnBrk="0" hangingPunct="0">
              <a:lnSpc>
                <a:spcPct val="90000"/>
              </a:lnSpc>
              <a:spcBef>
                <a:spcPct val="40000"/>
              </a:spcBef>
              <a:spcAft>
                <a:spcPct val="0"/>
              </a:spcAft>
              <a:buClrTx/>
              <a:buSzTx/>
              <a:buFontTx/>
              <a:buNone/>
              <a:defRPr/>
            </a:pPr>
            <a:r>
              <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We want this to be in font 11 and justify.</a:t>
            </a:r>
            <a:endPar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body"/>
          </p:nvPr>
        </p:nvSpPr>
        <p:spPr>
          <a:ln w="12700"/>
        </p:spPr>
        <p:txBody>
          <a:bodyPr wrap="square" lIns="90692" tIns="44550" rIns="90692" bIns="44550" anchor="t" anchorCtr="0"/>
          <a:p>
            <a:pPr lvl="0"/>
            <a:endParaRPr lang="en-US" altLang="zh-CN" dirty="0">
              <a:ea typeface="宋体" panose="02010600030101010101" pitchFamily="2" charset="-122"/>
            </a:endParaRPr>
          </a:p>
        </p:txBody>
      </p:sp>
      <p:sp>
        <p:nvSpPr>
          <p:cNvPr id="10242" name="Rectangle 3"/>
          <p:cNvSpPr>
            <a:spLocks noTextEdi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body"/>
          </p:nvPr>
        </p:nvSpPr>
        <p:spPr>
          <a:ln w="12700"/>
        </p:spPr>
        <p:txBody>
          <a:bodyPr wrap="square" lIns="90692" tIns="44550" rIns="90692" bIns="44550" anchor="t" anchorCtr="0"/>
          <a:p>
            <a:pPr lvl="0"/>
            <a:endParaRPr lang="en-US" altLang="zh-CN" dirty="0">
              <a:ea typeface="宋体" panose="02010600030101010101" pitchFamily="2" charset="-122"/>
            </a:endParaRPr>
          </a:p>
        </p:txBody>
      </p:sp>
      <p:sp>
        <p:nvSpPr>
          <p:cNvPr id="14338" name="Rectangle 3"/>
          <p:cNvSpPr>
            <a:spLocks noTextEdi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body"/>
          </p:nvPr>
        </p:nvSpPr>
        <p:spPr>
          <a:ln w="12700"/>
        </p:spPr>
        <p:txBody>
          <a:bodyPr wrap="square" lIns="90692" tIns="44550" rIns="90692" bIns="44550" anchor="t" anchorCtr="0"/>
          <a:p>
            <a:pPr lvl="0"/>
            <a:endParaRPr lang="en-US" altLang="zh-CN" dirty="0">
              <a:ea typeface="宋体" panose="02010600030101010101" pitchFamily="2" charset="-122"/>
            </a:endParaRPr>
          </a:p>
        </p:txBody>
      </p:sp>
      <p:sp>
        <p:nvSpPr>
          <p:cNvPr id="16386" name="Rectangle 3"/>
          <p:cNvSpPr>
            <a:spLocks noTextEdit="1"/>
          </p:cNvSpPr>
          <p:nvPr>
            <p:ph type="sldImg"/>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fontAlgn="base"/>
            <a:r>
              <a:rPr lang="en-US" altLang="zh-CN" strike="noStrike" noProof="0" smtClean="0"/>
              <a:t>Click to edit Master title style</a:t>
            </a:r>
            <a:endParaRPr lang="en-US" altLang="zh-CN" strike="noStrike" noProof="0" smtClean="0"/>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fontAlgn="base"/>
            <a:r>
              <a:rPr lang="en-US" altLang="zh-CN" strike="noStrike" noProof="0" smtClean="0"/>
              <a:t>Click to edit Master subtitle style</a:t>
            </a:r>
            <a:endParaRPr lang="en-US" altLang="zh-CN" strike="noStrike"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304800"/>
            <a:ext cx="5734050" cy="30480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75000"/>
              </a:lnSpc>
              <a:spcBef>
                <a:spcPct val="65000"/>
              </a:spcBef>
              <a:spcAft>
                <a:spcPct val="0"/>
              </a:spcAft>
              <a:buClrTx/>
              <a:buSzPct val="100000"/>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762000" y="304800"/>
            <a:ext cx="752475" cy="368300"/>
          </a:xfrm>
          <a:prstGeom prst="rect">
            <a:avLst/>
          </a:prstGeom>
          <a:noFill/>
          <a:ln w="12700">
            <a:noFill/>
          </a:ln>
        </p:spPr>
        <p:txBody>
          <a:bodyPr wrap="none" lIns="63500" tIns="25400" rIns="63500" bIns="25400" anchor="t" anchorCtr="0">
            <a:spAutoFit/>
          </a:bodyPr>
          <a:p>
            <a:pPr lvl="0"/>
            <a:r>
              <a:rPr lang="en-US" altLang="zh-CN" dirty="0"/>
              <a:t>Title</a:t>
            </a:r>
            <a:endParaRPr lang="en-US" altLang="zh-CN" dirty="0"/>
          </a:p>
        </p:txBody>
      </p:sp>
      <p:sp>
        <p:nvSpPr>
          <p:cNvPr id="1027" name="Rectangle 5"/>
          <p:cNvSpPr>
            <a:spLocks noGrp="1"/>
          </p:cNvSpPr>
          <p:nvPr>
            <p:ph type="body"/>
          </p:nvPr>
        </p:nvSpPr>
        <p:spPr>
          <a:xfrm>
            <a:off x="685800" y="1143000"/>
            <a:ext cx="7848600" cy="2209800"/>
          </a:xfrm>
          <a:prstGeom prst="rect">
            <a:avLst/>
          </a:prstGeom>
          <a:noFill/>
          <a:ln w="12700">
            <a:noFill/>
          </a:ln>
        </p:spPr>
        <p:txBody>
          <a:bodyPr lIns="63500" tIns="25400" rIns="63500" bIns="25400" anchor="t" anchorCtr="0">
            <a:spAutoFit/>
          </a:bodyPr>
          <a:p>
            <a:pPr lvl="0"/>
            <a:r>
              <a:rPr lang="en-US" altLang="zh-CN" dirty="0"/>
              <a:t>This is our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a:p>
            <a:pPr lvl="0"/>
            <a:r>
              <a:rPr lang="en-US" altLang="zh-CN" dirty="0"/>
              <a:t>This is our next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p:txBody>
      </p:sp>
      <p:sp>
        <p:nvSpPr>
          <p:cNvPr id="1028" name="Line 7"/>
          <p:cNvSpPr/>
          <p:nvPr/>
        </p:nvSpPr>
        <p:spPr>
          <a:xfrm>
            <a:off x="609600" y="635000"/>
            <a:ext cx="8059738" cy="0"/>
          </a:xfrm>
          <a:prstGeom prst="line">
            <a:avLst/>
          </a:prstGeom>
          <a:ln w="47625" cap="flat" cmpd="thickThin">
            <a:solidFill>
              <a:schemeClr val="accent2"/>
            </a:solidFill>
            <a:prstDash val="solid"/>
            <a:round/>
            <a:headEnd type="none" w="sm" len="sm"/>
            <a:tailEnd type="none" w="sm" len="sm"/>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6.png"/><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3.xml"/><Relationship Id="rId4" Type="http://schemas.openxmlformats.org/officeDocument/2006/relationships/image" Target="../media/image7.png"/><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8.png"/><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9.png"/><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5.xml"/><Relationship Id="rId4" Type="http://schemas.openxmlformats.org/officeDocument/2006/relationships/image" Target="../media/image10.png"/><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9.xml"/><Relationship Id="rId4" Type="http://schemas.openxmlformats.org/officeDocument/2006/relationships/image" Target="../media/image11.png"/><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3.xml"/><Relationship Id="rId4" Type="http://schemas.openxmlformats.org/officeDocument/2006/relationships/image" Target="../media/image12.png"/><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45.xml"/><Relationship Id="rId1" Type="http://schemas.openxmlformats.org/officeDocument/2006/relationships/tags" Target="../tags/tag4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image" Target="../media/image14.emf"/><Relationship Id="rId1" Type="http://schemas.openxmlformats.org/officeDocument/2006/relationships/tags" Target="../tags/tag4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15.emf"/><Relationship Id="rId2" Type="http://schemas.openxmlformats.org/officeDocument/2006/relationships/tags" Target="../tags/tag53.xml"/><Relationship Id="rId1" Type="http://schemas.openxmlformats.org/officeDocument/2006/relationships/tags" Target="../tags/tag52.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59.xml"/><Relationship Id="rId4" Type="http://schemas.openxmlformats.org/officeDocument/2006/relationships/image" Target="../media/image16.png"/><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tags" Target="../tags/tag68.xml"/><Relationship Id="rId4" Type="http://schemas.openxmlformats.org/officeDocument/2006/relationships/image" Target="../media/image19.png"/><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diagramDrawing" Target="../diagrams/drawing2.xml"/><Relationship Id="rId7" Type="http://schemas.openxmlformats.org/officeDocument/2006/relationships/diagramColors" Target="../diagrams/colors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tags" Target="../tags/tag79.xml"/><Relationship Id="rId6" Type="http://schemas.openxmlformats.org/officeDocument/2006/relationships/image" Target="../media/image23.png"/><Relationship Id="rId5" Type="http://schemas.openxmlformats.org/officeDocument/2006/relationships/tags" Target="../tags/tag78.xml"/><Relationship Id="rId4" Type="http://schemas.openxmlformats.org/officeDocument/2006/relationships/image" Target="../media/image22.png"/><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tags" Target="../tags/tag89.xml"/><Relationship Id="rId4" Type="http://schemas.openxmlformats.org/officeDocument/2006/relationships/image" Target="../media/image27.png"/><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image" Target="../media/image30.png"/><Relationship Id="rId1" Type="http://schemas.openxmlformats.org/officeDocument/2006/relationships/tags" Target="../tags/tag9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2.png"/><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image" Target="../media/image31.png"/><Relationship Id="rId1" Type="http://schemas.openxmlformats.org/officeDocument/2006/relationships/tags" Target="../tags/tag103.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38.xml.rels><?xml version="1.0" encoding="UTF-8" standalone="yes"?>
<Relationships xmlns="http://schemas.openxmlformats.org/package/2006/relationships"><Relationship Id="rId9" Type="http://schemas.microsoft.com/office/2007/relationships/diagramDrawing" Target="../diagrams/drawing3.xml"/><Relationship Id="rId8" Type="http://schemas.openxmlformats.org/officeDocument/2006/relationships/diagramColors" Target="../diagrams/colors3.xml"/><Relationship Id="rId7" Type="http://schemas.openxmlformats.org/officeDocument/2006/relationships/diagramQuickStyle" Target="../diagrams/quickStyle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39.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tags" Target="../tags/tag119.xml"/><Relationship Id="rId5" Type="http://schemas.openxmlformats.org/officeDocument/2006/relationships/image" Target="../media/image34.wmf"/><Relationship Id="rId4" Type="http://schemas.openxmlformats.org/officeDocument/2006/relationships/oleObject" Target="../embeddings/oleObject1.bin"/><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4.xml"/><Relationship Id="rId7" Type="http://schemas.openxmlformats.org/officeDocument/2006/relationships/image" Target="../media/image36.emf"/><Relationship Id="rId6" Type="http://schemas.openxmlformats.org/officeDocument/2006/relationships/oleObject" Target="../embeddings/oleObject2.bin"/><Relationship Id="rId5" Type="http://schemas.openxmlformats.org/officeDocument/2006/relationships/tags" Target="../tags/tag123.xml"/><Relationship Id="rId4" Type="http://schemas.openxmlformats.org/officeDocument/2006/relationships/image" Target="../media/image35.png"/><Relationship Id="rId3" Type="http://schemas.openxmlformats.org/officeDocument/2006/relationships/tags" Target="../tags/tag122.xml"/><Relationship Id="rId2" Type="http://schemas.openxmlformats.org/officeDocument/2006/relationships/tags" Target="../tags/tag121.xml"/><Relationship Id="rId10" Type="http://schemas.openxmlformats.org/officeDocument/2006/relationships/vmlDrawing" Target="../drawings/vmlDrawing2.vml"/><Relationship Id="rId1" Type="http://schemas.openxmlformats.org/officeDocument/2006/relationships/tags" Target="../tags/tag120.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image" Target="../media/image37.jpeg"/><Relationship Id="rId2" Type="http://schemas.openxmlformats.org/officeDocument/2006/relationships/tags" Target="../tags/tag126.xml"/><Relationship Id="rId1" Type="http://schemas.openxmlformats.org/officeDocument/2006/relationships/tags" Target="../tags/tag12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s>
</file>

<file path=ppt/slides/_rels/slide44.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tags" Target="../tags/tag136.xml"/><Relationship Id="rId5" Type="http://schemas.openxmlformats.org/officeDocument/2006/relationships/image" Target="../media/image38.emf"/><Relationship Id="rId4" Type="http://schemas.openxmlformats.org/officeDocument/2006/relationships/oleObject" Target="../embeddings/oleObject3.bin"/><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44.xml"/><Relationship Id="rId6" Type="http://schemas.openxmlformats.org/officeDocument/2006/relationships/image" Target="../media/image40.png"/><Relationship Id="rId5" Type="http://schemas.openxmlformats.org/officeDocument/2006/relationships/tags" Target="../tags/tag143.xml"/><Relationship Id="rId4" Type="http://schemas.openxmlformats.org/officeDocument/2006/relationships/image" Target="../media/image39.png"/><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50.xml"/><Relationship Id="rId4" Type="http://schemas.openxmlformats.org/officeDocument/2006/relationships/image" Target="../media/image41.jpeg"/><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56.xml"/><Relationship Id="rId4" Type="http://schemas.openxmlformats.org/officeDocument/2006/relationships/image" Target="../media/image42.jpeg"/><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8.xml"/><Relationship Id="rId1" Type="http://schemas.openxmlformats.org/officeDocument/2006/relationships/tags" Target="../tags/tag15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0.xml"/><Relationship Id="rId1" Type="http://schemas.openxmlformats.org/officeDocument/2006/relationships/tags" Target="../tags/tag159.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image" Target="../media/image43.jpeg"/><Relationship Id="rId1" Type="http://schemas.openxmlformats.org/officeDocument/2006/relationships/tags" Target="../tags/tag161.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8.xml"/><Relationship Id="rId4" Type="http://schemas.openxmlformats.org/officeDocument/2006/relationships/image" Target="../media/image44.png"/><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tags" Target="../tags/tag171.xml"/><Relationship Id="rId3" Type="http://schemas.openxmlformats.org/officeDocument/2006/relationships/image" Target="../media/image45.png"/><Relationship Id="rId2" Type="http://schemas.openxmlformats.org/officeDocument/2006/relationships/tags" Target="../tags/tag170.xml"/><Relationship Id="rId1" Type="http://schemas.openxmlformats.org/officeDocument/2006/relationships/tags" Target="../tags/tag169.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image" Target="../media/image45.png"/><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image" Target="../media/image47.png"/><Relationship Id="rId1" Type="http://schemas.openxmlformats.org/officeDocument/2006/relationships/tags" Target="../tags/tag17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8.xml"/><Relationship Id="rId1" Type="http://schemas.openxmlformats.org/officeDocument/2006/relationships/tags" Target="../tags/tag177.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tags" Target="../tags/tag180.xml"/><Relationship Id="rId1" Type="http://schemas.openxmlformats.org/officeDocument/2006/relationships/tags" Target="../tags/tag179.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tags" Target="../tags/tag18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image" Target="../media/image49.png"/><Relationship Id="rId1" Type="http://schemas.openxmlformats.org/officeDocument/2006/relationships/tags" Target="../tags/tag183.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9.xml"/><Relationship Id="rId3" Type="http://schemas.openxmlformats.org/officeDocument/2006/relationships/image" Target="../media/image50.png"/><Relationship Id="rId2" Type="http://schemas.openxmlformats.org/officeDocument/2006/relationships/tags" Target="../tags/tag188.xml"/><Relationship Id="rId1" Type="http://schemas.openxmlformats.org/officeDocument/2006/relationships/tags" Target="../tags/tag187.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image" Target="../media/image51.png"/><Relationship Id="rId1" Type="http://schemas.openxmlformats.org/officeDocument/2006/relationships/tags" Target="../tags/tag190.xml"/></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image" Target="../media/image52.png"/><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s>
</file>

<file path=ppt/slides/_rels/slide64.xml.rels><?xml version="1.0" encoding="UTF-8" standalone="yes"?>
<Relationships xmlns="http://schemas.openxmlformats.org/package/2006/relationships"><Relationship Id="rId9" Type="http://schemas.openxmlformats.org/officeDocument/2006/relationships/image" Target="../media/image54.jpeg"/><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image" Target="../media/image53.jpeg"/><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5" Type="http://schemas.openxmlformats.org/officeDocument/2006/relationships/slideLayout" Target="../slideLayouts/slideLayout2.xml"/><Relationship Id="rId14" Type="http://schemas.openxmlformats.org/officeDocument/2006/relationships/tags" Target="../tags/tag209.xml"/><Relationship Id="rId13" Type="http://schemas.openxmlformats.org/officeDocument/2006/relationships/image" Target="../media/image55.jpeg"/><Relationship Id="rId12" Type="http://schemas.openxmlformats.org/officeDocument/2006/relationships/tags" Target="../tags/tag208.xml"/><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tags" Target="../tags/tag199.xml"/></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diagramDrawing" Target="../diagrams/drawing4.xml"/><Relationship Id="rId7" Type="http://schemas.openxmlformats.org/officeDocument/2006/relationships/diagramColors" Target="../diagrams/colors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diagramDrawing" Target="../diagrams/drawing5.xml"/><Relationship Id="rId7" Type="http://schemas.openxmlformats.org/officeDocument/2006/relationships/diagramColors" Target="../diagrams/colors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7.xml"/><Relationship Id="rId1" Type="http://schemas.openxmlformats.org/officeDocument/2006/relationships/tags" Target="../tags/tag216.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image" Target="../media/image56.png"/><Relationship Id="rId1" Type="http://schemas.openxmlformats.org/officeDocument/2006/relationships/tags" Target="../tags/tag21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3.xml"/><Relationship Id="rId1" Type="http://schemas.openxmlformats.org/officeDocument/2006/relationships/tags" Target="../tags/tag22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tags" Target="../tags/tag8.xml"/><Relationship Id="rId1" Type="http://schemas.openxmlformats.org/officeDocument/2006/relationships/tags" Target="../tags/tag7.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8.png"/><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s>
</file>

<file path=ppt/slides/_rels/slide73.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1" Type="http://schemas.openxmlformats.org/officeDocument/2006/relationships/slideLayout" Target="../slideLayouts/slideLayout2.xml"/><Relationship Id="rId20" Type="http://schemas.openxmlformats.org/officeDocument/2006/relationships/tags" Target="../tags/tag252.xml"/><Relationship Id="rId2" Type="http://schemas.openxmlformats.org/officeDocument/2006/relationships/tags" Target="../tags/tag234.xml"/><Relationship Id="rId19" Type="http://schemas.openxmlformats.org/officeDocument/2006/relationships/tags" Target="../tags/tag251.xml"/><Relationship Id="rId18" Type="http://schemas.openxmlformats.org/officeDocument/2006/relationships/tags" Target="../tags/tag250.xml"/><Relationship Id="rId17" Type="http://schemas.openxmlformats.org/officeDocument/2006/relationships/tags" Target="../tags/tag249.xml"/><Relationship Id="rId16" Type="http://schemas.openxmlformats.org/officeDocument/2006/relationships/tags" Target="../tags/tag248.xml"/><Relationship Id="rId15" Type="http://schemas.openxmlformats.org/officeDocument/2006/relationships/tags" Target="../tags/tag247.xml"/><Relationship Id="rId14" Type="http://schemas.openxmlformats.org/officeDocument/2006/relationships/tags" Target="../tags/tag246.xml"/><Relationship Id="rId13" Type="http://schemas.openxmlformats.org/officeDocument/2006/relationships/tags" Target="../tags/tag245.xml"/><Relationship Id="rId12" Type="http://schemas.openxmlformats.org/officeDocument/2006/relationships/tags" Target="../tags/tag24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3.xml"/></Relationships>
</file>

<file path=ppt/slides/_rels/slide7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diagramDrawing" Target="../diagrams/drawing6.xml"/><Relationship Id="rId7" Type="http://schemas.openxmlformats.org/officeDocument/2006/relationships/diagramColors" Target="../diagrams/colors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7.xml"/><Relationship Id="rId1" Type="http://schemas.openxmlformats.org/officeDocument/2006/relationships/tags" Target="../tags/tag256.xml"/></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image" Target="../media/image60.jpeg"/><Relationship Id="rId2" Type="http://schemas.openxmlformats.org/officeDocument/2006/relationships/tags" Target="../tags/tag259.xml"/><Relationship Id="rId1" Type="http://schemas.openxmlformats.org/officeDocument/2006/relationships/tags" Target="../tags/tag258.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1.xml"/><Relationship Id="rId1" Type="http://schemas.openxmlformats.org/officeDocument/2006/relationships/tags" Target="../tags/tag260.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3.xml"/><Relationship Id="rId1" Type="http://schemas.openxmlformats.org/officeDocument/2006/relationships/tags" Target="../tags/tag26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5.xml"/><Relationship Id="rId1" Type="http://schemas.openxmlformats.org/officeDocument/2006/relationships/tags" Target="../tags/tag264.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xml"/><Relationship Id="rId4" Type="http://schemas.openxmlformats.org/officeDocument/2006/relationships/image" Target="../media/image4.png"/><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7.xml"/><Relationship Id="rId1" Type="http://schemas.openxmlformats.org/officeDocument/2006/relationships/tags" Target="../tags/tag266.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9.xml"/><Relationship Id="rId1" Type="http://schemas.openxmlformats.org/officeDocument/2006/relationships/tags" Target="../tags/tag26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1.xml"/><Relationship Id="rId1" Type="http://schemas.openxmlformats.org/officeDocument/2006/relationships/tags" Target="../tags/tag270.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3.xml"/><Relationship Id="rId1" Type="http://schemas.openxmlformats.org/officeDocument/2006/relationships/tags" Target="../tags/tag27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5.xml"/><Relationship Id="rId1" Type="http://schemas.openxmlformats.org/officeDocument/2006/relationships/tags" Target="../tags/tag27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7.xml"/><Relationship Id="rId1" Type="http://schemas.openxmlformats.org/officeDocument/2006/relationships/tags" Target="../tags/tag27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9.xml"/><Relationship Id="rId1" Type="http://schemas.openxmlformats.org/officeDocument/2006/relationships/tags" Target="../tags/tag278.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88.xml.rels><?xml version="1.0" encoding="UTF-8" standalone="yes"?>
<Relationships xmlns="http://schemas.openxmlformats.org/package/2006/relationships"><Relationship Id="rId9" Type="http://schemas.openxmlformats.org/officeDocument/2006/relationships/tags" Target="../tags/tag286.xml"/><Relationship Id="rId8" Type="http://schemas.microsoft.com/office/2007/relationships/diagramDrawing" Target="../diagrams/drawing7.xml"/><Relationship Id="rId7" Type="http://schemas.openxmlformats.org/officeDocument/2006/relationships/diagramColors" Target="../diagrams/colors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3" Type="http://schemas.openxmlformats.org/officeDocument/2006/relationships/tags" Target="../tags/tag285.xml"/><Relationship Id="rId2" Type="http://schemas.openxmlformats.org/officeDocument/2006/relationships/tags" Target="../tags/tag284.xml"/><Relationship Id="rId10" Type="http://schemas.openxmlformats.org/officeDocument/2006/relationships/slideLayout" Target="../slideLayouts/slideLayout2.xml"/><Relationship Id="rId1" Type="http://schemas.openxmlformats.org/officeDocument/2006/relationships/tags" Target="../tags/tag283.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8.xml"/><Relationship Id="rId1" Type="http://schemas.openxmlformats.org/officeDocument/2006/relationships/tags" Target="../tags/tag28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xml"/><Relationship Id="rId4" Type="http://schemas.openxmlformats.org/officeDocument/2006/relationships/image" Target="../media/image5.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tags" Target="../tags/tag292.xml"/></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5.png"/><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tags" Target="../tags/tag301.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7.png"/><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tags" Target="../tags/tag307.xml"/></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ctrTitle"/>
          </p:nvPr>
        </p:nvSpPr>
        <p:spPr>
          <a:xfrm>
            <a:off x="2860993" y="1693228"/>
            <a:ext cx="3495040" cy="1096645"/>
          </a:xfrm>
        </p:spPr>
        <p:txBody>
          <a:bodyPr vert="horz" wrap="none" lIns="63500" tIns="25400" rIns="63500" bIns="25400" anchor="ctr" anchorCtr="0">
            <a:spAutoFit/>
          </a:bodyPr>
          <a:p>
            <a:pPr algn="ctr">
              <a:lnSpc>
                <a:spcPct val="100000"/>
              </a:lnSpc>
              <a:buClrTx/>
              <a:buSzTx/>
              <a:buFontTx/>
            </a:pPr>
            <a:br>
              <a:rPr lang="en-US" altLang="zh-CN" dirty="0">
                <a:latin typeface="+mj-lt"/>
                <a:ea typeface="宋体" panose="02010600030101010101" pitchFamily="2" charset="-122"/>
                <a:cs typeface="+mj-cs"/>
              </a:rPr>
            </a:br>
            <a:r>
              <a:rPr lang="zh-CN" altLang="en-US" sz="4400" dirty="0">
                <a:solidFill>
                  <a:srgbClr val="000066"/>
                </a:solidFill>
                <a:latin typeface="黑体" panose="02010609060101010101" pitchFamily="49" charset="-122"/>
                <a:ea typeface="黑体" panose="02010609060101010101" pitchFamily="49" charset="-122"/>
                <a:cs typeface="+mj-cs"/>
              </a:rPr>
              <a:t>数据科学导论</a:t>
            </a:r>
            <a:endParaRPr lang="zh-CN" altLang="en-US" sz="4400" dirty="0">
              <a:solidFill>
                <a:srgbClr val="000066"/>
              </a:solidFill>
              <a:latin typeface="黑体" panose="02010609060101010101" pitchFamily="49" charset="-122"/>
              <a:ea typeface="黑体" panose="02010609060101010101" pitchFamily="49" charset="-122"/>
              <a:cs typeface="+mj-cs"/>
            </a:endParaRPr>
          </a:p>
        </p:txBody>
      </p:sp>
      <p:sp>
        <p:nvSpPr>
          <p:cNvPr id="9219" name="Text Box 8"/>
          <p:cNvSpPr txBox="1"/>
          <p:nvPr/>
        </p:nvSpPr>
        <p:spPr>
          <a:xfrm>
            <a:off x="252095" y="3484880"/>
            <a:ext cx="8641080" cy="1191260"/>
          </a:xfrm>
          <a:prstGeom prst="rect">
            <a:avLst/>
          </a:prstGeom>
          <a:noFill/>
          <a:ln w="12700">
            <a:noFill/>
          </a:ln>
        </p:spPr>
        <p:txBody>
          <a:bodyPr anchor="t" anchorCtr="0">
            <a:noAutofit/>
          </a:bodyPr>
          <a:p>
            <a:pPr eaLnBrk="0" hangingPunct="0">
              <a:spcBef>
                <a:spcPct val="50000"/>
              </a:spcBef>
            </a:pPr>
            <a:r>
              <a:rPr lang="en-US" altLang="zh-CN" b="0" dirty="0">
                <a:solidFill>
                  <a:srgbClr val="005400"/>
                </a:solidFill>
                <a:latin typeface="Arial" panose="020B0604020202020204" pitchFamily="34" charset="0"/>
                <a:ea typeface="宋体" panose="02010600030101010101" pitchFamily="2" charset="-122"/>
              </a:rPr>
              <a:t>                                           </a:t>
            </a:r>
            <a:r>
              <a:rPr lang="zh-CN" altLang="en-US" sz="2800" b="0" dirty="0">
                <a:solidFill>
                  <a:srgbClr val="003300"/>
                </a:solidFill>
                <a:latin typeface="仿宋" panose="02010609060101010101" pitchFamily="49" charset="-122"/>
                <a:ea typeface="仿宋" panose="02010609060101010101" pitchFamily="49" charset="-122"/>
              </a:rPr>
              <a:t>吴为民</a:t>
            </a:r>
            <a:endParaRPr lang="zh-CN" altLang="en-US" sz="2800" b="0" dirty="0">
              <a:solidFill>
                <a:srgbClr val="003300"/>
              </a:solidFill>
              <a:latin typeface="Arial" panose="020B0604020202020204" pitchFamily="34" charset="0"/>
              <a:ea typeface="宋体" panose="02010600030101010101" pitchFamily="2" charset="-122"/>
            </a:endParaRPr>
          </a:p>
          <a:p>
            <a:pPr eaLnBrk="0" hangingPunct="0">
              <a:spcBef>
                <a:spcPct val="50000"/>
              </a:spcBef>
            </a:pP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石油学院</a:t>
            </a: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中国石油大学克拉玛依校区</a:t>
            </a:r>
            <a:endParaRPr lang="zh-CN" altLang="en-US" sz="2800" b="0" dirty="0">
              <a:solidFill>
                <a:srgbClr val="003300"/>
              </a:solidFill>
              <a:latin typeface="Arial" panose="020B0604020202020204" pitchFamily="34" charset="0"/>
              <a:ea typeface="宋体" panose="02010600030101010101" pitchFamily="2" charset="-122"/>
            </a:endParaRPr>
          </a:p>
        </p:txBody>
      </p:sp>
      <p:sp>
        <p:nvSpPr>
          <p:cNvPr id="9220" name="Text Box 10"/>
          <p:cNvSpPr txBox="1"/>
          <p:nvPr/>
        </p:nvSpPr>
        <p:spPr>
          <a:xfrm>
            <a:off x="7308215" y="6094095"/>
            <a:ext cx="1160145" cy="398780"/>
          </a:xfrm>
          <a:prstGeom prst="rect">
            <a:avLst/>
          </a:prstGeom>
          <a:noFill/>
          <a:ln w="12700">
            <a:noFill/>
          </a:ln>
        </p:spPr>
        <p:txBody>
          <a:bodyPr wrap="square" anchor="t" anchorCtr="0">
            <a:spAutoFit/>
          </a:bodyPr>
          <a:p>
            <a:pPr eaLnBrk="0" hangingPunct="0">
              <a:spcBef>
                <a:spcPct val="50000"/>
              </a:spcBef>
            </a:pPr>
            <a:r>
              <a:rPr lang="en-US" altLang="zh-CN" sz="2000" b="0" i="1" dirty="0">
                <a:solidFill>
                  <a:schemeClr val="tx1"/>
                </a:solidFill>
                <a:latin typeface="Arial" panose="020B0604020202020204" pitchFamily="34" charset="0"/>
                <a:ea typeface="宋体" panose="02010600030101010101" pitchFamily="2" charset="-122"/>
              </a:rPr>
              <a:t>2025</a:t>
            </a:r>
            <a:r>
              <a:rPr lang="zh-CN" altLang="en-US" sz="2000" b="0" i="1" dirty="0">
                <a:solidFill>
                  <a:schemeClr val="tx1"/>
                </a:solidFill>
                <a:latin typeface="Arial" panose="020B0604020202020204" pitchFamily="34" charset="0"/>
                <a:ea typeface="宋体" panose="02010600030101010101" pitchFamily="2" charset="-122"/>
              </a:rPr>
              <a:t>春</a:t>
            </a:r>
            <a:endParaRPr lang="zh-CN" altLang="en-US" sz="2000" b="0" i="1"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3"/>
          <p:cNvPicPr>
            <a:picLocks noChangeAspect="1" noChangeArrowheads="1"/>
          </p:cNvPicPr>
          <p:nvPr>
            <p:custDataLst>
              <p:tags r:id="rId1"/>
            </p:custDataLst>
          </p:nvPr>
        </p:nvPicPr>
        <p:blipFill>
          <a:blip r:embed="rId2"/>
          <a:srcRect/>
          <a:stretch>
            <a:fillRect/>
          </a:stretch>
        </p:blipFill>
        <p:spPr bwMode="auto">
          <a:xfrm>
            <a:off x="1268730" y="89535"/>
            <a:ext cx="7744460" cy="6697345"/>
          </a:xfrm>
          <a:prstGeom prst="rect">
            <a:avLst/>
          </a:prstGeom>
          <a:noFill/>
          <a:ln w="9525">
            <a:noFill/>
            <a:miter lim="800000"/>
            <a:headEnd/>
            <a:tailEnd/>
          </a:ln>
          <a:effectLst/>
        </p:spPr>
      </p:pic>
      <p:sp>
        <p:nvSpPr>
          <p:cNvPr id="15363" name="Rectangle 3"/>
          <p:cNvSpPr>
            <a:spLocks noGrp="1" noRot="1"/>
          </p:cNvSpPr>
          <p:nvPr>
            <p:ph type="subTitle" idx="1"/>
            <p:custDataLst>
              <p:tags r:id="rId3"/>
            </p:custDataLst>
          </p:nvPr>
        </p:nvSpPr>
        <p:spPr>
          <a:xfrm>
            <a:off x="375920" y="1082675"/>
            <a:ext cx="1509395" cy="14865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sym typeface="+mn-ea"/>
              </a:rPr>
              <a:t>数据</a:t>
            </a:r>
            <a:endParaRPr lang="zh-CN" altLang="en-US" sz="2800" dirty="0">
              <a:solidFill>
                <a:schemeClr val="accent1">
                  <a:lumMod val="75000"/>
                </a:schemeClr>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b="1" dirty="0" smtClean="0">
                <a:solidFill>
                  <a:srgbClr val="134AD5"/>
                </a:solidFill>
                <a:latin typeface="+mj-lt"/>
                <a:ea typeface="黑体" panose="02010609060101010101" pitchFamily="49" charset="-122"/>
                <a:cs typeface="+mn-cs"/>
                <a:sym typeface="+mn-ea"/>
              </a:rPr>
              <a:t> </a:t>
            </a:r>
            <a:r>
              <a:rPr lang="en-US" altLang="zh-CN" b="1" dirty="0" smtClean="0">
                <a:solidFill>
                  <a:srgbClr val="134AD5"/>
                </a:solidFill>
                <a:latin typeface="+mj-lt"/>
                <a:ea typeface="黑体" panose="02010609060101010101" pitchFamily="49" charset="-122"/>
                <a:cs typeface="+mn-cs"/>
                <a:sym typeface="+mn-ea"/>
              </a:rPr>
              <a:t>   * </a:t>
            </a:r>
            <a:r>
              <a:rPr lang="zh-CN" altLang="en-US" b="1" dirty="0" smtClean="0">
                <a:solidFill>
                  <a:srgbClr val="134AD5"/>
                </a:solidFill>
                <a:latin typeface="黑体" panose="02010609060101010101" pitchFamily="49" charset="-122"/>
                <a:ea typeface="黑体" panose="02010609060101010101" pitchFamily="49" charset="-122"/>
                <a:cs typeface="+mn-cs"/>
                <a:sym typeface="+mn-ea"/>
              </a:rPr>
              <a:t>例：空气质量</a:t>
            </a:r>
            <a:endParaRPr lang="zh-CN" altLang="en-US" b="1" dirty="0" smtClean="0">
              <a:solidFill>
                <a:srgbClr val="134AD5"/>
              </a:solidFill>
              <a:latin typeface="黑体" panose="02010609060101010101" pitchFamily="49" charset="-122"/>
              <a:ea typeface="黑体" panose="02010609060101010101" pitchFamily="49" charset="-122"/>
              <a:cs typeface="+mn-cs"/>
              <a:sym typeface="+mn-ea"/>
            </a:endParaRPr>
          </a:p>
        </p:txBody>
      </p:sp>
      <p:sp>
        <p:nvSpPr>
          <p:cNvPr id="8" name="TextBox 7"/>
          <p:cNvSpPr txBox="1"/>
          <p:nvPr>
            <p:custDataLst>
              <p:tags r:id="rId4"/>
            </p:custDataLst>
          </p:nvPr>
        </p:nvSpPr>
        <p:spPr>
          <a:xfrm>
            <a:off x="826770" y="6158230"/>
            <a:ext cx="1929765"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en-US" dirty="0"/>
              <a:t>DIKUW </a:t>
            </a:r>
            <a:r>
              <a:rPr lang="zh-CN" altLang="en-US" dirty="0"/>
              <a:t>模型</a:t>
            </a:r>
            <a:endParaRPr lang="zh-CN" alt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88900" y="867410"/>
            <a:ext cx="8977630" cy="5327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a:t>
            </a:r>
            <a:r>
              <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800" smtClean="0">
                <a:gradFill>
                  <a:gsLst>
                    <a:gs pos="50000">
                      <a:schemeClr val="accent1"/>
                    </a:gs>
                    <a:gs pos="0">
                      <a:schemeClr val="accent1">
                        <a:lumMod val="25000"/>
                        <a:lumOff val="75000"/>
                      </a:schemeClr>
                    </a:gs>
                    <a:gs pos="100000">
                      <a:schemeClr val="accent1">
                        <a:lumMod val="85000"/>
                      </a:schemeClr>
                    </a:gs>
                  </a:gsLst>
                  <a:lin ang="5400000" scaled="1"/>
                </a:gradFill>
                <a:sym typeface="+mn-ea"/>
              </a:rPr>
              <a:t> </a:t>
            </a:r>
            <a:r>
              <a:rPr lang="zh-CN" altLang="en-US" dirty="0" smtClean="0">
                <a:solidFill>
                  <a:srgbClr val="134AD5"/>
                </a:solidFill>
                <a:latin typeface="黑体" panose="02010609060101010101" pitchFamily="49" charset="-122"/>
                <a:ea typeface="黑体" panose="02010609060101010101" pitchFamily="49" charset="-122"/>
                <a:sym typeface="+mn-ea"/>
              </a:rPr>
              <a:t>数据维度</a:t>
            </a:r>
            <a:r>
              <a:rPr lang="en-US" altLang="zh-CN" dirty="0" smtClean="0">
                <a:solidFill>
                  <a:srgbClr val="134AD5"/>
                </a:solidFill>
                <a:latin typeface="黑体" panose="02010609060101010101" pitchFamily="49" charset="-122"/>
                <a:ea typeface="黑体" panose="02010609060101010101" pitchFamily="49" charset="-122"/>
                <a:sym typeface="+mn-ea"/>
              </a:rPr>
              <a:t>---</a:t>
            </a:r>
            <a:r>
              <a:rPr lang="zh-CN" altLang="en-US" dirty="0" smtClean="0">
                <a:solidFill>
                  <a:srgbClr val="134AD5"/>
                </a:solidFill>
                <a:latin typeface="黑体" panose="02010609060101010101" pitchFamily="49" charset="-122"/>
                <a:ea typeface="黑体" panose="02010609060101010101" pitchFamily="49" charset="-122"/>
                <a:sym typeface="+mn-ea"/>
              </a:rPr>
              <a:t>从结构化程度看</a:t>
            </a:r>
            <a:endParaRPr lang="zh-CN" altLang="en-US" sz="2000" b="1" dirty="0" smtClean="0">
              <a:solidFill>
                <a:srgbClr val="134AD5"/>
              </a:solidFill>
              <a:latin typeface="黑体" panose="02010609060101010101" pitchFamily="49" charset="-122"/>
              <a:ea typeface="黑体" panose="02010609060101010101" pitchFamily="49" charset="-122"/>
              <a:cs typeface="+mn-ea"/>
              <a:sym typeface="+mn-ea"/>
            </a:endParaRPr>
          </a:p>
        </p:txBody>
      </p:sp>
      <p:pic>
        <p:nvPicPr>
          <p:cNvPr id="5" name="Picture 3"/>
          <p:cNvPicPr>
            <a:picLocks noChangeAspect="1" noChangeArrowheads="1"/>
          </p:cNvPicPr>
          <p:nvPr>
            <p:custDataLst>
              <p:tags r:id="rId3"/>
            </p:custDataLst>
          </p:nvPr>
        </p:nvPicPr>
        <p:blipFill>
          <a:blip r:embed="rId4"/>
          <a:srcRect/>
          <a:stretch>
            <a:fillRect/>
          </a:stretch>
        </p:blipFill>
        <p:spPr bwMode="auto">
          <a:xfrm>
            <a:off x="66675" y="2357120"/>
            <a:ext cx="9000490" cy="4000500"/>
          </a:xfrm>
          <a:prstGeom prst="rect">
            <a:avLst/>
          </a:prstGeom>
          <a:noFill/>
          <a:ln w="9525">
            <a:noFill/>
            <a:miter lim="800000"/>
            <a:headEnd/>
            <a:tailEnd/>
          </a:ln>
          <a:effectLst/>
        </p:spPr>
      </p:pic>
      <p:sp>
        <p:nvSpPr>
          <p:cNvPr id="6" name="TextBox 5"/>
          <p:cNvSpPr txBox="1"/>
          <p:nvPr>
            <p:custDataLst>
              <p:tags r:id="rId5"/>
            </p:custDataLst>
          </p:nvPr>
        </p:nvSpPr>
        <p:spPr>
          <a:xfrm>
            <a:off x="598170" y="1643380"/>
            <a:ext cx="7854315"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dirty="0"/>
              <a:t>结构化数据、非结构化数据与半结构化数据的区别与联系</a:t>
            </a:r>
            <a:endParaRPr lang="zh-CN" alt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3"/>
          <p:cNvPicPr>
            <a:picLocks noChangeAspect="1" noChangeArrowheads="1"/>
          </p:cNvPicPr>
          <p:nvPr>
            <p:custDataLst>
              <p:tags r:id="rId1"/>
            </p:custDataLst>
          </p:nvPr>
        </p:nvPicPr>
        <p:blipFill>
          <a:blip r:embed="rId2"/>
          <a:srcRect/>
          <a:stretch>
            <a:fillRect/>
          </a:stretch>
        </p:blipFill>
        <p:spPr bwMode="auto">
          <a:xfrm>
            <a:off x="2613660" y="1818005"/>
            <a:ext cx="6344920" cy="3414395"/>
          </a:xfrm>
          <a:prstGeom prst="rect">
            <a:avLst/>
          </a:prstGeom>
          <a:noFill/>
          <a:ln w="9525">
            <a:noFill/>
            <a:miter lim="800000"/>
            <a:headEnd/>
            <a:tailEnd/>
          </a:ln>
          <a:effectLst/>
        </p:spPr>
      </p:pic>
      <p:sp>
        <p:nvSpPr>
          <p:cNvPr id="4" name="Rectangle 2"/>
          <p:cNvSpPr>
            <a:spLocks noGrp="1"/>
          </p:cNvSpPr>
          <p:nvPr>
            <p:ph type="title"/>
            <p:custDataLst>
              <p:tags r:id="rId3"/>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4"/>
            </p:custDataLst>
          </p:nvPr>
        </p:nvSpPr>
        <p:spPr>
          <a:xfrm>
            <a:off x="88900" y="939165"/>
            <a:ext cx="8977630" cy="44069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a:t>
            </a:r>
            <a:r>
              <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dirty="0" smtClean="0">
                <a:solidFill>
                  <a:srgbClr val="134AD5"/>
                </a:solidFill>
                <a:latin typeface="黑体" panose="02010609060101010101" pitchFamily="49" charset="-122"/>
                <a:ea typeface="黑体" panose="02010609060101010101" pitchFamily="49" charset="-122"/>
                <a:sym typeface="+mn-ea"/>
              </a:rPr>
              <a:t>从数据加工程度看</a:t>
            </a:r>
            <a:endParaRPr lang="zh-CN" altLang="en-US" dirty="0" smtClean="0">
              <a:solidFill>
                <a:srgbClr val="134AD5"/>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100"/>
              </a:spcBef>
              <a:buSzTx/>
              <a:buFont typeface="Wingdings" panose="05000000000000000000" pitchFamily="2" charset="2"/>
              <a:buNone/>
            </a:pPr>
            <a:endParaRPr lang="zh-CN" altLang="en-US" sz="1800" b="1" dirty="0" smtClean="0">
              <a:cs typeface="+mn-ea"/>
              <a:sym typeface="+mn-ea"/>
            </a:endParaRPr>
          </a:p>
          <a:p>
            <a:pPr algn="l" eaLnBrk="1" latinLnBrk="0" hangingPunct="1">
              <a:lnSpc>
                <a:spcPct val="100000"/>
              </a:lnSpc>
              <a:spcBef>
                <a:spcPts val="100"/>
              </a:spcBef>
              <a:buSzTx/>
              <a:buFont typeface="Wingdings" panose="05000000000000000000" pitchFamily="2" charset="2"/>
              <a:buChar char="§"/>
            </a:pPr>
            <a:endParaRPr lang="zh-CN" altLang="en-US" sz="1800" b="1" dirty="0" smtClean="0">
              <a:cs typeface="+mn-ea"/>
              <a:sym typeface="+mn-ea"/>
            </a:endParaRPr>
          </a:p>
          <a:p>
            <a:pPr marL="0" indent="0" algn="l" eaLnBrk="1" latinLnBrk="0" hangingPunct="1">
              <a:lnSpc>
                <a:spcPct val="100000"/>
              </a:lnSpc>
              <a:spcBef>
                <a:spcPts val="100"/>
              </a:spcBef>
              <a:buSzTx/>
              <a:buFont typeface="Wingdings" panose="05000000000000000000" pitchFamily="2" charset="2"/>
              <a:buNone/>
            </a:pPr>
            <a:r>
              <a:rPr lang="zh-CN" altLang="en-US" sz="1800" b="1" dirty="0" smtClean="0">
                <a:cs typeface="+mn-ea"/>
                <a:sym typeface="+mn-ea"/>
              </a:rPr>
              <a:t>进行洞察分析，包括：统计分析，</a:t>
            </a:r>
            <a:endParaRPr lang="zh-CN" altLang="en-US" sz="1800" b="1" dirty="0" smtClean="0">
              <a:cs typeface="+mn-ea"/>
              <a:sym typeface="+mn-ea"/>
            </a:endParaRPr>
          </a:p>
          <a:p>
            <a:pPr marL="0" indent="0" algn="l" eaLnBrk="1" latinLnBrk="0" hangingPunct="1">
              <a:lnSpc>
                <a:spcPct val="100000"/>
              </a:lnSpc>
              <a:spcBef>
                <a:spcPts val="100"/>
              </a:spcBef>
              <a:buSzTx/>
              <a:buFont typeface="Wingdings" panose="05000000000000000000" pitchFamily="2" charset="2"/>
              <a:buNone/>
            </a:pPr>
            <a:r>
              <a:rPr lang="zh-CN" altLang="en-US" sz="1800" b="1" dirty="0" smtClean="0">
                <a:cs typeface="+mn-ea"/>
                <a:sym typeface="+mn-ea"/>
              </a:rPr>
              <a:t>数据挖掘、机器学习，可视化分析等</a:t>
            </a:r>
            <a:endParaRPr lang="zh-CN" altLang="en-US" sz="1800" b="1" dirty="0" smtClean="0">
              <a:cs typeface="+mn-ea"/>
              <a:sym typeface="+mn-ea"/>
            </a:endParaRPr>
          </a:p>
          <a:p>
            <a:pPr marL="0" indent="0" algn="l" eaLnBrk="1" latinLnBrk="0" hangingPunct="1">
              <a:lnSpc>
                <a:spcPct val="100000"/>
              </a:lnSpc>
              <a:spcBef>
                <a:spcPts val="100"/>
              </a:spcBef>
              <a:buSzTx/>
              <a:buFont typeface="Wingdings" panose="05000000000000000000" pitchFamily="2" charset="2"/>
              <a:buNone/>
            </a:pPr>
            <a:endParaRPr lang="zh-CN" altLang="en-US" sz="1800" b="1" dirty="0" smtClean="0">
              <a:cs typeface="+mn-ea"/>
              <a:sym typeface="+mn-ea"/>
            </a:endParaRPr>
          </a:p>
          <a:p>
            <a:pPr marL="0" indent="0" algn="l" eaLnBrk="1" latinLnBrk="0" hangingPunct="1">
              <a:lnSpc>
                <a:spcPct val="100000"/>
              </a:lnSpc>
              <a:spcBef>
                <a:spcPts val="200"/>
              </a:spcBef>
              <a:buSzTx/>
              <a:buFont typeface="Wingdings" panose="05000000000000000000" pitchFamily="2" charset="2"/>
              <a:buNone/>
            </a:pPr>
            <a:r>
              <a:rPr lang="zh-CN" altLang="en-US" sz="1800" b="1" dirty="0" smtClean="0">
                <a:cs typeface="+mn-ea"/>
                <a:sym typeface="+mn-ea"/>
              </a:rPr>
              <a:t>经过深度处理或分析，包括：</a:t>
            </a:r>
            <a:endParaRPr lang="zh-CN" altLang="en-US" sz="1800" b="1" dirty="0" smtClean="0">
              <a:cs typeface="+mn-ea"/>
              <a:sym typeface="+mn-ea"/>
            </a:endParaRPr>
          </a:p>
          <a:p>
            <a:pPr marL="0" indent="0" algn="l" eaLnBrk="1" latinLnBrk="0" hangingPunct="1">
              <a:lnSpc>
                <a:spcPct val="100000"/>
              </a:lnSpc>
              <a:spcBef>
                <a:spcPts val="200"/>
              </a:spcBef>
              <a:buSzTx/>
              <a:buFont typeface="Wingdings" panose="05000000000000000000" pitchFamily="2" charset="2"/>
              <a:buNone/>
            </a:pPr>
            <a:r>
              <a:rPr lang="zh-CN" altLang="en-US" sz="1800" b="1" dirty="0" smtClean="0">
                <a:cs typeface="+mn-ea"/>
                <a:sym typeface="+mn-ea"/>
              </a:rPr>
              <a:t>脱敏、规约、标注等</a:t>
            </a:r>
            <a:endParaRPr lang="zh-CN" altLang="en-US" sz="1800" b="1" dirty="0" smtClean="0">
              <a:cs typeface="+mn-ea"/>
              <a:sym typeface="+mn-ea"/>
            </a:endParaRPr>
          </a:p>
          <a:p>
            <a:pPr marL="0" indent="0" algn="l" eaLnBrk="1" latinLnBrk="0" hangingPunct="1">
              <a:lnSpc>
                <a:spcPct val="100000"/>
              </a:lnSpc>
              <a:spcBef>
                <a:spcPts val="200"/>
              </a:spcBef>
              <a:buSzTx/>
              <a:buFont typeface="Wingdings" panose="05000000000000000000" pitchFamily="2" charset="2"/>
              <a:buNone/>
            </a:pPr>
            <a:endParaRPr lang="zh-CN" altLang="en-US" sz="1800" b="1" dirty="0" smtClean="0">
              <a:cs typeface="+mn-ea"/>
              <a:sym typeface="+mn-ea"/>
            </a:endParaRPr>
          </a:p>
          <a:p>
            <a:pPr marL="0" indent="0" algn="l" eaLnBrk="1" latinLnBrk="0" hangingPunct="1">
              <a:lnSpc>
                <a:spcPct val="100000"/>
              </a:lnSpc>
              <a:spcBef>
                <a:spcPts val="200"/>
              </a:spcBef>
              <a:buSzTx/>
              <a:buFont typeface="Wingdings" panose="05000000000000000000" pitchFamily="2" charset="2"/>
              <a:buNone/>
            </a:pPr>
            <a:r>
              <a:rPr lang="zh-CN" altLang="en-US" sz="1800" b="1" dirty="0" smtClean="0">
                <a:cs typeface="+mn-ea"/>
                <a:sym typeface="+mn-ea"/>
              </a:rPr>
              <a:t>经过清洗、变换、集成等处理</a:t>
            </a:r>
            <a:endParaRPr lang="zh-CN" altLang="en-US" sz="1800" b="1" dirty="0" smtClean="0">
              <a:cs typeface="+mn-ea"/>
              <a:sym typeface="+mn-ea"/>
            </a:endParaRPr>
          </a:p>
          <a:p>
            <a:pPr marL="0" indent="0" algn="l" eaLnBrk="1" latinLnBrk="0" hangingPunct="1">
              <a:lnSpc>
                <a:spcPct val="100000"/>
              </a:lnSpc>
              <a:spcBef>
                <a:spcPts val="200"/>
              </a:spcBef>
              <a:buSzTx/>
              <a:buFont typeface="Wingdings" panose="05000000000000000000" pitchFamily="2" charset="2"/>
              <a:buNone/>
            </a:pPr>
            <a:endParaRPr lang="zh-CN" altLang="en-US" sz="1800" b="1" dirty="0" smtClean="0">
              <a:cs typeface="+mn-ea"/>
              <a:sym typeface="+mn-ea"/>
            </a:endParaRPr>
          </a:p>
          <a:p>
            <a:pPr marL="0" indent="0" algn="l" eaLnBrk="1" latinLnBrk="0" hangingPunct="1">
              <a:lnSpc>
                <a:spcPct val="100000"/>
              </a:lnSpc>
              <a:spcBef>
                <a:spcPts val="200"/>
              </a:spcBef>
              <a:buSzTx/>
              <a:buFont typeface="Wingdings" panose="05000000000000000000" pitchFamily="2" charset="2"/>
              <a:buNone/>
            </a:pPr>
            <a:r>
              <a:rPr lang="zh-CN" altLang="en-US" sz="1800" b="1" dirty="0" smtClean="0">
                <a:cs typeface="+mn-ea"/>
                <a:sym typeface="+mn-ea"/>
              </a:rPr>
              <a:t>往往存在缺失值，噪声、</a:t>
            </a:r>
            <a:endParaRPr lang="zh-CN" altLang="en-US" sz="1800" b="1" dirty="0" smtClean="0">
              <a:cs typeface="+mn-ea"/>
              <a:sym typeface="+mn-ea"/>
            </a:endParaRPr>
          </a:p>
          <a:p>
            <a:pPr marL="0" indent="0" algn="l" eaLnBrk="1" latinLnBrk="0" hangingPunct="1">
              <a:lnSpc>
                <a:spcPct val="100000"/>
              </a:lnSpc>
              <a:spcBef>
                <a:spcPts val="200"/>
              </a:spcBef>
              <a:buSzTx/>
              <a:buFont typeface="Wingdings" panose="05000000000000000000" pitchFamily="2" charset="2"/>
              <a:buNone/>
            </a:pPr>
            <a:r>
              <a:rPr lang="zh-CN" altLang="en-US" sz="1800" b="1" dirty="0" smtClean="0">
                <a:cs typeface="+mn-ea"/>
                <a:sym typeface="+mn-ea"/>
              </a:rPr>
              <a:t>错误或虚假数据</a:t>
            </a:r>
            <a:endParaRPr lang="zh-CN" altLang="en-US" sz="1800" b="1" dirty="0" smtClean="0">
              <a:cs typeface="+mn-ea"/>
              <a:sym typeface="+mn-ea"/>
            </a:endParaRPr>
          </a:p>
          <a:p>
            <a:pPr marL="0" indent="0" algn="l" eaLnBrk="1" latinLnBrk="0" hangingPunct="1">
              <a:lnSpc>
                <a:spcPct val="100000"/>
              </a:lnSpc>
              <a:spcBef>
                <a:spcPts val="200"/>
              </a:spcBef>
              <a:buSzTx/>
              <a:buFont typeface="Wingdings" panose="05000000000000000000" pitchFamily="2" charset="2"/>
              <a:buNone/>
            </a:pPr>
            <a:r>
              <a:rPr lang="zh-CN" altLang="en-US" sz="1800" b="1" dirty="0" smtClean="0">
                <a:cs typeface="+mn-ea"/>
                <a:sym typeface="+mn-ea"/>
              </a:rPr>
              <a:t>等质量问题</a:t>
            </a:r>
            <a:endParaRPr lang="zh-CN" altLang="en-US" sz="1800" b="1" dirty="0" smtClean="0">
              <a:cs typeface="+mn-ea"/>
              <a:sym typeface="+mn-ea"/>
            </a:endParaRPr>
          </a:p>
        </p:txBody>
      </p:sp>
      <p:sp>
        <p:nvSpPr>
          <p:cNvPr id="9" name="TextBox 8"/>
          <p:cNvSpPr txBox="1"/>
          <p:nvPr>
            <p:custDataLst>
              <p:tags r:id="rId5"/>
            </p:custDataLst>
          </p:nvPr>
        </p:nvSpPr>
        <p:spPr>
          <a:xfrm>
            <a:off x="4934585" y="5488940"/>
            <a:ext cx="2018665"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defRPr/>
            </a:pPr>
            <a:r>
              <a:rPr lang="zh-CN" altLang="en-US" sz="2000" dirty="0"/>
              <a:t>数据的加工程度</a:t>
            </a:r>
            <a:endParaRPr lang="zh-CN" altLang="en-US" sz="20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8" name="Picture 4"/>
          <p:cNvPicPr>
            <a:picLocks noChangeAspect="1" noChangeArrowheads="1"/>
          </p:cNvPicPr>
          <p:nvPr>
            <p:custDataLst>
              <p:tags r:id="rId1"/>
            </p:custDataLst>
          </p:nvPr>
        </p:nvPicPr>
        <p:blipFill>
          <a:blip r:embed="rId2"/>
          <a:srcRect/>
          <a:stretch>
            <a:fillRect/>
          </a:stretch>
        </p:blipFill>
        <p:spPr bwMode="auto">
          <a:xfrm>
            <a:off x="4219575" y="1706245"/>
            <a:ext cx="4698365" cy="4255135"/>
          </a:xfrm>
          <a:prstGeom prst="rect">
            <a:avLst/>
          </a:prstGeom>
          <a:noFill/>
          <a:ln w="9525">
            <a:noFill/>
            <a:miter lim="800000"/>
            <a:headEnd/>
            <a:tailEnd/>
          </a:ln>
          <a:effectLst/>
        </p:spPr>
      </p:pic>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4"/>
            </p:custDataLst>
          </p:nvPr>
        </p:nvSpPr>
        <p:spPr>
          <a:xfrm>
            <a:off x="88900" y="867410"/>
            <a:ext cx="8977630" cy="540893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a:t>
            </a:r>
            <a:r>
              <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800" smtClean="0">
                <a:gradFill>
                  <a:gsLst>
                    <a:gs pos="50000">
                      <a:schemeClr val="accent1"/>
                    </a:gs>
                    <a:gs pos="0">
                      <a:schemeClr val="accent1">
                        <a:lumMod val="25000"/>
                        <a:lumOff val="75000"/>
                      </a:schemeClr>
                    </a:gs>
                    <a:gs pos="100000">
                      <a:schemeClr val="accent1">
                        <a:lumMod val="85000"/>
                      </a:schemeClr>
                    </a:gs>
                  </a:gsLst>
                  <a:lin ang="5400000" scaled="1"/>
                </a:gradFill>
                <a:sym typeface="+mn-ea"/>
              </a:rPr>
              <a:t> </a:t>
            </a:r>
            <a:r>
              <a:rPr lang="zh-CN" altLang="en-US" dirty="0" smtClean="0">
                <a:solidFill>
                  <a:srgbClr val="134AD5"/>
                </a:solidFill>
                <a:latin typeface="黑体" panose="02010609060101010101" pitchFamily="49" charset="-122"/>
                <a:ea typeface="黑体" panose="02010609060101010101" pitchFamily="49" charset="-122"/>
                <a:sym typeface="+mn-ea"/>
              </a:rPr>
              <a:t>数据维度</a:t>
            </a:r>
            <a:r>
              <a:rPr lang="en-US" altLang="zh-CN" dirty="0" smtClean="0">
                <a:solidFill>
                  <a:srgbClr val="134AD5"/>
                </a:solidFill>
                <a:latin typeface="黑体" panose="02010609060101010101" pitchFamily="49" charset="-122"/>
                <a:ea typeface="黑体" panose="02010609060101010101" pitchFamily="49" charset="-122"/>
                <a:sym typeface="+mn-ea"/>
              </a:rPr>
              <a:t>---</a:t>
            </a:r>
            <a:r>
              <a:rPr lang="zh-CN" altLang="en-US" dirty="0" smtClean="0">
                <a:solidFill>
                  <a:srgbClr val="134AD5"/>
                </a:solidFill>
                <a:latin typeface="黑体" panose="02010609060101010101" pitchFamily="49" charset="-122"/>
                <a:ea typeface="黑体" panose="02010609060101010101" pitchFamily="49" charset="-122"/>
                <a:sym typeface="+mn-ea"/>
              </a:rPr>
              <a:t>从数据的抽象或封装程度看</a:t>
            </a:r>
            <a:endParaRPr lang="zh-CN" altLang="en-US" dirty="0" smtClean="0">
              <a:solidFill>
                <a:srgbClr val="134AD5"/>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b="1" dirty="0" smtClean="0">
                <a:solidFill>
                  <a:srgbClr val="134AD5"/>
                </a:solidFill>
                <a:latin typeface="+mj-lt"/>
                <a:ea typeface="黑体" panose="02010609060101010101" pitchFamily="49" charset="-122"/>
                <a:cs typeface="+mj-lt"/>
                <a:sym typeface="+mn-ea"/>
              </a:rPr>
              <a:t>    * </a:t>
            </a:r>
            <a:r>
              <a:rPr lang="zh-CN" altLang="en-US" b="1" dirty="0" smtClean="0">
                <a:solidFill>
                  <a:srgbClr val="134AD5"/>
                </a:solidFill>
                <a:latin typeface="+mj-lt"/>
                <a:ea typeface="黑体" panose="02010609060101010101" pitchFamily="49" charset="-122"/>
                <a:cs typeface="+mj-lt"/>
                <a:sym typeface="+mn-ea"/>
              </a:rPr>
              <a:t>数据：</a:t>
            </a:r>
            <a:endParaRPr lang="zh-CN" altLang="en-US" b="1"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1" dirty="0" smtClean="0">
                <a:solidFill>
                  <a:schemeClr val="tx1"/>
                </a:solidFill>
                <a:latin typeface="+mj-lt"/>
                <a:ea typeface="黑体" panose="02010609060101010101" pitchFamily="49" charset="-122"/>
                <a:cs typeface="+mj-lt"/>
                <a:sym typeface="+mn-ea"/>
              </a:rPr>
              <a:t>        - </a:t>
            </a:r>
            <a:r>
              <a:rPr lang="zh-CN" altLang="en-US" sz="2000" b="1" dirty="0" smtClean="0">
                <a:solidFill>
                  <a:schemeClr val="tx1"/>
                </a:solidFill>
                <a:latin typeface="+mj-lt"/>
                <a:ea typeface="黑体" panose="02010609060101010101" pitchFamily="49" charset="-122"/>
                <a:cs typeface="+mj-lt"/>
                <a:sym typeface="+mn-ea"/>
              </a:rPr>
              <a:t>对客观事物或现象直接记录</a:t>
            </a:r>
            <a:endParaRPr lang="zh-CN" altLang="en-US" sz="2000" b="1"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b="1" dirty="0" smtClean="0">
                <a:solidFill>
                  <a:schemeClr val="tx1"/>
                </a:solidFill>
                <a:latin typeface="+mj-lt"/>
                <a:ea typeface="黑体" panose="02010609060101010101" pitchFamily="49" charset="-122"/>
                <a:cs typeface="+mj-lt"/>
                <a:sym typeface="+mn-ea"/>
              </a:rPr>
              <a:t>下来后产生的数据。</a:t>
            </a:r>
            <a:endParaRPr lang="zh-CN" altLang="en-US" sz="2000" b="1"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b="1" dirty="0" smtClean="0">
                <a:solidFill>
                  <a:schemeClr val="tx1"/>
                </a:solidFill>
                <a:latin typeface="+mj-lt"/>
                <a:ea typeface="黑体" panose="02010609060101010101" pitchFamily="49" charset="-122"/>
                <a:cs typeface="+mj-lt"/>
                <a:sym typeface="+mn-ea"/>
              </a:rPr>
              <a:t> </a:t>
            </a:r>
            <a:r>
              <a:rPr lang="en-US" altLang="zh-CN" sz="2000" b="1" dirty="0" smtClean="0">
                <a:solidFill>
                  <a:schemeClr val="tx1"/>
                </a:solidFill>
                <a:latin typeface="+mj-lt"/>
                <a:ea typeface="黑体" panose="02010609060101010101" pitchFamily="49" charset="-122"/>
                <a:cs typeface="+mj-lt"/>
                <a:sym typeface="+mn-ea"/>
              </a:rPr>
              <a:t>       - </a:t>
            </a:r>
            <a:r>
              <a:rPr lang="zh-CN" altLang="en-US" sz="2000" b="1" dirty="0" smtClean="0">
                <a:solidFill>
                  <a:schemeClr val="tx1"/>
                </a:solidFill>
                <a:latin typeface="+mj-lt"/>
                <a:ea typeface="黑体" panose="02010609060101010101" pitchFamily="49" charset="-122"/>
                <a:cs typeface="+mj-lt"/>
                <a:sym typeface="+mn-ea"/>
              </a:rPr>
              <a:t>例：一本书的内容</a:t>
            </a:r>
            <a:endParaRPr lang="zh-CN" altLang="en-US" b="1"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b="1" dirty="0" smtClean="0">
                <a:solidFill>
                  <a:srgbClr val="134AD5"/>
                </a:solidFill>
                <a:latin typeface="+mj-lt"/>
                <a:ea typeface="黑体" panose="02010609060101010101" pitchFamily="49" charset="-122"/>
                <a:cs typeface="+mj-lt"/>
                <a:sym typeface="+mn-ea"/>
              </a:rPr>
              <a:t>    * </a:t>
            </a:r>
            <a:r>
              <a:rPr lang="zh-CN" altLang="en-US" b="1" dirty="0" smtClean="0">
                <a:solidFill>
                  <a:srgbClr val="134AD5"/>
                </a:solidFill>
                <a:latin typeface="+mj-lt"/>
                <a:ea typeface="黑体" panose="02010609060101010101" pitchFamily="49" charset="-122"/>
                <a:cs typeface="+mj-lt"/>
                <a:sym typeface="+mn-ea"/>
              </a:rPr>
              <a:t>元数据</a:t>
            </a:r>
            <a:endParaRPr lang="zh-CN" altLang="en-US" b="1"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dirty="0" smtClean="0">
                <a:latin typeface="+mj-lt"/>
                <a:ea typeface="黑体" panose="02010609060101010101" pitchFamily="49" charset="-122"/>
                <a:cs typeface="+mj-lt"/>
                <a:sym typeface="+mn-ea"/>
              </a:rPr>
              <a:t>        - 数据的数据，可以是数据内容</a:t>
            </a:r>
            <a:endParaRPr lang="zh-CN" altLang="en-US" sz="2000" dirty="0" smtClean="0">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dirty="0" smtClean="0">
                <a:latin typeface="+mj-lt"/>
                <a:ea typeface="黑体" panose="02010609060101010101" pitchFamily="49" charset="-122"/>
                <a:cs typeface="+mj-lt"/>
                <a:sym typeface="+mn-ea"/>
              </a:rPr>
              <a:t>的描述信息。</a:t>
            </a:r>
            <a:endParaRPr lang="zh-CN" altLang="en-US" sz="2000" dirty="0" smtClean="0">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dirty="0" smtClean="0">
                <a:latin typeface="+mj-lt"/>
                <a:ea typeface="黑体" panose="02010609060101010101" pitchFamily="49" charset="-122"/>
                <a:cs typeface="+mj-lt"/>
                <a:sym typeface="+mn-ea"/>
              </a:rPr>
              <a:t> </a:t>
            </a:r>
            <a:r>
              <a:rPr lang="en-US" altLang="zh-CN" sz="2000" dirty="0" smtClean="0">
                <a:latin typeface="+mj-lt"/>
                <a:ea typeface="黑体" panose="02010609060101010101" pitchFamily="49" charset="-122"/>
                <a:cs typeface="+mj-lt"/>
                <a:sym typeface="+mn-ea"/>
              </a:rPr>
              <a:t>       - </a:t>
            </a:r>
            <a:r>
              <a:rPr lang="zh-CN" altLang="en-US" sz="2000" dirty="0" smtClean="0">
                <a:latin typeface="+mj-lt"/>
                <a:ea typeface="黑体" panose="02010609060101010101" pitchFamily="49" charset="-122"/>
                <a:cs typeface="+mj-lt"/>
                <a:sym typeface="+mn-ea"/>
              </a:rPr>
              <a:t>一本书的作者、出版社、</a:t>
            </a:r>
            <a:r>
              <a:rPr lang="en-US" altLang="zh-CN" sz="2000" dirty="0" smtClean="0">
                <a:latin typeface="+mj-lt"/>
                <a:ea typeface="黑体" panose="02010609060101010101" pitchFamily="49" charset="-122"/>
                <a:cs typeface="+mj-lt"/>
                <a:sym typeface="+mn-ea"/>
              </a:rPr>
              <a:t>...</a:t>
            </a:r>
            <a:endParaRPr lang="zh-CN" altLang="en-US" b="1"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b="1" dirty="0" smtClean="0">
                <a:solidFill>
                  <a:srgbClr val="134AD5"/>
                </a:solidFill>
                <a:latin typeface="+mj-lt"/>
                <a:ea typeface="黑体" panose="02010609060101010101" pitchFamily="49" charset="-122"/>
                <a:cs typeface="+mj-lt"/>
                <a:sym typeface="+mn-ea"/>
              </a:rPr>
              <a:t>    * </a:t>
            </a:r>
            <a:r>
              <a:rPr lang="zh-CN" altLang="en-US" b="1" dirty="0" smtClean="0">
                <a:solidFill>
                  <a:srgbClr val="134AD5"/>
                </a:solidFill>
                <a:latin typeface="+mj-lt"/>
                <a:ea typeface="黑体" panose="02010609060101010101" pitchFamily="49" charset="-122"/>
                <a:cs typeface="+mj-lt"/>
                <a:sym typeface="+mn-ea"/>
              </a:rPr>
              <a:t>数据对象</a:t>
            </a:r>
            <a:endParaRPr lang="zh-CN" altLang="en-US" b="1"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dirty="0" smtClean="0">
                <a:latin typeface="+mj-lt"/>
                <a:ea typeface="黑体" panose="02010609060101010101" pitchFamily="49" charset="-122"/>
                <a:cs typeface="+mj-lt"/>
                <a:sym typeface="+mn-ea"/>
              </a:rPr>
              <a:t>        - 对数据内容与其元数据</a:t>
            </a:r>
            <a:endParaRPr lang="zh-CN" altLang="en-US" sz="2000" dirty="0" smtClean="0">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dirty="0" smtClean="0">
                <a:latin typeface="+mj-lt"/>
                <a:ea typeface="黑体" panose="02010609060101010101" pitchFamily="49" charset="-122"/>
                <a:cs typeface="+mj-lt"/>
                <a:sym typeface="+mn-ea"/>
              </a:rPr>
              <a:t>进行封装或关联后得到的更高</a:t>
            </a:r>
            <a:endParaRPr lang="zh-CN" altLang="en-US" sz="2000" dirty="0" smtClean="0">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dirty="0" smtClean="0">
                <a:latin typeface="+mj-lt"/>
                <a:ea typeface="黑体" panose="02010609060101010101" pitchFamily="49" charset="-122"/>
                <a:cs typeface="+mj-lt"/>
                <a:sym typeface="+mn-ea"/>
              </a:rPr>
              <a:t>层次的数据集。</a:t>
            </a:r>
            <a:endParaRPr lang="zh-CN" altLang="en-US" sz="2000" b="1" dirty="0" smtClean="0">
              <a:latin typeface="+mj-lt"/>
              <a:ea typeface="黑体" panose="02010609060101010101" pitchFamily="49" charset="-122"/>
              <a:cs typeface="+mj-lt"/>
              <a:sym typeface="+mn-ea"/>
            </a:endParaRPr>
          </a:p>
        </p:txBody>
      </p:sp>
      <p:sp>
        <p:nvSpPr>
          <p:cNvPr id="2" name="TextBox 8"/>
          <p:cNvSpPr txBox="1"/>
          <p:nvPr>
            <p:custDataLst>
              <p:tags r:id="rId5"/>
            </p:custDataLst>
          </p:nvPr>
        </p:nvSpPr>
        <p:spPr>
          <a:xfrm>
            <a:off x="6584950" y="1694815"/>
            <a:ext cx="1804670"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defRPr/>
            </a:pPr>
            <a:r>
              <a:rPr lang="zh-CN" altLang="en-US" dirty="0"/>
              <a:t>数据的封装</a:t>
            </a:r>
            <a:endParaRPr lang="zh-CN" altLang="en-US"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88900" y="754380"/>
            <a:ext cx="8977630" cy="5740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大数据</a:t>
            </a:r>
            <a:r>
              <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800" smtClean="0">
                <a:gradFill>
                  <a:gsLst>
                    <a:gs pos="50000">
                      <a:schemeClr val="accent1"/>
                    </a:gs>
                    <a:gs pos="0">
                      <a:schemeClr val="accent1">
                        <a:lumMod val="25000"/>
                        <a:lumOff val="75000"/>
                      </a:schemeClr>
                    </a:gs>
                    <a:gs pos="100000">
                      <a:schemeClr val="accent1">
                        <a:lumMod val="85000"/>
                      </a:schemeClr>
                    </a:gs>
                  </a:gsLst>
                  <a:lin ang="5400000" scaled="1"/>
                </a:gradFill>
                <a:sym typeface="+mn-ea"/>
              </a:rPr>
              <a:t> </a:t>
            </a:r>
            <a:r>
              <a:rPr lang="zh-CN" altLang="en-US" sz="2400" dirty="0" smtClean="0">
                <a:solidFill>
                  <a:srgbClr val="134AD5"/>
                </a:solidFill>
                <a:latin typeface="黑体" panose="02010609060101010101" pitchFamily="49" charset="-122"/>
                <a:ea typeface="黑体" panose="02010609060101010101" pitchFamily="49" charset="-122"/>
                <a:sym typeface="+mn-ea"/>
              </a:rPr>
              <a:t>内涵</a:t>
            </a:r>
            <a:endParaRPr lang="zh-CN" altLang="en-US" sz="2400" b="1" dirty="0" smtClean="0">
              <a:solidFill>
                <a:srgbClr val="134AD5"/>
              </a:solidFill>
              <a:latin typeface="黑体" panose="02010609060101010101" pitchFamily="49" charset="-122"/>
              <a:ea typeface="黑体" panose="02010609060101010101" pitchFamily="49" charset="-122"/>
              <a:sym typeface="+mn-ea"/>
            </a:endParaRPr>
          </a:p>
        </p:txBody>
      </p:sp>
      <p:pic>
        <p:nvPicPr>
          <p:cNvPr id="81921" name="Picture 1"/>
          <p:cNvPicPr>
            <a:picLocks noChangeAspect="1" noChangeArrowheads="1"/>
          </p:cNvPicPr>
          <p:nvPr>
            <p:custDataLst>
              <p:tags r:id="rId3"/>
            </p:custDataLst>
          </p:nvPr>
        </p:nvPicPr>
        <p:blipFill>
          <a:blip r:embed="rId4"/>
          <a:srcRect/>
          <a:stretch>
            <a:fillRect/>
          </a:stretch>
        </p:blipFill>
        <p:spPr bwMode="auto">
          <a:xfrm>
            <a:off x="246380" y="1786255"/>
            <a:ext cx="8601075" cy="4873625"/>
          </a:xfrm>
          <a:prstGeom prst="rect">
            <a:avLst/>
          </a:prstGeom>
          <a:noFill/>
          <a:ln w="9525">
            <a:noFill/>
            <a:miter lim="800000"/>
            <a:headEnd/>
            <a:tailEnd/>
          </a:ln>
          <a:effectLst/>
        </p:spPr>
      </p:pic>
      <p:sp>
        <p:nvSpPr>
          <p:cNvPr id="11" name="TextBox 10"/>
          <p:cNvSpPr txBox="1"/>
          <p:nvPr>
            <p:custDataLst>
              <p:tags r:id="rId5"/>
            </p:custDataLst>
          </p:nvPr>
        </p:nvSpPr>
        <p:spPr>
          <a:xfrm>
            <a:off x="1577340" y="1358265"/>
            <a:ext cx="6118225"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defRPr/>
            </a:pPr>
            <a:r>
              <a:rPr lang="zh-CN" altLang="en-US" dirty="0"/>
              <a:t>内涵：不同学科对术语</a:t>
            </a:r>
            <a:r>
              <a:rPr lang="en-US" dirty="0"/>
              <a:t>“</a:t>
            </a:r>
            <a:r>
              <a:rPr lang="zh-CN" altLang="en-US" dirty="0"/>
              <a:t>大数据</a:t>
            </a:r>
            <a:r>
              <a:rPr lang="en-US" dirty="0"/>
              <a:t>”</a:t>
            </a:r>
            <a:r>
              <a:rPr lang="zh-CN" altLang="en-US" dirty="0"/>
              <a:t>的理解不同</a:t>
            </a:r>
            <a:endParaRPr lang="zh-CN" altLang="en-US"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88900" y="939165"/>
            <a:ext cx="6108065" cy="6051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大数据：</a:t>
            </a:r>
            <a:r>
              <a:rPr lang="zh-CN" altLang="en-US" dirty="0" smtClean="0">
                <a:solidFill>
                  <a:srgbClr val="134AD5"/>
                </a:solidFill>
                <a:latin typeface="黑体" panose="02010609060101010101" pitchFamily="49" charset="-122"/>
                <a:ea typeface="黑体" panose="02010609060101010101" pitchFamily="49" charset="-122"/>
                <a:sym typeface="+mn-ea"/>
              </a:rPr>
              <a:t>大数据时代的新理念</a:t>
            </a:r>
            <a:endParaRPr lang="zh-CN" altLang="en-US" sz="2400" b="1" dirty="0" smtClean="0">
              <a:solidFill>
                <a:srgbClr val="134AD5"/>
              </a:solidFill>
              <a:latin typeface="黑体" panose="02010609060101010101" pitchFamily="49" charset="-122"/>
              <a:ea typeface="黑体" panose="02010609060101010101" pitchFamily="49" charset="-122"/>
              <a:sym typeface="+mn-ea"/>
            </a:endParaRPr>
          </a:p>
        </p:txBody>
      </p:sp>
      <p:pic>
        <p:nvPicPr>
          <p:cNvPr id="2" name="Picture 3"/>
          <p:cNvPicPr>
            <a:picLocks noChangeAspect="1" noChangeArrowheads="1"/>
          </p:cNvPicPr>
          <p:nvPr>
            <p:custDataLst>
              <p:tags r:id="rId3"/>
            </p:custDataLst>
          </p:nvPr>
        </p:nvPicPr>
        <p:blipFill>
          <a:blip r:embed="rId4"/>
          <a:srcRect/>
          <a:stretch>
            <a:fillRect/>
          </a:stretch>
        </p:blipFill>
        <p:spPr bwMode="auto">
          <a:xfrm>
            <a:off x="154305" y="1691005"/>
            <a:ext cx="8847455" cy="4345305"/>
          </a:xfrm>
          <a:prstGeom prst="rect">
            <a:avLst/>
          </a:prstGeom>
          <a:noFill/>
          <a:ln w="9525">
            <a:noFill/>
            <a:miter lim="800000"/>
            <a:headEnd/>
            <a:tailEnd/>
          </a:ln>
          <a:effectLst/>
        </p:spPr>
      </p:pic>
      <p:sp>
        <p:nvSpPr>
          <p:cNvPr id="8" name="TextBox 7"/>
          <p:cNvSpPr txBox="1"/>
          <p:nvPr>
            <p:custDataLst>
              <p:tags r:id="rId5"/>
            </p:custDataLst>
          </p:nvPr>
        </p:nvSpPr>
        <p:spPr>
          <a:xfrm>
            <a:off x="2651760" y="3632200"/>
            <a:ext cx="5288280"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某学生的科学研究思维分析</a:t>
            </a:r>
            <a:r>
              <a:rPr lang="en-US" altLang="zh-CN" sz="2000" dirty="0"/>
              <a:t>-</a:t>
            </a:r>
            <a:r>
              <a:rPr lang="zh-CN" altLang="en-US" sz="2000" dirty="0">
                <a:ea typeface="宋体" panose="02010600030101010101" pitchFamily="2" charset="-122"/>
              </a:rPr>
              <a:t>研究范式的改变</a:t>
            </a:r>
            <a:endParaRPr lang="zh-CN" altLang="en-US" sz="2000" dirty="0">
              <a:ea typeface="宋体" panose="02010600030101010101"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06146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160655" y="867410"/>
            <a:ext cx="5328285" cy="51244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大数据</a:t>
            </a:r>
            <a:r>
              <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800" smtClean="0">
                <a:gradFill>
                  <a:gsLst>
                    <a:gs pos="50000">
                      <a:schemeClr val="accent1"/>
                    </a:gs>
                    <a:gs pos="0">
                      <a:schemeClr val="accent1">
                        <a:lumMod val="25000"/>
                        <a:lumOff val="75000"/>
                      </a:schemeClr>
                    </a:gs>
                    <a:gs pos="100000">
                      <a:schemeClr val="accent1">
                        <a:lumMod val="85000"/>
                      </a:schemeClr>
                    </a:gs>
                  </a:gsLst>
                  <a:lin ang="5400000" scaled="1"/>
                </a:gradFill>
                <a:sym typeface="+mn-ea"/>
              </a:rPr>
              <a:t> </a:t>
            </a:r>
            <a:r>
              <a:rPr lang="zh-CN" altLang="en-US" dirty="0" smtClean="0">
                <a:solidFill>
                  <a:srgbClr val="134AD5"/>
                </a:solidFill>
                <a:latin typeface="黑体" panose="02010609060101010101" pitchFamily="49" charset="-122"/>
                <a:ea typeface="黑体" panose="02010609060101010101" pitchFamily="49" charset="-122"/>
                <a:sym typeface="+mn-ea"/>
              </a:rPr>
              <a:t>大数据时代的新理念（续）</a:t>
            </a:r>
            <a:endParaRPr lang="zh-CN" altLang="en-US" sz="2400" b="1" dirty="0" smtClean="0">
              <a:solidFill>
                <a:srgbClr val="134AD5"/>
              </a:solidFill>
              <a:latin typeface="黑体" panose="02010609060101010101" pitchFamily="49" charset="-122"/>
              <a:ea typeface="黑体" panose="02010609060101010101" pitchFamily="49" charset="-122"/>
              <a:sym typeface="+mn-ea"/>
            </a:endParaRPr>
          </a:p>
        </p:txBody>
      </p:sp>
      <p:pic>
        <p:nvPicPr>
          <p:cNvPr id="6" name="Picture 3"/>
          <p:cNvPicPr>
            <a:picLocks noChangeAspect="1" noChangeArrowheads="1"/>
          </p:cNvPicPr>
          <p:nvPr>
            <p:custDataLst>
              <p:tags r:id="rId3"/>
            </p:custDataLst>
          </p:nvPr>
        </p:nvPicPr>
        <p:blipFill>
          <a:blip r:embed="rId4"/>
          <a:srcRect/>
          <a:stretch>
            <a:fillRect/>
          </a:stretch>
        </p:blipFill>
        <p:spPr bwMode="auto">
          <a:xfrm>
            <a:off x="60325" y="1491615"/>
            <a:ext cx="9023985" cy="5057775"/>
          </a:xfrm>
          <a:prstGeom prst="rect">
            <a:avLst/>
          </a:prstGeom>
          <a:noFill/>
          <a:ln w="9525">
            <a:noFill/>
            <a:miter lim="800000"/>
            <a:headEnd/>
            <a:tailEnd/>
          </a:ln>
          <a:effectLst/>
        </p:spPr>
      </p:pic>
      <p:sp>
        <p:nvSpPr>
          <p:cNvPr id="5" name="TextBox 7"/>
          <p:cNvSpPr txBox="1"/>
          <p:nvPr>
            <p:custDataLst>
              <p:tags r:id="rId5"/>
            </p:custDataLst>
          </p:nvPr>
        </p:nvSpPr>
        <p:spPr>
          <a:xfrm>
            <a:off x="3155315" y="3631565"/>
            <a:ext cx="5689600" cy="3683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1800" dirty="0"/>
              <a:t>传统思维与大数据思维的比较</a:t>
            </a:r>
            <a:r>
              <a:rPr lang="en-US" altLang="zh-CN" sz="1800" dirty="0"/>
              <a:t>-</a:t>
            </a:r>
            <a:r>
              <a:rPr lang="zh-CN" altLang="en-US" sz="1800" dirty="0">
                <a:ea typeface="宋体" panose="02010600030101010101" pitchFamily="2" charset="-122"/>
              </a:rPr>
              <a:t>从基于知识到基于数据</a:t>
            </a:r>
            <a:endParaRPr lang="zh-CN" altLang="en-US" sz="1800" dirty="0">
              <a:ea typeface="宋体" panose="02010600030101010101" pitchFamily="2"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06146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160655" y="939165"/>
            <a:ext cx="5328285" cy="51244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大数据</a:t>
            </a:r>
            <a:r>
              <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800" smtClean="0">
                <a:gradFill>
                  <a:gsLst>
                    <a:gs pos="50000">
                      <a:schemeClr val="accent1"/>
                    </a:gs>
                    <a:gs pos="0">
                      <a:schemeClr val="accent1">
                        <a:lumMod val="25000"/>
                        <a:lumOff val="75000"/>
                      </a:schemeClr>
                    </a:gs>
                    <a:gs pos="100000">
                      <a:schemeClr val="accent1">
                        <a:lumMod val="85000"/>
                      </a:schemeClr>
                    </a:gs>
                  </a:gsLst>
                  <a:lin ang="5400000" scaled="1"/>
                </a:gradFill>
                <a:sym typeface="+mn-ea"/>
              </a:rPr>
              <a:t> </a:t>
            </a:r>
            <a:r>
              <a:rPr lang="zh-CN" altLang="en-US" dirty="0" smtClean="0">
                <a:solidFill>
                  <a:srgbClr val="134AD5"/>
                </a:solidFill>
                <a:latin typeface="黑体" panose="02010609060101010101" pitchFamily="49" charset="-122"/>
                <a:ea typeface="黑体" panose="02010609060101010101" pitchFamily="49" charset="-122"/>
                <a:sym typeface="+mn-ea"/>
              </a:rPr>
              <a:t>大数据核心特征</a:t>
            </a:r>
            <a:endParaRPr lang="zh-CN" altLang="en-US" sz="2400" b="1" dirty="0" smtClean="0">
              <a:solidFill>
                <a:srgbClr val="134AD5"/>
              </a:solidFill>
              <a:latin typeface="黑体" panose="02010609060101010101" pitchFamily="49" charset="-122"/>
              <a:ea typeface="黑体" panose="02010609060101010101" pitchFamily="49" charset="-122"/>
              <a:sym typeface="+mn-ea"/>
            </a:endParaRPr>
          </a:p>
        </p:txBody>
      </p:sp>
      <p:sp>
        <p:nvSpPr>
          <p:cNvPr id="34" name="TextBox 33"/>
          <p:cNvSpPr txBox="1"/>
          <p:nvPr/>
        </p:nvSpPr>
        <p:spPr>
          <a:xfrm>
            <a:off x="329565" y="1730375"/>
            <a:ext cx="3736340" cy="378968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spcBef>
                <a:spcPts val="1200"/>
              </a:spcBef>
            </a:pPr>
            <a:r>
              <a:rPr lang="zh-CN" altLang="en-US" sz="2400" b="1" kern="0" dirty="0" smtClean="0">
                <a:solidFill>
                  <a:srgbClr val="134AD5"/>
                </a:solidFill>
                <a:latin typeface="黑体" panose="02010609060101010101" pitchFamily="49" charset="-122"/>
                <a:ea typeface="黑体" panose="02010609060101010101" pitchFamily="49" charset="-122"/>
              </a:rPr>
              <a:t>* 涌现：</a:t>
            </a:r>
            <a:r>
              <a:rPr lang="zh-CN" altLang="en-US" sz="2400" b="0" kern="0" dirty="0" smtClean="0">
                <a:solidFill>
                  <a:schemeClr val="tx1"/>
                </a:solidFill>
                <a:latin typeface="黑体" panose="02010609060101010101" pitchFamily="49" charset="-122"/>
                <a:ea typeface="黑体" panose="02010609060101010101" pitchFamily="49" charset="-122"/>
              </a:rPr>
              <a:t>在从“小数据”演变为“大数据”的过程中，出现了一种名为“</a:t>
            </a:r>
            <a:r>
              <a:rPr lang="zh-CN" altLang="en-US" sz="2400" b="0" kern="0" dirty="0" smtClean="0">
                <a:solidFill>
                  <a:schemeClr val="tx1"/>
                </a:solidFill>
                <a:latin typeface="黑体" panose="02010609060101010101" pitchFamily="49" charset="-122"/>
                <a:ea typeface="黑体" panose="02010609060101010101" pitchFamily="49" charset="-122"/>
              </a:rPr>
              <a:t>涌现（Emergence）”的现象。</a:t>
            </a:r>
            <a:endParaRPr lang="zh-CN" altLang="en-US" sz="2400" b="0" kern="0" dirty="0" smtClean="0">
              <a:solidFill>
                <a:schemeClr val="tx1"/>
              </a:solidFill>
              <a:latin typeface="黑体" panose="02010609060101010101" pitchFamily="49" charset="-122"/>
              <a:ea typeface="黑体" panose="02010609060101010101" pitchFamily="49" charset="-122"/>
            </a:endParaRPr>
          </a:p>
          <a:p>
            <a:pPr algn="l">
              <a:lnSpc>
                <a:spcPct val="120000"/>
              </a:lnSpc>
              <a:spcBef>
                <a:spcPts val="1200"/>
              </a:spcBef>
            </a:pPr>
            <a:r>
              <a:rPr lang="en-US" altLang="zh-CN" sz="2400" kern="0" dirty="0" smtClean="0">
                <a:solidFill>
                  <a:srgbClr val="134AD5"/>
                </a:solidFill>
                <a:latin typeface="黑体" panose="02010609060101010101" pitchFamily="49" charset="-122"/>
                <a:ea typeface="黑体" panose="02010609060101010101" pitchFamily="49" charset="-122"/>
              </a:rPr>
              <a:t>* </a:t>
            </a:r>
            <a:r>
              <a:rPr lang="zh-CN" altLang="en-US" sz="2400" kern="0" dirty="0" smtClean="0">
                <a:solidFill>
                  <a:srgbClr val="134AD5"/>
                </a:solidFill>
                <a:latin typeface="黑体" panose="02010609060101010101" pitchFamily="49" charset="-122"/>
                <a:ea typeface="黑体" panose="02010609060101010101" pitchFamily="49" charset="-122"/>
              </a:rPr>
              <a:t>涌现是指系统的整体性能或特性大于其组成元素之和，在不同的层次结构中表现出新的质量。</a:t>
            </a:r>
            <a:endParaRPr lang="zh-CN" altLang="en-US" sz="2400" kern="0" dirty="0" smtClean="0">
              <a:solidFill>
                <a:srgbClr val="134AD5"/>
              </a:solidFill>
              <a:latin typeface="黑体" panose="02010609060101010101" pitchFamily="49" charset="-122"/>
              <a:ea typeface="黑体" panose="02010609060101010101" pitchFamily="49" charset="-122"/>
            </a:endParaRPr>
          </a:p>
        </p:txBody>
      </p:sp>
      <p:pic>
        <p:nvPicPr>
          <p:cNvPr id="2" name="pic"/>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131310" y="1864995"/>
            <a:ext cx="4753610" cy="355409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501777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为什么要学习数据科学？</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a:solidFill>
                  <a:schemeClr val="accent2">
                    <a:lumMod val="75000"/>
                  </a:schemeClr>
                </a:solidFill>
                <a:sym typeface="+mn-ea"/>
              </a:rPr>
              <a:t>  * </a:t>
            </a:r>
            <a:r>
              <a:rPr lang="zh-CN" altLang="en-US" u="sng" dirty="0" smtClean="0">
                <a:solidFill>
                  <a:schemeClr val="accent2">
                    <a:lumMod val="75000"/>
                  </a:schemeClr>
                </a:solidFill>
                <a:sym typeface="+mn-ea"/>
              </a:rPr>
              <a:t>大数据时代</a:t>
            </a:r>
            <a:r>
              <a:rPr lang="zh-CN" altLang="en-US" dirty="0" smtClean="0">
                <a:solidFill>
                  <a:schemeClr val="accent2">
                    <a:lumMod val="75000"/>
                  </a:schemeClr>
                </a:solidFill>
                <a:sym typeface="+mn-ea"/>
              </a:rPr>
              <a:t>的本质是“数据富足供给（</a:t>
            </a:r>
            <a:r>
              <a:rPr lang="zh-CN" altLang="en-US" sz="2000" dirty="0" smtClean="0">
                <a:solidFill>
                  <a:schemeClr val="accent2">
                    <a:lumMod val="75000"/>
                  </a:schemeClr>
                </a:solidFill>
                <a:sym typeface="+mn-ea"/>
              </a:rPr>
              <a:t>Data-enriched Offerings</a:t>
            </a:r>
            <a:r>
              <a:rPr lang="zh-CN" altLang="en-US" dirty="0" smtClean="0">
                <a:solidFill>
                  <a:schemeClr val="accent2">
                    <a:lumMod val="75000"/>
                  </a:schemeClr>
                </a:solidFill>
                <a:sym typeface="+mn-ea"/>
              </a:rPr>
              <a:t>）时代”。</a:t>
            </a:r>
            <a:endParaRPr lang="zh-CN" altLang="en-US" dirty="0" smtClean="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sym typeface="+mn-ea"/>
              </a:rPr>
              <a:t>    - </a:t>
            </a:r>
            <a:r>
              <a:rPr lang="zh-CN" altLang="en-US" sz="2300" dirty="0" smtClean="0">
                <a:solidFill>
                  <a:schemeClr val="tx1"/>
                </a:solidFill>
                <a:sym typeface="+mn-ea"/>
              </a:rPr>
              <a:t>在大数据时代到来之前，人类进行数据采集、存储、计算、管理、分析、开发、利用的能力非常有限或成本过高，</a:t>
            </a:r>
            <a:endParaRPr lang="zh-CN" altLang="en-US" sz="2300" dirty="0" smtClean="0">
              <a:solidFill>
                <a:schemeClr val="tx1"/>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sym typeface="+mn-ea"/>
              </a:rPr>
              <a:t> </a:t>
            </a:r>
            <a:r>
              <a:rPr lang="en-US" altLang="zh-CN" sz="2300" dirty="0" smtClean="0">
                <a:solidFill>
                  <a:schemeClr val="tx1"/>
                </a:solidFill>
                <a:sym typeface="+mn-ea"/>
              </a:rPr>
              <a:t>   - </a:t>
            </a:r>
            <a:r>
              <a:rPr lang="zh-CN" altLang="en-US" sz="2300" dirty="0" smtClean="0">
                <a:solidFill>
                  <a:schemeClr val="tx1"/>
                </a:solidFill>
                <a:sym typeface="+mn-ea"/>
              </a:rPr>
              <a:t>数据是相对稀缺的资源，属于“数据稀缺（</a:t>
            </a:r>
            <a:r>
              <a:rPr lang="zh-CN" altLang="en-US" sz="2000" dirty="0" smtClean="0">
                <a:solidFill>
                  <a:schemeClr val="tx1"/>
                </a:solidFill>
                <a:sym typeface="+mn-ea"/>
              </a:rPr>
              <a:t>Data poor</a:t>
            </a:r>
            <a:r>
              <a:rPr lang="zh-CN" altLang="en-US" sz="2300" dirty="0" smtClean="0">
                <a:solidFill>
                  <a:schemeClr val="tx1"/>
                </a:solidFill>
                <a:sym typeface="+mn-ea"/>
              </a:rPr>
              <a:t>）</a:t>
            </a:r>
            <a:r>
              <a:rPr lang="en-US" altLang="zh-CN" sz="2300" dirty="0" smtClean="0">
                <a:solidFill>
                  <a:schemeClr val="tx1"/>
                </a:solidFill>
                <a:sym typeface="+mn-ea"/>
              </a:rPr>
              <a:t>”</a:t>
            </a:r>
            <a:r>
              <a:rPr lang="zh-CN" altLang="en-US" sz="2300" dirty="0" smtClean="0">
                <a:solidFill>
                  <a:schemeClr val="tx1"/>
                </a:solidFill>
                <a:sym typeface="+mn-ea"/>
              </a:rPr>
              <a:t>时代。</a:t>
            </a:r>
            <a:endParaRPr lang="zh-CN" altLang="en-US" sz="2300" dirty="0" smtClean="0">
              <a:solidFill>
                <a:schemeClr val="tx1"/>
              </a:solidFill>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sz="2400" dirty="0" smtClean="0">
                <a:solidFill>
                  <a:schemeClr val="accent2">
                    <a:lumMod val="75000"/>
                  </a:schemeClr>
                </a:solidFill>
                <a:sym typeface="+mn-ea"/>
              </a:rPr>
              <a:t>  * 云计算、移动互联网、传感器的普遍应用，使数据采集和计算的成本大幅下降，</a:t>
            </a:r>
            <a:endParaRPr lang="zh-CN" altLang="en-US" sz="2400" dirty="0" smtClean="0">
              <a:solidFill>
                <a:schemeClr val="accent2">
                  <a:lumMod val="75000"/>
                </a:schemeClr>
              </a:solidFill>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sz="2400" dirty="0" smtClean="0">
                <a:solidFill>
                  <a:schemeClr val="accent2">
                    <a:lumMod val="75000"/>
                  </a:schemeClr>
                </a:solidFill>
                <a:sym typeface="+mn-ea"/>
              </a:rPr>
              <a:t> </a:t>
            </a: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从</a:t>
            </a:r>
            <a:r>
              <a:rPr lang="en-US" altLang="zh-CN" sz="2400" dirty="0" smtClean="0">
                <a:solidFill>
                  <a:schemeClr val="accent2">
                    <a:lumMod val="75000"/>
                  </a:schemeClr>
                </a:solidFill>
                <a:ea typeface="宋体" panose="02010600030101010101" pitchFamily="2" charset="-122"/>
                <a:sym typeface="+mn-ea"/>
              </a:rPr>
              <a:t>2013</a:t>
            </a:r>
            <a:r>
              <a:rPr lang="zh-CN" altLang="en-US" sz="2400" dirty="0" smtClean="0">
                <a:solidFill>
                  <a:schemeClr val="accent2">
                    <a:lumMod val="75000"/>
                  </a:schemeClr>
                </a:solidFill>
                <a:ea typeface="宋体" panose="02010600030101010101" pitchFamily="2" charset="-122"/>
                <a:sym typeface="+mn-ea"/>
              </a:rPr>
              <a:t>年开始，</a:t>
            </a:r>
            <a:r>
              <a:rPr lang="zh-CN" altLang="en-US" sz="2400" dirty="0" smtClean="0">
                <a:solidFill>
                  <a:schemeClr val="accent2">
                    <a:lumMod val="75000"/>
                  </a:schemeClr>
                </a:solidFill>
                <a:sym typeface="+mn-ea"/>
              </a:rPr>
              <a:t>数据不再是稀缺资源，人类开始进入大数据时代—“</a:t>
            </a:r>
            <a:r>
              <a:rPr lang="zh-CN" altLang="en-US" sz="2400" u="sng" dirty="0" smtClean="0">
                <a:solidFill>
                  <a:schemeClr val="accent2">
                    <a:lumMod val="75000"/>
                  </a:schemeClr>
                </a:solidFill>
                <a:sym typeface="+mn-ea"/>
              </a:rPr>
              <a:t>数据富足供给时代</a:t>
            </a:r>
            <a:r>
              <a:rPr lang="zh-CN" altLang="en-US" sz="2400" dirty="0" smtClean="0">
                <a:solidFill>
                  <a:schemeClr val="accent2">
                    <a:lumMod val="75000"/>
                  </a:schemeClr>
                </a:solidFill>
                <a:sym typeface="+mn-ea"/>
              </a:rPr>
              <a:t>”，如图</a:t>
            </a:r>
            <a:r>
              <a:rPr lang="en-US" altLang="zh-CN" sz="2400" dirty="0" smtClean="0">
                <a:solidFill>
                  <a:schemeClr val="accent2">
                    <a:lumMod val="75000"/>
                  </a:schemeClr>
                </a:solidFill>
                <a:sym typeface="+mn-ea"/>
              </a:rPr>
              <a:t>1-1</a:t>
            </a:r>
            <a:r>
              <a:rPr lang="zh-CN" altLang="en-US" sz="2400" dirty="0" smtClean="0">
                <a:solidFill>
                  <a:schemeClr val="accent2">
                    <a:lumMod val="75000"/>
                  </a:schemeClr>
                </a:solidFill>
                <a:sym typeface="+mn-ea"/>
              </a:rPr>
              <a:t>所示</a:t>
            </a:r>
            <a:r>
              <a:rPr lang="zh-CN" altLang="en-US" sz="2400" dirty="0" smtClean="0">
                <a:solidFill>
                  <a:schemeClr val="accent2">
                    <a:lumMod val="75000"/>
                  </a:schemeClr>
                </a:solidFill>
                <a:sym typeface="+mn-ea"/>
              </a:rPr>
              <a:t>。</a:t>
            </a:r>
            <a:endParaRPr lang="zh-CN" altLang="en-US" sz="2400" dirty="0" smtClean="0">
              <a:solidFill>
                <a:schemeClr val="accent2">
                  <a:lumMod val="75000"/>
                </a:schemeClr>
              </a:solidFill>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29540" y="1464310"/>
            <a:ext cx="8890635" cy="5078095"/>
          </a:xfrm>
          <a:prstGeom prst="rect">
            <a:avLst/>
          </a:prstGeom>
          <a:noFill/>
          <a:ln>
            <a:noFill/>
          </a:ln>
        </p:spPr>
      </p:pic>
      <p:sp>
        <p:nvSpPr>
          <p:cNvPr id="15363" name="Rectangle 3"/>
          <p:cNvSpPr>
            <a:spLocks noGrp="1" noRot="1"/>
          </p:cNvSpPr>
          <p:nvPr>
            <p:ph type="subTitle" idx="1"/>
            <p:custDataLst>
              <p:tags r:id="rId3"/>
            </p:custDataLst>
          </p:nvPr>
        </p:nvSpPr>
        <p:spPr>
          <a:xfrm>
            <a:off x="304165" y="795655"/>
            <a:ext cx="8192770" cy="5397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sym typeface="+mn-ea"/>
              </a:rPr>
              <a:t>为什么要学习数据科学？</a:t>
            </a:r>
            <a:endParaRPr lang="zh-CN" altLang="en-US" sz="2800" dirty="0" smtClean="0">
              <a:solidFill>
                <a:schemeClr val="accent1">
                  <a:lumMod val="75000"/>
                </a:schemeClr>
              </a:solidFill>
              <a:latin typeface="黑体" panose="02010609060101010101" pitchFamily="49" charset="-122"/>
              <a:ea typeface="黑体" panose="02010609060101010101" pitchFamily="49" charset="-122"/>
              <a:sym typeface="+mn-ea"/>
            </a:endParaRPr>
          </a:p>
        </p:txBody>
      </p:sp>
      <p:sp>
        <p:nvSpPr>
          <p:cNvPr id="4" name="Rectangle 2"/>
          <p:cNvSpPr>
            <a:spLocks noGrp="1"/>
          </p:cNvSpPr>
          <p:nvPr>
            <p:ph type="title"/>
            <p:custDataLst>
              <p:tags r:id="rId4"/>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7" name="TextBox 6"/>
          <p:cNvSpPr txBox="1"/>
          <p:nvPr>
            <p:custDataLst>
              <p:tags r:id="rId5"/>
            </p:custDataLst>
          </p:nvPr>
        </p:nvSpPr>
        <p:spPr>
          <a:xfrm>
            <a:off x="5654675" y="5412105"/>
            <a:ext cx="3009900"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defRPr/>
            </a:pPr>
            <a:r>
              <a:rPr lang="en-US" altLang="zh-CN" sz="2000" dirty="0"/>
              <a:t> </a:t>
            </a:r>
            <a:r>
              <a:rPr lang="zh-CN" altLang="en-US" sz="2000" dirty="0">
                <a:ea typeface="宋体" panose="02010600030101010101" pitchFamily="2" charset="-122"/>
              </a:rPr>
              <a:t>图</a:t>
            </a:r>
            <a:r>
              <a:rPr lang="en-US" altLang="zh-CN" sz="2000" dirty="0">
                <a:ea typeface="宋体" panose="02010600030101010101" pitchFamily="2" charset="-122"/>
              </a:rPr>
              <a:t>1-1 </a:t>
            </a:r>
            <a:r>
              <a:rPr lang="zh-CN" altLang="en-US" sz="2000" dirty="0">
                <a:ea typeface="宋体" panose="02010600030101010101" pitchFamily="2" charset="-122"/>
              </a:rPr>
              <a:t>大数据时代的到来</a:t>
            </a:r>
            <a:endParaRPr lang="zh-CN" altLang="en-US" sz="2000" dirty="0">
              <a:ea typeface="宋体" panose="02010600030101010101"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155702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课程介绍</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11125" y="867410"/>
            <a:ext cx="8883650" cy="52292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tx2">
                    <a:lumMod val="90000"/>
                    <a:lumOff val="1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800" dirty="0">
                <a:solidFill>
                  <a:schemeClr val="tx2">
                    <a:lumMod val="90000"/>
                    <a:lumOff val="10000"/>
                  </a:schemeClr>
                </a:solidFill>
                <a:latin typeface="黑体" panose="02010609060101010101" pitchFamily="49" charset="-122"/>
                <a:ea typeface="黑体" panose="02010609060101010101" pitchFamily="49" charset="-122"/>
                <a:cs typeface="黑体" panose="02010609060101010101" pitchFamily="49" charset="-122"/>
                <a:sym typeface="+mn-ea"/>
              </a:rPr>
              <a:t>数据科学导论</a:t>
            </a:r>
            <a:r>
              <a:rPr lang="en-US" altLang="zh-CN" sz="2800" dirty="0">
                <a:solidFill>
                  <a:schemeClr val="tx2">
                    <a:lumMod val="90000"/>
                    <a:lumOff val="1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800" dirty="0">
                <a:solidFill>
                  <a:schemeClr val="tx2">
                    <a:lumMod val="90000"/>
                    <a:lumOff val="10000"/>
                  </a:schemeClr>
                </a:solidFill>
                <a:latin typeface="黑体" panose="02010609060101010101" pitchFamily="49" charset="-122"/>
                <a:ea typeface="黑体" panose="02010609060101010101" pitchFamily="49" charset="-122"/>
                <a:cs typeface="黑体" panose="02010609060101010101" pitchFamily="49" charset="-122"/>
                <a:sym typeface="+mn-ea"/>
              </a:rPr>
              <a:t>是一门什么样的课程？</a:t>
            </a:r>
            <a:r>
              <a:rPr lang="en-US" altLang="zh-CN" sz="2800" dirty="0">
                <a:solidFill>
                  <a:schemeClr val="tx2">
                    <a:lumMod val="90000"/>
                    <a:lumOff val="10000"/>
                  </a:schemeClr>
                </a:solidFill>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800" dirty="0">
              <a:solidFill>
                <a:schemeClr val="tx2">
                  <a:lumMod val="90000"/>
                  <a:lumOff val="10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just" eaLnBrk="1" latinLnBrk="0" hangingPunct="1">
              <a:lnSpc>
                <a:spcPct val="100000"/>
              </a:lnSpc>
              <a:spcBef>
                <a:spcPts val="1200"/>
              </a:spcBef>
              <a:buSzTx/>
              <a:buFont typeface="Wingdings" panose="05000000000000000000" pitchFamily="2" charset="2"/>
              <a:buNone/>
            </a:pPr>
            <a:r>
              <a:rPr lang="en-US" altLang="zh-CN" b="1" dirty="0">
                <a:solidFill>
                  <a:schemeClr val="tx1"/>
                </a:solidFill>
                <a:latin typeface="+mn-lt"/>
                <a:ea typeface="+mn-ea"/>
                <a:cs typeface="+mn-cs"/>
              </a:rPr>
              <a:t>    * </a:t>
            </a:r>
            <a:r>
              <a:rPr lang="zh-CN" altLang="en-US" dirty="0">
                <a:sym typeface="+mn-ea"/>
              </a:rPr>
              <a:t>本课程是大数据科学与技术专业的专业必修课，也是该专业的专业主干课。</a:t>
            </a:r>
            <a:endParaRPr lang="zh-CN" altLang="en-US" dirty="0">
              <a:sym typeface="+mn-ea"/>
            </a:endParaRPr>
          </a:p>
          <a:p>
            <a:pPr marL="0" indent="0" algn="just" eaLnBrk="1" latinLnBrk="0" hangingPunct="1">
              <a:lnSpc>
                <a:spcPct val="100000"/>
              </a:lnSpc>
              <a:spcBef>
                <a:spcPts val="1200"/>
              </a:spcBef>
              <a:buSzTx/>
              <a:buFont typeface="Wingdings" panose="05000000000000000000" pitchFamily="2" charset="2"/>
              <a:buNone/>
            </a:pPr>
            <a:r>
              <a:rPr lang="zh-CN" altLang="en-US" dirty="0">
                <a:sym typeface="+mn-ea"/>
              </a:rPr>
              <a:t> </a:t>
            </a:r>
            <a:r>
              <a:rPr lang="en-US" altLang="zh-CN" dirty="0">
                <a:sym typeface="+mn-ea"/>
              </a:rPr>
              <a:t>   * </a:t>
            </a:r>
            <a:r>
              <a:rPr lang="zh-CN" altLang="en-US" dirty="0">
                <a:ea typeface="宋体" panose="02010600030101010101" pitchFamily="2" charset="-122"/>
                <a:sym typeface="+mn-ea"/>
              </a:rPr>
              <a:t>本课程的</a:t>
            </a:r>
            <a:r>
              <a:rPr lang="zh-CN" altLang="en-US" dirty="0">
                <a:sym typeface="+mn-ea"/>
              </a:rPr>
              <a:t>目的是使学生掌握数据科学的基本概念，为后续的专业课程，如《大数据技术》、《人工智能》、《机器学习》等打下良好的基础。</a:t>
            </a:r>
            <a:endParaRPr lang="zh-CN" altLang="en-US" dirty="0">
              <a:sym typeface="+mn-ea"/>
            </a:endParaRPr>
          </a:p>
          <a:p>
            <a:pPr marL="0" indent="0" algn="just" eaLnBrk="1" latinLnBrk="0" hangingPunct="1">
              <a:lnSpc>
                <a:spcPct val="100000"/>
              </a:lnSpc>
              <a:spcBef>
                <a:spcPts val="1200"/>
              </a:spcBef>
              <a:buSzTx/>
              <a:buFont typeface="Wingdings" panose="05000000000000000000" pitchFamily="2" charset="2"/>
              <a:buNone/>
            </a:pPr>
            <a:r>
              <a:rPr lang="zh-CN" altLang="en-US" dirty="0">
                <a:sym typeface="+mn-ea"/>
              </a:rPr>
              <a:t> </a:t>
            </a:r>
            <a:r>
              <a:rPr lang="en-US" altLang="zh-CN" dirty="0">
                <a:sym typeface="+mn-ea"/>
              </a:rPr>
              <a:t>   * 本课程主要介绍数据科学的通识入门知识，以“建立知识体系、掌握基本原理、了解前沿技术”为原则，</a:t>
            </a:r>
            <a:r>
              <a:rPr lang="en-US" altLang="zh-CN" dirty="0">
                <a:sym typeface="+mn-ea"/>
              </a:rPr>
              <a:t>帮助学生树立大数据意识，学习数据科学的知识体系，掌握基本的数据处理方法。</a:t>
            </a:r>
            <a:endParaRPr lang="en-US" altLang="zh-CN" dirty="0">
              <a:sym typeface="+mn-ea"/>
            </a:endParaRPr>
          </a:p>
          <a:p>
            <a:pPr marL="0" indent="0" algn="just" eaLnBrk="1" latinLnBrk="0" hangingPunct="1">
              <a:lnSpc>
                <a:spcPct val="100000"/>
              </a:lnSpc>
              <a:spcBef>
                <a:spcPts val="1200"/>
              </a:spcBef>
              <a:buSzTx/>
              <a:buFont typeface="Wingdings" panose="05000000000000000000" pitchFamily="2" charset="2"/>
              <a:buNone/>
            </a:pPr>
            <a:r>
              <a:rPr lang="en-US" altLang="zh-CN" dirty="0">
                <a:sym typeface="+mn-ea"/>
              </a:rPr>
              <a:t>    * 系统讲授数据科学的基本概念和知识体系、数据分析的基本流程和方法（包括数据预处理、回归、聚类、分类等分析技术）、机器学习及数据可视化基础知识、大数据处理的原理和技术。</a:t>
            </a:r>
            <a:endParaRPr lang="en-US" altLang="zh-CN" b="1" dirty="0">
              <a:solidFill>
                <a:schemeClr val="tx1"/>
              </a:solidFill>
              <a:latin typeface="+mn-lt"/>
              <a:cs typeface="+mn-cs"/>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3196378" y="2956590"/>
            <a:ext cx="5635601" cy="3600000"/>
          </a:xfrm>
          <a:prstGeom prst="rect">
            <a:avLst/>
          </a:prstGeom>
          <a:noFill/>
          <a:ln>
            <a:noFill/>
          </a:ln>
        </p:spPr>
      </p:pic>
      <p:sp>
        <p:nvSpPr>
          <p:cNvPr id="6" name="Rectangle 3"/>
          <p:cNvSpPr>
            <a:spLocks noGrp="1" noRot="1"/>
          </p:cNvSpPr>
          <p:nvPr>
            <p:ph type="subTitle" idx="1"/>
            <p:custDataLst>
              <p:tags r:id="rId4"/>
            </p:custDataLst>
          </p:nvPr>
        </p:nvSpPr>
        <p:spPr>
          <a:xfrm>
            <a:off x="88900" y="795655"/>
            <a:ext cx="8977630" cy="212852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为什么要学习数据科学？</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a:solidFill>
                  <a:schemeClr val="accent2">
                    <a:lumMod val="75000"/>
                  </a:schemeClr>
                </a:solidFill>
                <a:sym typeface="+mn-ea"/>
              </a:rPr>
              <a:t>  * </a:t>
            </a:r>
            <a:r>
              <a:rPr lang="zh-CN" altLang="en-US" sz="2300" dirty="0" smtClean="0">
                <a:solidFill>
                  <a:schemeClr val="accent2">
                    <a:lumMod val="75000"/>
                  </a:schemeClr>
                </a:solidFill>
                <a:sym typeface="+mn-ea"/>
              </a:rPr>
              <a:t>“</a:t>
            </a:r>
            <a:r>
              <a:rPr lang="zh-CN" altLang="en-US" sz="2300" u="sng" dirty="0" smtClean="0">
                <a:solidFill>
                  <a:schemeClr val="accent2">
                    <a:lumMod val="75000"/>
                  </a:schemeClr>
                </a:solidFill>
                <a:sym typeface="+mn-ea"/>
              </a:rPr>
              <a:t>大数据</a:t>
            </a:r>
            <a:r>
              <a:rPr lang="zh-CN" altLang="en-US" sz="2300" dirty="0" smtClean="0">
                <a:solidFill>
                  <a:schemeClr val="accent2">
                    <a:lumMod val="75000"/>
                  </a:schemeClr>
                </a:solidFill>
                <a:sym typeface="+mn-ea"/>
              </a:rPr>
              <a:t>”主要指在云计算、物联网、移动互联网、传感器，以及大型科学和观测仪器等新技术环境下产生的“新数据”。</a:t>
            </a:r>
            <a:endParaRPr lang="zh-CN" altLang="en-US" sz="2300" dirty="0" smtClean="0">
              <a:solidFill>
                <a:schemeClr val="accent2">
                  <a:lumMod val="75000"/>
                </a:schemeClr>
              </a:solidFill>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300" dirty="0" smtClean="0">
                <a:solidFill>
                  <a:schemeClr val="accent2">
                    <a:lumMod val="75000"/>
                  </a:schemeClr>
                </a:solidFill>
                <a:sym typeface="+mn-ea"/>
              </a:rPr>
              <a:t> </a:t>
            </a:r>
            <a:r>
              <a:rPr lang="en-US" altLang="zh-CN" sz="2300" dirty="0" smtClean="0">
                <a:solidFill>
                  <a:schemeClr val="accent2">
                    <a:lumMod val="75000"/>
                  </a:schemeClr>
                </a:solidFill>
                <a:sym typeface="+mn-ea"/>
              </a:rPr>
              <a:t> * </a:t>
            </a:r>
            <a:r>
              <a:rPr lang="zh-CN" altLang="en-US" sz="2300" dirty="0" smtClean="0">
                <a:solidFill>
                  <a:schemeClr val="accent2">
                    <a:lumMod val="75000"/>
                  </a:schemeClr>
                </a:solidFill>
                <a:sym typeface="+mn-ea"/>
              </a:rPr>
              <a:t>数据不再是我们“熟悉”的数据，而是具有</a:t>
            </a:r>
            <a:r>
              <a:rPr lang="zh-CN" altLang="en-US" sz="2300" u="sng" dirty="0" smtClean="0">
                <a:solidFill>
                  <a:schemeClr val="accent2">
                    <a:lumMod val="75000"/>
                  </a:schemeClr>
                </a:solidFill>
                <a:sym typeface="+mn-ea"/>
              </a:rPr>
              <a:t>数据量大</a:t>
            </a:r>
            <a:r>
              <a:rPr lang="zh-CN" altLang="en-US" sz="2300" dirty="0" smtClean="0">
                <a:solidFill>
                  <a:schemeClr val="accent2">
                    <a:lumMod val="75000"/>
                  </a:schemeClr>
                </a:solidFill>
                <a:sym typeface="+mn-ea"/>
              </a:rPr>
              <a:t>、</a:t>
            </a:r>
            <a:r>
              <a:rPr lang="zh-CN" altLang="en-US" sz="2300" u="sng" dirty="0" smtClean="0">
                <a:solidFill>
                  <a:schemeClr val="accent2">
                    <a:lumMod val="75000"/>
                  </a:schemeClr>
                </a:solidFill>
                <a:sym typeface="+mn-ea"/>
              </a:rPr>
              <a:t>类型多</a:t>
            </a:r>
            <a:r>
              <a:rPr lang="zh-CN" altLang="en-US" sz="2300" dirty="0" smtClean="0">
                <a:solidFill>
                  <a:schemeClr val="accent2">
                    <a:lumMod val="75000"/>
                  </a:schemeClr>
                </a:solidFill>
                <a:sym typeface="+mn-ea"/>
              </a:rPr>
              <a:t>、</a:t>
            </a:r>
            <a:r>
              <a:rPr lang="zh-CN" altLang="en-US" sz="2300" u="sng" dirty="0" smtClean="0">
                <a:solidFill>
                  <a:schemeClr val="accent2">
                    <a:lumMod val="75000"/>
                  </a:schemeClr>
                </a:solidFill>
                <a:sym typeface="+mn-ea"/>
              </a:rPr>
              <a:t>价值密度低</a:t>
            </a:r>
            <a:r>
              <a:rPr lang="zh-CN" altLang="en-US" sz="2300" dirty="0" smtClean="0">
                <a:solidFill>
                  <a:schemeClr val="accent2">
                    <a:lumMod val="75000"/>
                  </a:schemeClr>
                </a:solidFill>
                <a:sym typeface="+mn-ea"/>
              </a:rPr>
              <a:t>、</a:t>
            </a:r>
            <a:r>
              <a:rPr lang="zh-CN" altLang="en-US" sz="2300" u="sng" dirty="0" smtClean="0">
                <a:solidFill>
                  <a:schemeClr val="accent2">
                    <a:lumMod val="75000"/>
                  </a:schemeClr>
                </a:solidFill>
                <a:sym typeface="+mn-ea"/>
              </a:rPr>
              <a:t>速度快</a:t>
            </a:r>
            <a:r>
              <a:rPr lang="zh-CN" altLang="en-US" sz="2300" dirty="0" smtClean="0">
                <a:solidFill>
                  <a:schemeClr val="accent2">
                    <a:lumMod val="75000"/>
                  </a:schemeClr>
                </a:solidFill>
                <a:sym typeface="+mn-ea"/>
              </a:rPr>
              <a:t>等新特征的</a:t>
            </a:r>
            <a:r>
              <a:rPr lang="en-US" altLang="zh-CN" sz="2300" dirty="0" smtClean="0">
                <a:solidFill>
                  <a:schemeClr val="accent2">
                    <a:lumMod val="75000"/>
                  </a:schemeClr>
                </a:solidFill>
                <a:sym typeface="+mn-ea"/>
              </a:rPr>
              <a:t>“</a:t>
            </a:r>
            <a:r>
              <a:rPr lang="zh-CN" altLang="en-US" sz="2300" dirty="0" smtClean="0">
                <a:solidFill>
                  <a:schemeClr val="accent2">
                    <a:lumMod val="75000"/>
                  </a:schemeClr>
                </a:solidFill>
                <a:ea typeface="宋体" panose="02010600030101010101" pitchFamily="2" charset="-122"/>
                <a:sym typeface="+mn-ea"/>
              </a:rPr>
              <a:t>新数据</a:t>
            </a:r>
            <a:r>
              <a:rPr lang="en-US" altLang="zh-CN" sz="2300" dirty="0" smtClean="0">
                <a:solidFill>
                  <a:schemeClr val="accent2">
                    <a:lumMod val="75000"/>
                  </a:schemeClr>
                </a:solidFill>
                <a:sym typeface="+mn-ea"/>
              </a:rPr>
              <a:t>”</a:t>
            </a:r>
            <a:r>
              <a:rPr lang="zh-CN" altLang="en-US" sz="2300" dirty="0" smtClean="0">
                <a:solidFill>
                  <a:schemeClr val="accent2">
                    <a:lumMod val="75000"/>
                  </a:schemeClr>
                </a:solidFill>
                <a:ea typeface="宋体" panose="02010600030101010101" pitchFamily="2" charset="-122"/>
                <a:sym typeface="+mn-ea"/>
              </a:rPr>
              <a:t>，如图</a:t>
            </a:r>
            <a:r>
              <a:rPr lang="en-US" altLang="zh-CN" sz="2300" dirty="0" smtClean="0">
                <a:solidFill>
                  <a:schemeClr val="accent2">
                    <a:lumMod val="75000"/>
                  </a:schemeClr>
                </a:solidFill>
                <a:ea typeface="宋体" panose="02010600030101010101" pitchFamily="2" charset="-122"/>
                <a:sym typeface="+mn-ea"/>
              </a:rPr>
              <a:t>1-2</a:t>
            </a:r>
            <a:r>
              <a:rPr lang="zh-CN" altLang="en-US" sz="2300" dirty="0" smtClean="0">
                <a:solidFill>
                  <a:schemeClr val="accent2">
                    <a:lumMod val="75000"/>
                  </a:schemeClr>
                </a:solidFill>
                <a:ea typeface="宋体" panose="02010600030101010101" pitchFamily="2" charset="-122"/>
                <a:sym typeface="+mn-ea"/>
              </a:rPr>
              <a:t>所示。</a:t>
            </a:r>
            <a:endParaRPr lang="zh-CN" altLang="en-US" sz="2300" dirty="0" smtClean="0">
              <a:solidFill>
                <a:schemeClr val="accent2">
                  <a:lumMod val="75000"/>
                </a:schemeClr>
              </a:solidFill>
              <a:sym typeface="+mn-ea"/>
            </a:endParaRPr>
          </a:p>
        </p:txBody>
      </p:sp>
      <p:sp>
        <p:nvSpPr>
          <p:cNvPr id="7" name="TextBox 7"/>
          <p:cNvSpPr txBox="1"/>
          <p:nvPr>
            <p:custDataLst>
              <p:tags r:id="rId5"/>
            </p:custDataLst>
          </p:nvPr>
        </p:nvSpPr>
        <p:spPr>
          <a:xfrm>
            <a:off x="269875" y="3562985"/>
            <a:ext cx="2800985"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1-2 </a:t>
            </a:r>
            <a:r>
              <a:rPr lang="zh-CN" altLang="en-US" sz="2000" dirty="0"/>
              <a:t>大数据的</a:t>
            </a:r>
            <a:r>
              <a:rPr lang="en-US" altLang="zh-CN" sz="2000" dirty="0"/>
              <a:t>4V</a:t>
            </a:r>
            <a:r>
              <a:rPr lang="zh-CN" altLang="en-US" sz="2000" dirty="0"/>
              <a:t>特征</a:t>
            </a:r>
            <a:endParaRPr lang="zh-CN" altLang="en-US" sz="2000" dirty="0"/>
          </a:p>
        </p:txBody>
      </p:sp>
      <p:sp>
        <p:nvSpPr>
          <p:cNvPr id="76" name="Rectangle 75"/>
          <p:cNvSpPr/>
          <p:nvPr/>
        </p:nvSpPr>
        <p:spPr>
          <a:xfrm>
            <a:off x="341630" y="4040505"/>
            <a:ext cx="2728595" cy="2431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p>
            <a:pPr>
              <a:lnSpc>
                <a:spcPct val="120000"/>
              </a:lnSpc>
            </a:pPr>
            <a:r>
              <a:rPr kumimoji="1" lang="zh-CN" altLang="en-US" sz="2000" dirty="0">
                <a:solidFill>
                  <a:schemeClr val="tx1"/>
                </a:solidFill>
              </a:rPr>
              <a:t>需要注意的是，这些“</a:t>
            </a:r>
            <a:r>
              <a:rPr kumimoji="1" lang="en-US" altLang="zh-CN" sz="2000" dirty="0">
                <a:solidFill>
                  <a:schemeClr val="tx1"/>
                </a:solidFill>
              </a:rPr>
              <a:t>V”</a:t>
            </a:r>
            <a:r>
              <a:rPr kumimoji="1" lang="zh-CN" altLang="en-US" sz="2000" dirty="0">
                <a:solidFill>
                  <a:schemeClr val="tx1"/>
                </a:solidFill>
              </a:rPr>
              <a:t>的数量和定义并不是固定不变的，而是随着大数据领域研究的深入和应用的广泛而不断演进。</a:t>
            </a:r>
            <a:endParaRPr kumimoji="1" lang="zh-CN" altLang="en-US" sz="2000" dirty="0">
              <a:solidFill>
                <a:schemeClr val="tx1"/>
              </a:soli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6121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为什么要学习数据科学？</a:t>
            </a:r>
            <a:endParaRPr lang="zh-CN" altLang="en-US"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167005" y="1442720"/>
            <a:ext cx="8840470" cy="3713480"/>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67005" y="4945380"/>
            <a:ext cx="8803005" cy="863600"/>
          </a:xfrm>
          <a:prstGeom prst="rect">
            <a:avLst/>
          </a:prstGeom>
        </p:spPr>
      </p:pic>
      <p:sp>
        <p:nvSpPr>
          <p:cNvPr id="5" name="文本框 4"/>
          <p:cNvSpPr txBox="1"/>
          <p:nvPr/>
        </p:nvSpPr>
        <p:spPr>
          <a:xfrm>
            <a:off x="558165" y="6052820"/>
            <a:ext cx="8064500" cy="398780"/>
          </a:xfrm>
          <a:prstGeom prst="rect">
            <a:avLst/>
          </a:prstGeom>
          <a:noFill/>
        </p:spPr>
        <p:txBody>
          <a:bodyPr wrap="square" rtlCol="0">
            <a:spAutoFit/>
          </a:bodyPr>
          <a:p>
            <a:r>
              <a:rPr lang="en-US" altLang="zh-CN" sz="2000">
                <a:solidFill>
                  <a:schemeClr val="tx1"/>
                </a:solidFill>
                <a:latin typeface="华文新魏" panose="02010800040101010101" charset="-122"/>
                <a:ea typeface="华文新魏" panose="02010800040101010101" charset="-122"/>
                <a:cs typeface="华文新魏" panose="02010800040101010101" charset="-122"/>
              </a:rPr>
              <a:t>Gartner Group</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：美国的一家信息技术研究分析公司。</a:t>
            </a:r>
            <a:endParaRPr lang="zh-CN" altLang="en-US" sz="20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51307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为什么要学习数据科学？</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sym typeface="+mn-ea"/>
              </a:rPr>
              <a:t>  * </a:t>
            </a:r>
            <a:r>
              <a:rPr lang="zh-CN" altLang="en-US" u="sng" dirty="0" smtClean="0">
                <a:solidFill>
                  <a:schemeClr val="accent2">
                    <a:lumMod val="75000"/>
                  </a:schemeClr>
                </a:solidFill>
                <a:sym typeface="+mn-ea"/>
              </a:rPr>
              <a:t>“大数据”问题或现象</a:t>
            </a:r>
            <a:r>
              <a:rPr lang="zh-CN" altLang="en-US" dirty="0" smtClean="0">
                <a:solidFill>
                  <a:schemeClr val="accent2">
                    <a:lumMod val="75000"/>
                  </a:schemeClr>
                </a:solidFill>
                <a:sym typeface="+mn-ea"/>
              </a:rPr>
              <a:t>已经远远</a:t>
            </a:r>
            <a:r>
              <a:rPr lang="zh-CN" altLang="en-US" u="sng" dirty="0" smtClean="0">
                <a:solidFill>
                  <a:schemeClr val="accent2">
                    <a:lumMod val="75000"/>
                  </a:schemeClr>
                </a:solidFill>
                <a:sym typeface="+mn-ea"/>
              </a:rPr>
              <a:t>超出</a:t>
            </a:r>
            <a:r>
              <a:rPr lang="zh-CN" altLang="en-US" dirty="0" smtClean="0">
                <a:solidFill>
                  <a:schemeClr val="accent2">
                    <a:lumMod val="75000"/>
                  </a:schemeClr>
                </a:solidFill>
                <a:sym typeface="+mn-ea"/>
              </a:rPr>
              <a:t>了我们已掌握的传统知识对其进行的解释和解决能力的范畴。也就是说，大数据时代的到来驱待我们</a:t>
            </a:r>
            <a:r>
              <a:rPr lang="zh-CN" altLang="en-US" u="sng" dirty="0" smtClean="0">
                <a:solidFill>
                  <a:schemeClr val="accent2">
                    <a:lumMod val="75000"/>
                  </a:schemeClr>
                </a:solidFill>
                <a:sym typeface="+mn-ea"/>
              </a:rPr>
              <a:t>升级和更新</a:t>
            </a:r>
            <a:r>
              <a:rPr lang="zh-CN" altLang="en-US" dirty="0" smtClean="0">
                <a:solidFill>
                  <a:schemeClr val="accent2">
                    <a:lumMod val="75000"/>
                  </a:schemeClr>
                </a:solidFill>
                <a:sym typeface="+mn-ea"/>
              </a:rPr>
              <a:t>自己的</a:t>
            </a:r>
            <a:r>
              <a:rPr lang="zh-CN" altLang="en-US" u="sng" dirty="0" smtClean="0">
                <a:solidFill>
                  <a:schemeClr val="accent2">
                    <a:lumMod val="75000"/>
                  </a:schemeClr>
                </a:solidFill>
                <a:sym typeface="+mn-ea"/>
              </a:rPr>
              <a:t>“知识”结构</a:t>
            </a:r>
            <a:r>
              <a:rPr lang="zh-CN" altLang="en-US" dirty="0" smtClean="0">
                <a:solidFill>
                  <a:schemeClr val="accent2">
                    <a:lumMod val="75000"/>
                  </a:schemeClr>
                </a:solidFill>
                <a:sym typeface="+mn-ea"/>
              </a:rPr>
              <a:t>。</a:t>
            </a:r>
            <a:endParaRPr lang="zh-CN" altLang="en-US" dirty="0" smtClean="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000" dirty="0" smtClean="0">
                <a:sym typeface="+mn-ea"/>
              </a:rPr>
              <a:t>    - 包括计算机科学、医疗健康、材料、新闻等诸多领域都从各自的学科视角探索大数据挑战及解决方案，但不同学科对大数据的研究都有各自的侧重点和局限性。</a:t>
            </a:r>
            <a:endParaRPr lang="en-US" altLang="zh-CN" sz="2000" dirty="0" smtClean="0">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sz="2400" dirty="0" smtClean="0">
                <a:solidFill>
                  <a:schemeClr val="accent2">
                    <a:lumMod val="75000"/>
                  </a:schemeClr>
                </a:solidFill>
                <a:sym typeface="+mn-ea"/>
              </a:rPr>
              <a:t>  * </a:t>
            </a:r>
            <a:r>
              <a:rPr lang="zh-CN" altLang="en-US" dirty="0" smtClean="0">
                <a:solidFill>
                  <a:schemeClr val="accent2">
                    <a:lumMod val="75000"/>
                  </a:schemeClr>
                </a:solidFill>
                <a:sym typeface="+mn-ea"/>
              </a:rPr>
              <a:t>回答下述问题，需要我们学习和研究一门新学科—数据科学。</a:t>
            </a:r>
            <a:endParaRPr lang="zh-CN" altLang="en-US" sz="2400" dirty="0" smtClean="0">
              <a:solidFill>
                <a:schemeClr val="accent2">
                  <a:lumMod val="75000"/>
                </a:schemeClr>
              </a:solidFill>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sz="2000" dirty="0" smtClean="0">
                <a:solidFill>
                  <a:schemeClr val="tx1"/>
                </a:solidFill>
                <a:sym typeface="+mn-ea"/>
              </a:rPr>
              <a:t>    - </a:t>
            </a:r>
            <a:r>
              <a:rPr lang="zh-CN" altLang="en-US" sz="2000" dirty="0" smtClean="0">
                <a:solidFill>
                  <a:schemeClr val="tx1"/>
                </a:solidFill>
                <a:sym typeface="+mn-ea"/>
              </a:rPr>
              <a:t>各学科对大数据的研究有没有</a:t>
            </a:r>
            <a:r>
              <a:rPr lang="zh-CN" altLang="en-US" sz="2000" dirty="0" smtClean="0">
                <a:solidFill>
                  <a:schemeClr val="tx1"/>
                </a:solidFill>
                <a:sym typeface="+mn-ea"/>
              </a:rPr>
              <a:t>共同之处或相互借鉴的地方？</a:t>
            </a:r>
            <a:endParaRPr lang="zh-CN" altLang="en-US" sz="2000" dirty="0" smtClean="0">
              <a:solidFill>
                <a:schemeClr val="tx1"/>
              </a:solidFill>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各学科对大数据研究的主要特点、主要挑战，以及未来发展趋势是什么？</a:t>
            </a:r>
            <a:endParaRPr lang="zh-CN" altLang="en-US" sz="2000" dirty="0" smtClean="0">
              <a:solidFill>
                <a:schemeClr val="tx1"/>
              </a:solidFill>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大数据时代到底出现了哪些新的理论和新的实践？</a:t>
            </a:r>
            <a:endParaRPr lang="zh-CN" altLang="en-US" sz="2000" dirty="0" smtClean="0">
              <a:solidFill>
                <a:schemeClr val="tx1"/>
              </a:solidFill>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如果想全面了解大数据时代的新理念、理论、方法、技术、工具、案例和实践，需要学习什么？</a:t>
            </a:r>
            <a:endParaRPr lang="zh-CN" altLang="en-US" sz="2000" dirty="0" smtClean="0">
              <a:solidFill>
                <a:schemeClr val="tx1"/>
              </a:solidFill>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6121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为什么要学习数据科学？</a:t>
            </a:r>
            <a:endParaRPr lang="zh-CN" altLang="en-US"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custDataLst>
              <p:tags r:id="rId3"/>
            </p:custDataLst>
          </p:nvPr>
        </p:nvPicPr>
        <p:blipFill>
          <a:blip r:embed="rId4"/>
          <a:stretch>
            <a:fillRect/>
          </a:stretch>
        </p:blipFill>
        <p:spPr>
          <a:xfrm>
            <a:off x="36195" y="1411605"/>
            <a:ext cx="9039225" cy="484822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939165"/>
            <a:ext cx="8977630" cy="6121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为什么要学习数据科学？</a:t>
            </a:r>
            <a:endParaRPr lang="zh-CN" altLang="en-US"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114300" y="1619250"/>
            <a:ext cx="8915400" cy="3619500"/>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18745" y="5152390"/>
            <a:ext cx="8627110" cy="44259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939165"/>
            <a:ext cx="8977630" cy="6121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为什么要学习数据科学？</a:t>
            </a:r>
            <a:endParaRPr lang="zh-CN" altLang="en-US"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custDataLst>
              <p:tags r:id="rId3"/>
            </p:custDataLst>
          </p:nvPr>
        </p:nvPicPr>
        <p:blipFill>
          <a:blip r:embed="rId4"/>
          <a:stretch>
            <a:fillRect/>
          </a:stretch>
        </p:blipFill>
        <p:spPr>
          <a:xfrm>
            <a:off x="128270" y="1500505"/>
            <a:ext cx="8886825" cy="400050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179324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数据科学的定义</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sym typeface="+mn-ea"/>
              </a:rPr>
              <a:t>  * </a:t>
            </a:r>
            <a:r>
              <a:rPr lang="zh-CN" altLang="en-US" dirty="0" smtClean="0">
                <a:solidFill>
                  <a:schemeClr val="accent2">
                    <a:lumMod val="75000"/>
                  </a:schemeClr>
                </a:solidFill>
                <a:sym typeface="+mn-ea"/>
              </a:rPr>
              <a:t>大数据时代的到来催生了一门新科学——数据科学。</a:t>
            </a:r>
            <a:endParaRPr lang="zh-CN" altLang="en-US" dirty="0" smtClean="0">
              <a:solidFill>
                <a:schemeClr val="accent2">
                  <a:lumMod val="75000"/>
                </a:schemeClr>
              </a:solidFill>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dirty="0" smtClean="0">
                <a:solidFill>
                  <a:schemeClr val="accent2">
                    <a:lumMod val="75000"/>
                  </a:schemeClr>
                </a:solidFill>
                <a:sym typeface="+mn-ea"/>
              </a:rPr>
              <a:t> </a:t>
            </a:r>
            <a:r>
              <a:rPr lang="en-US" altLang="zh-CN" dirty="0" smtClean="0">
                <a:solidFill>
                  <a:schemeClr val="accent2">
                    <a:lumMod val="75000"/>
                  </a:schemeClr>
                </a:solidFill>
                <a:sym typeface="+mn-ea"/>
              </a:rPr>
              <a:t> * </a:t>
            </a:r>
            <a:r>
              <a:rPr lang="zh-CN" altLang="en-US" dirty="0" smtClean="0">
                <a:solidFill>
                  <a:schemeClr val="accent2">
                    <a:lumMod val="75000"/>
                  </a:schemeClr>
                </a:solidFill>
                <a:sym typeface="+mn-ea"/>
              </a:rPr>
              <a:t>数据科学（DataScience，DS）指以数据为中心的科学。我们可以从以下4个方面理解“以数据为中心的科学”的含义。</a:t>
            </a:r>
            <a:endParaRPr lang="zh-CN" altLang="en-US" sz="1900" dirty="0" smtClean="0">
              <a:solidFill>
                <a:schemeClr val="tx1"/>
              </a:solidFill>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7" name="内容占位符 6"/>
          <p:cNvGraphicFramePr/>
          <p:nvPr>
            <p:custDataLst>
              <p:tags r:id="rId3"/>
            </p:custDataLst>
          </p:nvPr>
        </p:nvGraphicFramePr>
        <p:xfrm>
          <a:off x="78105" y="2637155"/>
          <a:ext cx="8943975" cy="3931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graphicEl>
                                              <a:dgm id="{A1C7A9A6-5720-4073-9A94-A22890853214}"/>
                                            </p:graphicEl>
                                          </p:spTgt>
                                        </p:tgtEl>
                                        <p:attrNameLst>
                                          <p:attrName>style.visibility</p:attrName>
                                        </p:attrNameLst>
                                      </p:cBhvr>
                                      <p:to>
                                        <p:strVal val="visible"/>
                                      </p:to>
                                    </p:set>
                                    <p:animEffect transition="in" filter="checkerboard(across)">
                                      <p:cBhvr>
                                        <p:cTn id="7" dur="500"/>
                                        <p:tgtEl>
                                          <p:spTgt spid="7">
                                            <p:graphicEl>
                                              <a:dgm id="{A1C7A9A6-5720-4073-9A94-A2289085321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graphicEl>
                                              <a:dgm id="{0D174396-24E4-4E3C-B035-2C5740DC065E}"/>
                                            </p:graphicEl>
                                          </p:spTgt>
                                        </p:tgtEl>
                                        <p:attrNameLst>
                                          <p:attrName>style.visibility</p:attrName>
                                        </p:attrNameLst>
                                      </p:cBhvr>
                                      <p:to>
                                        <p:strVal val="visible"/>
                                      </p:to>
                                    </p:set>
                                    <p:animEffect transition="in" filter="checkerboard(across)">
                                      <p:cBhvr>
                                        <p:cTn id="12" dur="500"/>
                                        <p:tgtEl>
                                          <p:spTgt spid="7">
                                            <p:graphicEl>
                                              <a:dgm id="{0D174396-24E4-4E3C-B035-2C5740DC065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graphicEl>
                                              <a:dgm id="{CD3D4BE8-A428-468E-9D84-EA4A1BA29C1F}"/>
                                            </p:graphicEl>
                                          </p:spTgt>
                                        </p:tgtEl>
                                        <p:attrNameLst>
                                          <p:attrName>style.visibility</p:attrName>
                                        </p:attrNameLst>
                                      </p:cBhvr>
                                      <p:to>
                                        <p:strVal val="visible"/>
                                      </p:to>
                                    </p:set>
                                    <p:animEffect transition="in" filter="checkerboard(across)">
                                      <p:cBhvr>
                                        <p:cTn id="17" dur="500"/>
                                        <p:tgtEl>
                                          <p:spTgt spid="7">
                                            <p:graphicEl>
                                              <a:dgm id="{CD3D4BE8-A428-468E-9D84-EA4A1BA29C1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graphicEl>
                                              <a:dgm id="{A7FBF047-7225-438D-AFD3-7A09F090A6D5}"/>
                                            </p:graphicEl>
                                          </p:spTgt>
                                        </p:tgtEl>
                                        <p:attrNameLst>
                                          <p:attrName>style.visibility</p:attrName>
                                        </p:attrNameLst>
                                      </p:cBhvr>
                                      <p:to>
                                        <p:strVal val="visible"/>
                                      </p:to>
                                    </p:set>
                                    <p:animEffect transition="in" filter="checkerboard(across)">
                                      <p:cBhvr>
                                        <p:cTn id="22" dur="500"/>
                                        <p:tgtEl>
                                          <p:spTgt spid="7">
                                            <p:graphicEl>
                                              <a:dgm id="{A7FBF047-7225-438D-AFD3-7A09F090A6D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graphicEl>
                                              <a:dgm id="{E785563D-7ED1-465A-BF2E-45C049DAE07F}"/>
                                            </p:graphicEl>
                                          </p:spTgt>
                                        </p:tgtEl>
                                        <p:attrNameLst>
                                          <p:attrName>style.visibility</p:attrName>
                                        </p:attrNameLst>
                                      </p:cBhvr>
                                      <p:to>
                                        <p:strVal val="visible"/>
                                      </p:to>
                                    </p:set>
                                    <p:animEffect transition="in" filter="checkerboard(across)">
                                      <p:cBhvr>
                                        <p:cTn id="27" dur="500"/>
                                        <p:tgtEl>
                                          <p:spTgt spid="7">
                                            <p:graphicEl>
                                              <a:dgm id="{E785563D-7ED1-465A-BF2E-45C049DAE07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
                                            <p:graphicEl>
                                              <a:dgm id="{76602AAF-48A3-4752-94A1-FD05CBD3BDAD}"/>
                                            </p:graphicEl>
                                          </p:spTgt>
                                        </p:tgtEl>
                                        <p:attrNameLst>
                                          <p:attrName>style.visibility</p:attrName>
                                        </p:attrNameLst>
                                      </p:cBhvr>
                                      <p:to>
                                        <p:strVal val="visible"/>
                                      </p:to>
                                    </p:set>
                                    <p:animEffect transition="in" filter="checkerboard(across)">
                                      <p:cBhvr>
                                        <p:cTn id="32" dur="500"/>
                                        <p:tgtEl>
                                          <p:spTgt spid="7">
                                            <p:graphicEl>
                                              <a:dgm id="{76602AAF-48A3-4752-94A1-FD05CBD3BDA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7">
                                            <p:graphicEl>
                                              <a:dgm id="{308455EC-56EA-43AF-A902-290B4979CC89}"/>
                                            </p:graphicEl>
                                          </p:spTgt>
                                        </p:tgtEl>
                                        <p:attrNameLst>
                                          <p:attrName>style.visibility</p:attrName>
                                        </p:attrNameLst>
                                      </p:cBhvr>
                                      <p:to>
                                        <p:strVal val="visible"/>
                                      </p:to>
                                    </p:set>
                                    <p:animEffect transition="in" filter="checkerboard(across)">
                                      <p:cBhvr>
                                        <p:cTn id="37" dur="500"/>
                                        <p:tgtEl>
                                          <p:spTgt spid="7">
                                            <p:graphicEl>
                                              <a:dgm id="{308455EC-56EA-43AF-A902-290B4979CC8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7">
                                            <p:graphicEl>
                                              <a:dgm id="{48381027-2E3D-4CF8-B146-E45049FE5587}"/>
                                            </p:graphicEl>
                                          </p:spTgt>
                                        </p:tgtEl>
                                        <p:attrNameLst>
                                          <p:attrName>style.visibility</p:attrName>
                                        </p:attrNameLst>
                                      </p:cBhvr>
                                      <p:to>
                                        <p:strVal val="visible"/>
                                      </p:to>
                                    </p:set>
                                    <p:animEffect transition="in" filter="checkerboard(across)">
                                      <p:cBhvr>
                                        <p:cTn id="42" dur="500"/>
                                        <p:tgtEl>
                                          <p:spTgt spid="7">
                                            <p:graphicEl>
                                              <a:dgm id="{48381027-2E3D-4CF8-B146-E45049FE558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302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数据科学的定义</a:t>
            </a:r>
            <a:endParaRPr lang="zh-CN" altLang="en-US" sz="1900" dirty="0"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custDataLst>
              <p:tags r:id="rId3"/>
            </p:custDataLst>
          </p:nvPr>
        </p:nvPicPr>
        <p:blipFill>
          <a:blip r:embed="rId4"/>
          <a:stretch>
            <a:fillRect/>
          </a:stretch>
        </p:blipFill>
        <p:spPr>
          <a:xfrm>
            <a:off x="576580" y="1397000"/>
            <a:ext cx="1676400" cy="6191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57175" y="1991995"/>
            <a:ext cx="8629650" cy="129540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238125" y="3345180"/>
            <a:ext cx="8667750" cy="318135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939165"/>
            <a:ext cx="8977630" cy="5302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数据科学的定义</a:t>
            </a:r>
            <a:endParaRPr lang="zh-CN" altLang="en-US" sz="1900" dirty="0"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custDataLst>
              <p:tags r:id="rId3"/>
            </p:custDataLst>
          </p:nvPr>
        </p:nvPicPr>
        <p:blipFill>
          <a:blip r:embed="rId4"/>
          <a:stretch>
            <a:fillRect/>
          </a:stretch>
        </p:blipFill>
        <p:spPr>
          <a:xfrm>
            <a:off x="242570" y="1606550"/>
            <a:ext cx="8658225" cy="436245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939165"/>
            <a:ext cx="8977630" cy="5302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数据科学的定义</a:t>
            </a:r>
            <a:endParaRPr lang="zh-CN" altLang="en-US" sz="1900" dirty="0"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271145" y="1610995"/>
            <a:ext cx="8601075" cy="4352925"/>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155702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课程介绍</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11125" y="939165"/>
            <a:ext cx="8883650" cy="39439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先导课程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a:solidFill>
                  <a:schemeClr val="accent2">
                    <a:lumMod val="75000"/>
                  </a:schemeClr>
                </a:solidFill>
                <a:sym typeface="+mn-ea"/>
              </a:rPr>
              <a:t>    * </a:t>
            </a:r>
            <a:r>
              <a:rPr lang="zh-CN" altLang="en-US" dirty="0">
                <a:solidFill>
                  <a:schemeClr val="accent2">
                    <a:lumMod val="75000"/>
                  </a:schemeClr>
                </a:solidFill>
                <a:ea typeface="宋体" panose="02010600030101010101" pitchFamily="2" charset="-122"/>
                <a:sym typeface="+mn-ea"/>
              </a:rPr>
              <a:t>程序设计的基础知识，最好学习过</a:t>
            </a:r>
            <a:r>
              <a:rPr lang="en-US" altLang="zh-CN" dirty="0">
                <a:solidFill>
                  <a:schemeClr val="accent2">
                    <a:lumMod val="75000"/>
                  </a:schemeClr>
                </a:solidFill>
                <a:ea typeface="宋体" panose="02010600030101010101" pitchFamily="2" charset="-122"/>
                <a:sym typeface="+mn-ea"/>
              </a:rPr>
              <a:t>Python</a:t>
            </a:r>
            <a:r>
              <a:rPr lang="zh-CN" altLang="en-US" dirty="0">
                <a:solidFill>
                  <a:schemeClr val="accent2">
                    <a:lumMod val="75000"/>
                  </a:schemeClr>
                </a:solidFill>
                <a:ea typeface="宋体" panose="02010600030101010101" pitchFamily="2" charset="-122"/>
                <a:sym typeface="+mn-ea"/>
              </a:rPr>
              <a:t>语言程序设计</a:t>
            </a:r>
            <a:r>
              <a:rPr lang="zh-CN" altLang="en-US" dirty="0">
                <a:solidFill>
                  <a:schemeClr val="accent2">
                    <a:lumMod val="75000"/>
                  </a:schemeClr>
                </a:solidFill>
                <a:sym typeface="+mn-ea"/>
              </a:rPr>
              <a:t>。</a:t>
            </a:r>
            <a:endParaRPr lang="zh-CN" altLang="en-US" dirty="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b="1" dirty="0">
                <a:solidFill>
                  <a:schemeClr val="accent2">
                    <a:lumMod val="75000"/>
                  </a:schemeClr>
                </a:solidFill>
                <a:latin typeface="+mn-lt"/>
                <a:ea typeface="宋体" panose="02010600030101010101" pitchFamily="2" charset="-122"/>
                <a:cs typeface="+mn-cs"/>
              </a:rPr>
              <a:t>    * </a:t>
            </a:r>
            <a:r>
              <a:rPr lang="zh-CN" altLang="en-US" b="1" dirty="0">
                <a:solidFill>
                  <a:schemeClr val="accent2">
                    <a:lumMod val="75000"/>
                  </a:schemeClr>
                </a:solidFill>
                <a:latin typeface="+mn-lt"/>
                <a:ea typeface="宋体" panose="02010600030101010101" pitchFamily="2" charset="-122"/>
                <a:cs typeface="+mn-cs"/>
              </a:rPr>
              <a:t>线性代数、统计学的最基本的知识。</a:t>
            </a:r>
            <a:endParaRPr lang="en-US" altLang="zh-CN" b="1" dirty="0">
              <a:solidFill>
                <a:schemeClr val="accent2">
                  <a:lumMod val="75000"/>
                </a:schemeClr>
              </a:solidFill>
              <a:latin typeface="+mn-lt"/>
              <a:ea typeface="宋体" panose="02010600030101010101" pitchFamily="2" charset="-122"/>
              <a:cs typeface="+mn-cs"/>
            </a:endParaRPr>
          </a:p>
          <a:p>
            <a:pPr algn="l" eaLnBrk="1" latinLnBrk="0" hangingPunct="1">
              <a:lnSpc>
                <a:spcPct val="100000"/>
              </a:lnSpc>
              <a:spcBef>
                <a:spcPts val="1200"/>
              </a:spcBef>
              <a:buClrTx/>
              <a:buSzTx/>
              <a:buFont typeface="Wingdings" panose="05000000000000000000" pitchFamily="2" charset="2"/>
              <a:buChar char="§"/>
            </a:pPr>
            <a:endParaRPr lang="en-US" altLang="zh-CN" dirty="0">
              <a:solidFill>
                <a:schemeClr val="accent1"/>
              </a:solidFill>
              <a:ea typeface="宋体" panose="02010600030101010101" pitchFamily="2" charset="-122"/>
              <a:sym typeface="+mn-ea"/>
            </a:endParaRPr>
          </a:p>
          <a:p>
            <a:pPr algn="l" eaLnBrk="1" latinLnBrk="0" hangingPunct="1">
              <a:lnSpc>
                <a:spcPct val="100000"/>
              </a:lnSpc>
              <a:spcBef>
                <a:spcPts val="1200"/>
              </a:spcBef>
              <a:buClrTx/>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联系方式：</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endParaRPr>
          </a:p>
          <a:p>
            <a:pPr marL="457200" indent="-457200" latinLnBrk="0">
              <a:lnSpc>
                <a:spcPct val="100000"/>
              </a:lnSpc>
              <a:spcBef>
                <a:spcPts val="1200"/>
              </a:spcBef>
              <a:buNone/>
            </a:pPr>
            <a:r>
              <a:rPr lang="zh-CN" altLang="en-US" dirty="0">
                <a:solidFill>
                  <a:schemeClr val="accent2">
                    <a:lumMod val="75000"/>
                  </a:schemeClr>
                </a:solidFill>
                <a:ea typeface="宋体" panose="02010600030101010101" pitchFamily="2" charset="-122"/>
                <a:sym typeface="+mn-ea"/>
              </a:rPr>
              <a:t>  （</a:t>
            </a:r>
            <a:r>
              <a:rPr lang="en-US" altLang="zh-CN" dirty="0">
                <a:solidFill>
                  <a:schemeClr val="accent2">
                    <a:lumMod val="75000"/>
                  </a:schemeClr>
                </a:solidFill>
                <a:ea typeface="宋体" panose="02010600030101010101" pitchFamily="2" charset="-122"/>
                <a:sym typeface="+mn-ea"/>
              </a:rPr>
              <a:t>1</a:t>
            </a:r>
            <a:r>
              <a:rPr lang="zh-CN" altLang="en-US" dirty="0">
                <a:solidFill>
                  <a:schemeClr val="accent2">
                    <a:lumMod val="75000"/>
                  </a:schemeClr>
                </a:solidFill>
                <a:ea typeface="宋体" panose="02010600030101010101" pitchFamily="2" charset="-122"/>
                <a:sym typeface="+mn-ea"/>
              </a:rPr>
              <a:t>）微信群：将在校区企业微信群中建立课程班级的微信群。</a:t>
            </a:r>
            <a:endParaRPr lang="zh-CN" altLang="en-US" dirty="0">
              <a:solidFill>
                <a:schemeClr val="accent2">
                  <a:lumMod val="75000"/>
                </a:schemeClr>
              </a:solidFill>
              <a:ea typeface="宋体" panose="02010600030101010101" pitchFamily="2" charset="-122"/>
              <a:sym typeface="+mn-ea"/>
            </a:endParaRPr>
          </a:p>
          <a:p>
            <a:pPr marL="457200" indent="-457200" latinLnBrk="0">
              <a:lnSpc>
                <a:spcPct val="100000"/>
              </a:lnSpc>
              <a:spcBef>
                <a:spcPts val="1200"/>
              </a:spcBef>
              <a:buNone/>
            </a:pPr>
            <a:r>
              <a:rPr lang="zh-CN" altLang="en-US" dirty="0">
                <a:solidFill>
                  <a:schemeClr val="accent2">
                    <a:lumMod val="75000"/>
                  </a:schemeClr>
                </a:solidFill>
                <a:ea typeface="宋体" panose="02010600030101010101" pitchFamily="2" charset="-122"/>
                <a:sym typeface="+mn-ea"/>
              </a:rPr>
              <a:t>  （</a:t>
            </a:r>
            <a:r>
              <a:rPr lang="en-US" altLang="zh-CN" dirty="0">
                <a:solidFill>
                  <a:schemeClr val="accent2">
                    <a:lumMod val="75000"/>
                  </a:schemeClr>
                </a:solidFill>
                <a:ea typeface="宋体" panose="02010600030101010101" pitchFamily="2" charset="-122"/>
                <a:sym typeface="+mn-ea"/>
              </a:rPr>
              <a:t>2</a:t>
            </a:r>
            <a:r>
              <a:rPr lang="zh-CN" altLang="en-US" dirty="0">
                <a:solidFill>
                  <a:schemeClr val="accent2">
                    <a:lumMod val="75000"/>
                  </a:schemeClr>
                </a:solidFill>
                <a:ea typeface="宋体" panose="02010600030101010101" pitchFamily="2" charset="-122"/>
                <a:sym typeface="+mn-ea"/>
              </a:rPr>
              <a:t>）课程网站：作业在</a:t>
            </a:r>
            <a:r>
              <a:rPr lang="zh-CN" altLang="en-US" u="sng" dirty="0">
                <a:solidFill>
                  <a:schemeClr val="accent2">
                    <a:lumMod val="75000"/>
                  </a:schemeClr>
                </a:solidFill>
                <a:ea typeface="宋体" panose="02010600030101010101" pitchFamily="2" charset="-122"/>
                <a:sym typeface="+mn-ea"/>
              </a:rPr>
              <a:t>雨课堂</a:t>
            </a:r>
            <a:r>
              <a:rPr lang="zh-CN" altLang="en-US" dirty="0">
                <a:solidFill>
                  <a:schemeClr val="accent2">
                    <a:lumMod val="75000"/>
                  </a:schemeClr>
                </a:solidFill>
                <a:ea typeface="宋体" panose="02010600030101010101" pitchFamily="2" charset="-122"/>
                <a:sym typeface="+mn-ea"/>
              </a:rPr>
              <a:t>上布置和提交。</a:t>
            </a:r>
            <a:endParaRPr lang="zh-CN" altLang="en-US" b="1" dirty="0">
              <a:solidFill>
                <a:schemeClr val="accent2">
                  <a:lumMod val="75000"/>
                </a:schemeClr>
              </a:solidFill>
              <a:latin typeface="+mn-lt"/>
              <a:ea typeface="宋体" panose="02010600030101010101" pitchFamily="2" charset="-122"/>
              <a:cs typeface="+mn-cs"/>
              <a:sym typeface="+mn-e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302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sym typeface="+mn-ea"/>
              </a:rPr>
              <a:t>数据科学的定义</a:t>
            </a:r>
            <a:endParaRPr lang="zh-CN" altLang="en-US" sz="1900" dirty="0" smtClean="0">
              <a:solidFill>
                <a:schemeClr val="tx1"/>
              </a:solidFill>
              <a:latin typeface="黑体" panose="02010609060101010101" pitchFamily="49" charset="-122"/>
              <a:ea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custDataLst>
              <p:tags r:id="rId3"/>
            </p:custDataLst>
          </p:nvPr>
        </p:nvPicPr>
        <p:blipFill>
          <a:blip r:embed="rId4"/>
          <a:stretch>
            <a:fillRect/>
          </a:stretch>
        </p:blipFill>
        <p:spPr>
          <a:xfrm>
            <a:off x="219075" y="1285240"/>
            <a:ext cx="8705850" cy="19907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209550" y="3221355"/>
            <a:ext cx="8724900" cy="3571875"/>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5302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数据科学的定义</a:t>
            </a:r>
            <a:endParaRPr lang="zh-CN" altLang="en-US" sz="1900" dirty="0"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247650" y="1497330"/>
            <a:ext cx="8648700" cy="4724400"/>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image18.png"/>
          <p:cNvPicPr>
            <a:picLocks noChangeAspect="1"/>
          </p:cNvPicPr>
          <p:nvPr>
            <p:custDataLst>
              <p:tags r:id="rId1"/>
            </p:custDataLst>
          </p:nvPr>
        </p:nvPicPr>
        <p:blipFill>
          <a:blip r:embed="rId2" cstate="print"/>
          <a:stretch>
            <a:fillRect/>
          </a:stretch>
        </p:blipFill>
        <p:spPr>
          <a:xfrm>
            <a:off x="1144905" y="2871470"/>
            <a:ext cx="7933055" cy="3735705"/>
          </a:xfrm>
          <a:prstGeom prst="rect">
            <a:avLst/>
          </a:prstGeom>
        </p:spPr>
      </p:pic>
      <p:sp>
        <p:nvSpPr>
          <p:cNvPr id="15363" name="Rectangle 3"/>
          <p:cNvSpPr>
            <a:spLocks noGrp="1" noRot="1"/>
          </p:cNvSpPr>
          <p:nvPr>
            <p:ph type="subTitle" idx="1"/>
            <p:custDataLst>
              <p:tags r:id="rId3"/>
            </p:custDataLst>
          </p:nvPr>
        </p:nvSpPr>
        <p:spPr>
          <a:xfrm>
            <a:off x="88900" y="795655"/>
            <a:ext cx="8977630" cy="209359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数据科学的知识体系</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accent2">
                    <a:lumMod val="75000"/>
                  </a:schemeClr>
                </a:solidFill>
                <a:sym typeface="+mn-ea"/>
              </a:rPr>
              <a:t>  * </a:t>
            </a:r>
            <a:r>
              <a:rPr lang="zh-CN" altLang="en-US" sz="2300" dirty="0" smtClean="0">
                <a:solidFill>
                  <a:schemeClr val="accent2">
                    <a:lumMod val="75000"/>
                  </a:schemeClr>
                </a:solidFill>
                <a:sym typeface="+mn-ea"/>
              </a:rPr>
              <a:t>从</a:t>
            </a:r>
            <a:r>
              <a:rPr lang="zh-CN" altLang="en-US" sz="2300" u="sng" dirty="0" smtClean="0">
                <a:solidFill>
                  <a:schemeClr val="accent2">
                    <a:lumMod val="75000"/>
                  </a:schemeClr>
                </a:solidFill>
                <a:sym typeface="+mn-ea"/>
              </a:rPr>
              <a:t>知识体系</a:t>
            </a:r>
            <a:r>
              <a:rPr lang="zh-CN" altLang="en-US" sz="2300" dirty="0" smtClean="0">
                <a:solidFill>
                  <a:schemeClr val="accent2">
                    <a:lumMod val="75000"/>
                  </a:schemeClr>
                </a:solidFill>
                <a:sym typeface="+mn-ea"/>
              </a:rPr>
              <a:t>看，数据科学主要以统计学、机器学习、数据可视化为</a:t>
            </a:r>
            <a:r>
              <a:rPr lang="zh-CN" altLang="en-US" sz="2300" u="sng" dirty="0" smtClean="0">
                <a:solidFill>
                  <a:schemeClr val="accent2">
                    <a:lumMod val="75000"/>
                  </a:schemeClr>
                </a:solidFill>
                <a:sym typeface="+mn-ea"/>
              </a:rPr>
              <a:t>理论基础</a:t>
            </a:r>
            <a:r>
              <a:rPr lang="zh-CN" altLang="en-US" sz="2300" dirty="0" smtClean="0">
                <a:solidFill>
                  <a:schemeClr val="accent2">
                    <a:lumMod val="75000"/>
                  </a:schemeClr>
                </a:solidFill>
                <a:sym typeface="+mn-ea"/>
              </a:rPr>
              <a:t>，其主要</a:t>
            </a:r>
            <a:r>
              <a:rPr lang="zh-CN" altLang="en-US" sz="2300" u="sng" dirty="0" smtClean="0">
                <a:solidFill>
                  <a:schemeClr val="accent2">
                    <a:lumMod val="75000"/>
                  </a:schemeClr>
                </a:solidFill>
                <a:sym typeface="+mn-ea"/>
              </a:rPr>
              <a:t>研究内容</a:t>
            </a:r>
            <a:r>
              <a:rPr lang="zh-CN" altLang="en-US" sz="2300" dirty="0" smtClean="0">
                <a:solidFill>
                  <a:schemeClr val="accent2">
                    <a:lumMod val="75000"/>
                  </a:schemeClr>
                </a:solidFill>
                <a:sym typeface="+mn-ea"/>
              </a:rPr>
              <a:t>包括数据科学基础理论、数据加工、数据计算、数据管理、数据分析和数据产品开发等，进而解决各领域中的需求与挑战，如图1-3所示。</a:t>
            </a:r>
            <a:endParaRPr lang="zh-CN" altLang="en-US" sz="2300" dirty="0" smtClean="0">
              <a:solidFill>
                <a:schemeClr val="tx1"/>
              </a:solidFill>
              <a:sym typeface="+mn-ea"/>
            </a:endParaRPr>
          </a:p>
        </p:txBody>
      </p:sp>
      <p:sp>
        <p:nvSpPr>
          <p:cNvPr id="4" name="Rectangle 2"/>
          <p:cNvSpPr>
            <a:spLocks noGrp="1"/>
          </p:cNvSpPr>
          <p:nvPr>
            <p:ph type="title"/>
            <p:custDataLst>
              <p:tags r:id="rId4"/>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9" name="TextBox 7"/>
          <p:cNvSpPr txBox="1"/>
          <p:nvPr>
            <p:custDataLst>
              <p:tags r:id="rId5"/>
            </p:custDataLst>
          </p:nvPr>
        </p:nvSpPr>
        <p:spPr>
          <a:xfrm>
            <a:off x="126365" y="4567555"/>
            <a:ext cx="1430020" cy="10147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1-3 </a:t>
            </a:r>
            <a:r>
              <a:rPr lang="zh-CN" altLang="en-US" sz="2000" dirty="0"/>
              <a:t>数据</a:t>
            </a:r>
            <a:endParaRPr lang="zh-CN" altLang="en-US" sz="2000" dirty="0"/>
          </a:p>
          <a:p>
            <a:pPr algn="ctr">
              <a:defRPr/>
            </a:pPr>
            <a:r>
              <a:rPr lang="zh-CN" altLang="en-US" sz="2000" dirty="0"/>
              <a:t>科学的</a:t>
            </a:r>
            <a:endParaRPr lang="zh-CN" altLang="en-US" sz="2000" dirty="0"/>
          </a:p>
          <a:p>
            <a:pPr algn="ctr">
              <a:defRPr/>
            </a:pPr>
            <a:r>
              <a:rPr lang="zh-CN" sz="2000" dirty="0">
                <a:ea typeface="宋体" panose="02010600030101010101" pitchFamily="2" charset="-122"/>
              </a:rPr>
              <a:t>知识体系</a:t>
            </a:r>
            <a:endParaRPr lang="zh-CN" sz="200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86549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数据科学的知识体系</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accent2">
                    <a:lumMod val="75000"/>
                  </a:schemeClr>
                </a:solidFill>
                <a:sym typeface="+mn-ea"/>
              </a:rPr>
              <a:t> </a:t>
            </a:r>
            <a:r>
              <a:rPr lang="en-US" altLang="zh-CN" dirty="0" smtClean="0">
                <a:solidFill>
                  <a:schemeClr val="accent2">
                    <a:lumMod val="75000"/>
                  </a:schemeClr>
                </a:solidFill>
                <a:sym typeface="+mn-ea"/>
              </a:rPr>
              <a:t> </a:t>
            </a:r>
            <a:r>
              <a:rPr lang="zh-CN" altLang="en-US" dirty="0" smtClean="0">
                <a:solidFill>
                  <a:schemeClr val="accent2">
                    <a:lumMod val="75000"/>
                  </a:schemeClr>
                </a:solidFill>
                <a:sym typeface="+mn-ea"/>
              </a:rPr>
              <a:t>（1）基础理论</a:t>
            </a:r>
            <a:endParaRPr lang="zh-CN" altLang="en-US" dirty="0" smtClean="0">
              <a:solidFill>
                <a:schemeClr val="accent2">
                  <a:lumMod val="75000"/>
                </a:schemeClr>
              </a:solidFill>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000" dirty="0" smtClean="0">
                <a:sym typeface="+mn-ea"/>
              </a:rPr>
              <a:t>      - </a:t>
            </a:r>
            <a:r>
              <a:rPr lang="zh-CN" altLang="en-US" sz="2000" u="sng" dirty="0" smtClean="0">
                <a:sym typeface="+mn-ea"/>
              </a:rPr>
              <a:t>基础理论</a:t>
            </a:r>
            <a:r>
              <a:rPr lang="zh-CN" altLang="en-US" sz="2000" dirty="0" smtClean="0">
                <a:sym typeface="+mn-ea"/>
              </a:rPr>
              <a:t>主要包括数据科学中的新理念、理论、方法、技术及工</a:t>
            </a:r>
            <a:r>
              <a:rPr lang="zh-CN" altLang="en-US" sz="2000" dirty="0" smtClean="0">
                <a:solidFill>
                  <a:schemeClr val="tx1"/>
                </a:solidFill>
                <a:sym typeface="+mn-ea"/>
              </a:rPr>
              <a:t>具，以及数据科学的研究目的、理论基础、研究内容、基本流程、主要原则、典型应用、人才培养、项目管理等。</a:t>
            </a:r>
            <a:endParaRPr lang="zh-CN" altLang="en-US" sz="2000" dirty="0" smtClean="0">
              <a:solidFill>
                <a:schemeClr val="tx1"/>
              </a:solidFill>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注意，数据科学的“基础理论”与“理论基础”是两个不同的概念。“基础理论”在数据科学的研究边界之内，而“理论基础</a:t>
            </a:r>
            <a:r>
              <a:rPr lang="en-US" altLang="zh-CN" sz="2000" dirty="0" smtClean="0">
                <a:solidFill>
                  <a:schemeClr val="tx1"/>
                </a:solidFill>
                <a:sym typeface="+mn-ea"/>
              </a:rPr>
              <a:t>”</a:t>
            </a:r>
            <a:r>
              <a:rPr lang="zh-CN" altLang="en-US" sz="2000" dirty="0" smtClean="0">
                <a:solidFill>
                  <a:schemeClr val="tx1"/>
                </a:solidFill>
                <a:sym typeface="+mn-ea"/>
              </a:rPr>
              <a:t>在数据科学的研究边界之外，是数据科学的理论依据和来源。</a:t>
            </a:r>
            <a:endParaRPr lang="zh-CN" altLang="en-US" sz="2000" dirty="0" smtClean="0">
              <a:solidFill>
                <a:schemeClr val="tx1"/>
              </a:solidFill>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400" dirty="0" smtClean="0">
                <a:solidFill>
                  <a:schemeClr val="accent2">
                    <a:lumMod val="75000"/>
                  </a:schemeClr>
                </a:solidFill>
                <a:sym typeface="+mn-ea"/>
              </a:rPr>
              <a:t>  </a:t>
            </a:r>
            <a:r>
              <a:rPr lang="zh-CN" altLang="en-US" sz="2400" dirty="0" smtClean="0">
                <a:solidFill>
                  <a:schemeClr val="accent2">
                    <a:lumMod val="75000"/>
                  </a:schemeClr>
                </a:solidFill>
                <a:sym typeface="+mn-ea"/>
              </a:rPr>
              <a:t>（2）数据加工（Data Wrangling或Data</a:t>
            </a:r>
            <a:r>
              <a:rPr lang="en-US" altLang="zh-CN" sz="2400" dirty="0" smtClean="0">
                <a:solidFill>
                  <a:schemeClr val="accent2">
                    <a:lumMod val="75000"/>
                  </a:schemeClr>
                </a:solidFill>
                <a:sym typeface="+mn-ea"/>
              </a:rPr>
              <a:t> </a:t>
            </a:r>
            <a:r>
              <a:rPr lang="zh-CN" altLang="en-US" sz="2400" dirty="0" smtClean="0">
                <a:solidFill>
                  <a:schemeClr val="accent2">
                    <a:lumMod val="75000"/>
                  </a:schemeClr>
                </a:solidFill>
                <a:sym typeface="+mn-ea"/>
              </a:rPr>
              <a:t>Munging）</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u="sng" dirty="0" smtClean="0">
                <a:solidFill>
                  <a:schemeClr val="tx1"/>
                </a:solidFill>
                <a:ea typeface="宋体" panose="02010600030101010101" pitchFamily="2" charset="-122"/>
                <a:sym typeface="+mn-ea"/>
              </a:rPr>
              <a:t>数据加工</a:t>
            </a:r>
            <a:r>
              <a:rPr lang="zh-CN" altLang="en-US" sz="2000" dirty="0" smtClean="0">
                <a:solidFill>
                  <a:schemeClr val="tx1"/>
                </a:solidFill>
                <a:sym typeface="+mn-ea"/>
              </a:rPr>
              <a:t>是数据科学中关注的新问题之一，是以提高数据质量、降低数据计算的复杂度、减少数据计算量，以及提高数据处理的准确度为目的。</a:t>
            </a:r>
            <a:endParaRPr lang="zh-CN" altLang="en-US" sz="2000" dirty="0" smtClean="0">
              <a:solidFill>
                <a:schemeClr val="tx1"/>
              </a:solidFill>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u="sng" dirty="0" smtClean="0">
                <a:solidFill>
                  <a:schemeClr val="tx1"/>
                </a:solidFill>
                <a:sym typeface="+mn-ea"/>
              </a:rPr>
              <a:t>数据科学项目</a:t>
            </a:r>
            <a:r>
              <a:rPr lang="zh-CN" altLang="en-US" sz="2000" dirty="0" smtClean="0">
                <a:solidFill>
                  <a:schemeClr val="tx1"/>
                </a:solidFill>
                <a:sym typeface="+mn-ea"/>
              </a:rPr>
              <a:t>需要对原始数据进行一系列</a:t>
            </a:r>
            <a:r>
              <a:rPr lang="zh-CN" altLang="en-US" sz="2000" u="sng" dirty="0" smtClean="0">
                <a:solidFill>
                  <a:schemeClr val="tx1"/>
                </a:solidFill>
                <a:sym typeface="+mn-ea"/>
              </a:rPr>
              <a:t>加工处理活动</a:t>
            </a:r>
            <a:r>
              <a:rPr lang="zh-CN" altLang="en-US" sz="2000" dirty="0" smtClean="0">
                <a:solidFill>
                  <a:schemeClr val="tx1"/>
                </a:solidFill>
                <a:sym typeface="+mn-ea"/>
              </a:rPr>
              <a:t>，主要包括数据审计、数据清洗、数据变换、数据集成、数据脱敏、数据规整化和数据标注等。</a:t>
            </a:r>
            <a:endParaRPr lang="zh-CN" altLang="en-US" sz="2000" dirty="0" smtClean="0">
              <a:solidFill>
                <a:schemeClr val="tx1"/>
              </a:solidFill>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与传统数据处理方式不同，数据科学中的数据加工更加强调数据处理过程中的</a:t>
            </a:r>
            <a:r>
              <a:rPr lang="zh-CN" altLang="en-US" sz="2000" u="sng" dirty="0" smtClean="0">
                <a:solidFill>
                  <a:schemeClr val="tx1"/>
                </a:solidFill>
                <a:sym typeface="+mn-ea"/>
              </a:rPr>
              <a:t>增值活动</a:t>
            </a:r>
            <a:r>
              <a:rPr lang="zh-CN" altLang="en-US" sz="2000" dirty="0" smtClean="0">
                <a:solidFill>
                  <a:schemeClr val="tx1"/>
                </a:solidFill>
                <a:sym typeface="+mn-ea"/>
              </a:rPr>
              <a:t>，即如何将数据科学家的创造性设计、批判性思考和好奇性提问融入数据的加工过程。</a:t>
            </a:r>
            <a:endParaRPr lang="zh-CN" altLang="en-US" sz="2000" dirty="0" smtClean="0">
              <a:solidFill>
                <a:schemeClr val="tx1"/>
              </a:solidFill>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50418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sym typeface="+mn-ea"/>
              </a:rPr>
              <a:t>数据科学的知识体系（续）</a:t>
            </a:r>
            <a:endParaRPr lang="zh-CN" altLang="en-US" sz="2800" dirty="0">
              <a:solidFill>
                <a:schemeClr val="accent1">
                  <a:lumMod val="75000"/>
                </a:schemeClr>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accent2">
                    <a:lumMod val="75000"/>
                  </a:schemeClr>
                </a:solidFill>
                <a:sym typeface="+mn-ea"/>
              </a:rPr>
              <a:t> </a:t>
            </a:r>
            <a:r>
              <a:rPr lang="en-US" altLang="zh-CN" dirty="0" smtClean="0">
                <a:solidFill>
                  <a:schemeClr val="accent2">
                    <a:lumMod val="75000"/>
                  </a:schemeClr>
                </a:solidFill>
                <a:sym typeface="+mn-ea"/>
              </a:rPr>
              <a:t> </a:t>
            </a:r>
            <a:r>
              <a:rPr lang="zh-CN" altLang="en-US" dirty="0" smtClean="0">
                <a:solidFill>
                  <a:schemeClr val="accent2">
                    <a:lumMod val="75000"/>
                  </a:schemeClr>
                </a:solidFill>
                <a:sym typeface="+mn-ea"/>
              </a:rPr>
              <a:t>（</a:t>
            </a:r>
            <a:r>
              <a:rPr lang="en-US" altLang="zh-CN" dirty="0" smtClean="0">
                <a:solidFill>
                  <a:schemeClr val="accent2">
                    <a:lumMod val="75000"/>
                  </a:schemeClr>
                </a:solidFill>
                <a:sym typeface="+mn-ea"/>
              </a:rPr>
              <a:t>3</a:t>
            </a:r>
            <a:r>
              <a:rPr lang="zh-CN" altLang="en-US" dirty="0" smtClean="0">
                <a:solidFill>
                  <a:schemeClr val="accent2">
                    <a:lumMod val="75000"/>
                  </a:schemeClr>
                </a:solidFill>
                <a:sym typeface="+mn-ea"/>
              </a:rPr>
              <a:t>）数据计算</a:t>
            </a:r>
            <a:endParaRPr lang="zh-CN" altLang="en-US" dirty="0" smtClean="0">
              <a:solidFill>
                <a:schemeClr val="accent2">
                  <a:lumMod val="75000"/>
                </a:schemeClr>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000" dirty="0" smtClean="0">
                <a:sym typeface="+mn-ea"/>
              </a:rPr>
              <a:t>      - </a:t>
            </a:r>
            <a:r>
              <a:rPr lang="zh-CN" altLang="en-US" sz="2000" dirty="0" smtClean="0">
                <a:sym typeface="+mn-ea"/>
              </a:rPr>
              <a:t>在数据科学中，</a:t>
            </a:r>
            <a:r>
              <a:rPr lang="zh-CN" altLang="en-US" sz="2000" u="sng" dirty="0" smtClean="0">
                <a:sym typeface="+mn-ea"/>
              </a:rPr>
              <a:t>计算模式发生了根本性的变化</a:t>
            </a:r>
            <a:r>
              <a:rPr lang="zh-CN" altLang="en-US" sz="2000" dirty="0" smtClean="0">
                <a:sym typeface="+mn-ea"/>
              </a:rPr>
              <a:t>一从集中式计算、分布式计算、网格计算等传统计算过渡至</a:t>
            </a:r>
            <a:r>
              <a:rPr lang="zh-CN" altLang="en-US" sz="2000" u="sng" dirty="0" smtClean="0">
                <a:sym typeface="+mn-ea"/>
              </a:rPr>
              <a:t>云计算</a:t>
            </a:r>
            <a:r>
              <a:rPr lang="zh-CN" altLang="en-US" sz="2000" dirty="0" smtClean="0">
                <a:sym typeface="+mn-ea"/>
              </a:rPr>
              <a:t>。</a:t>
            </a:r>
            <a:endParaRPr lang="zh-CN" altLang="en-US" sz="2000" dirty="0" smtClean="0">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ym typeface="+mn-ea"/>
              </a:rPr>
              <a:t> </a:t>
            </a:r>
            <a:r>
              <a:rPr lang="en-US" altLang="zh-CN" sz="2000" dirty="0" smtClean="0">
                <a:sym typeface="+mn-ea"/>
              </a:rPr>
              <a:t>     - </a:t>
            </a:r>
            <a:r>
              <a:rPr lang="zh-CN" altLang="en-US" sz="2000" dirty="0" smtClean="0">
                <a:sym typeface="+mn-ea"/>
              </a:rPr>
              <a:t>比较有代表性的是Google的三大云计算技术（GFS、BigTable和MapReduce）、Hadoop</a:t>
            </a:r>
            <a:r>
              <a:rPr lang="en-US" altLang="zh-CN" sz="2000" dirty="0" smtClean="0">
                <a:sym typeface="+mn-ea"/>
              </a:rPr>
              <a:t> </a:t>
            </a:r>
            <a:r>
              <a:rPr lang="zh-CN" altLang="en-US" sz="2000" dirty="0" smtClean="0">
                <a:sym typeface="+mn-ea"/>
              </a:rPr>
              <a:t>MapReduce、Spark和YARN等新技术的出现。</a:t>
            </a:r>
            <a:endParaRPr lang="zh-CN" altLang="en-US" sz="2000" dirty="0" smtClean="0">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ym typeface="+mn-ea"/>
              </a:rPr>
              <a:t> </a:t>
            </a:r>
            <a:r>
              <a:rPr lang="en-US" altLang="zh-CN" sz="2000" dirty="0" smtClean="0">
                <a:sym typeface="+mn-ea"/>
              </a:rPr>
              <a:t>     - </a:t>
            </a:r>
            <a:r>
              <a:rPr lang="zh-CN" altLang="en-US" sz="2000" dirty="0" smtClean="0">
                <a:sym typeface="+mn-ea"/>
              </a:rPr>
              <a:t>数据计算模式的变化意味着数据科学中所关注的数据计算的常见瓶颈、关注焦点、主要矛盾和思维模式发生了</a:t>
            </a:r>
            <a:r>
              <a:rPr lang="zh-CN" altLang="en-US" sz="2000" u="sng" dirty="0" smtClean="0">
                <a:sym typeface="+mn-ea"/>
              </a:rPr>
              <a:t>根本性变化</a:t>
            </a:r>
            <a:r>
              <a:rPr lang="zh-CN" altLang="en-US" sz="2000" dirty="0" smtClean="0">
                <a:solidFill>
                  <a:schemeClr val="tx1"/>
                </a:solidFill>
                <a:sym typeface="+mn-ea"/>
              </a:rPr>
              <a:t>。</a:t>
            </a:r>
            <a:endParaRPr lang="zh-CN" altLang="en-US" sz="2000" dirty="0" smtClean="0">
              <a:solidFill>
                <a:schemeClr val="tx1"/>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400" dirty="0" smtClean="0">
                <a:solidFill>
                  <a:schemeClr val="accent2">
                    <a:lumMod val="75000"/>
                  </a:schemeClr>
                </a:solidFill>
                <a:sym typeface="+mn-ea"/>
              </a:rPr>
              <a:t>  </a:t>
            </a:r>
            <a:r>
              <a:rPr lang="zh-CN" altLang="en-US" sz="2400" dirty="0" smtClean="0">
                <a:solidFill>
                  <a:schemeClr val="accent2">
                    <a:lumMod val="75000"/>
                  </a:schemeClr>
                </a:solidFill>
                <a:sym typeface="+mn-ea"/>
              </a:rPr>
              <a:t>（</a:t>
            </a:r>
            <a:r>
              <a:rPr lang="en-US" altLang="zh-CN" sz="2400" dirty="0" smtClean="0">
                <a:solidFill>
                  <a:schemeClr val="accent2">
                    <a:lumMod val="75000"/>
                  </a:schemeClr>
                </a:solidFill>
                <a:sym typeface="+mn-ea"/>
              </a:rPr>
              <a:t>4</a:t>
            </a:r>
            <a:r>
              <a:rPr lang="zh-CN" altLang="en-US" sz="2400" dirty="0" smtClean="0">
                <a:solidFill>
                  <a:schemeClr val="accent2">
                    <a:lumMod val="75000"/>
                  </a:schemeClr>
                </a:solidFill>
                <a:sym typeface="+mn-ea"/>
              </a:rPr>
              <a:t>）数据管理</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在完成“数据加工”和“数据计算”之后，还需要对数据进行管理与维护，以便再次进行“数据分析”以及数据的再利用和长久存储。</a:t>
            </a:r>
            <a:endParaRPr lang="zh-CN" altLang="en-US" sz="2000" dirty="0" smtClean="0">
              <a:solidFill>
                <a:schemeClr val="tx1"/>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在数据科学中，</a:t>
            </a:r>
            <a:r>
              <a:rPr lang="zh-CN" altLang="en-US" sz="2000" u="sng" dirty="0" smtClean="0">
                <a:solidFill>
                  <a:schemeClr val="tx1"/>
                </a:solidFill>
                <a:sym typeface="+mn-ea"/>
              </a:rPr>
              <a:t>数据管理的方法与技术也发生了重要变革</a:t>
            </a:r>
            <a:r>
              <a:rPr lang="zh-CN" altLang="en-US" sz="2000" dirty="0" smtClean="0">
                <a:solidFill>
                  <a:schemeClr val="tx1"/>
                </a:solidFill>
                <a:sym typeface="+mn-ea"/>
              </a:rPr>
              <a:t>——不仅包括传统关系型数据库，也出现了些新兴大数据管理技术，如NoS</a:t>
            </a:r>
            <a:r>
              <a:rPr lang="en-US" altLang="zh-CN" sz="2000" dirty="0" smtClean="0">
                <a:solidFill>
                  <a:schemeClr val="tx1"/>
                </a:solidFill>
                <a:sym typeface="+mn-ea"/>
              </a:rPr>
              <a:t>Q</a:t>
            </a:r>
            <a:r>
              <a:rPr lang="zh-CN" altLang="en-US" sz="2000" dirty="0" smtClean="0">
                <a:solidFill>
                  <a:schemeClr val="tx1"/>
                </a:solidFill>
                <a:sym typeface="+mn-ea"/>
              </a:rPr>
              <a:t>L、NewS</a:t>
            </a:r>
            <a:r>
              <a:rPr lang="en-US" altLang="zh-CN" sz="2000" dirty="0" smtClean="0">
                <a:solidFill>
                  <a:schemeClr val="tx1"/>
                </a:solidFill>
                <a:sym typeface="+mn-ea"/>
              </a:rPr>
              <a:t>Q</a:t>
            </a:r>
            <a:r>
              <a:rPr lang="zh-CN" altLang="en-US" sz="2000" dirty="0" smtClean="0">
                <a:solidFill>
                  <a:schemeClr val="tx1"/>
                </a:solidFill>
                <a:sym typeface="+mn-ea"/>
              </a:rPr>
              <a:t>L技术和关系云等。</a:t>
            </a:r>
            <a:endParaRPr lang="zh-CN" altLang="en-US" sz="2000" dirty="0" smtClean="0">
              <a:solidFill>
                <a:schemeClr val="tx1"/>
              </a:solidFill>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508825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sym typeface="+mn-ea"/>
              </a:rPr>
              <a:t>数据科学的知识体系（续）</a:t>
            </a:r>
            <a:endParaRPr lang="zh-CN" altLang="en-US" sz="2800" dirty="0">
              <a:solidFill>
                <a:schemeClr val="accent1">
                  <a:lumMod val="75000"/>
                </a:schemeClr>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accent2">
                    <a:lumMod val="75000"/>
                  </a:schemeClr>
                </a:solidFill>
                <a:sym typeface="+mn-ea"/>
              </a:rPr>
              <a:t> </a:t>
            </a:r>
            <a:r>
              <a:rPr lang="en-US" altLang="zh-CN" dirty="0" smtClean="0">
                <a:solidFill>
                  <a:schemeClr val="accent2">
                    <a:lumMod val="75000"/>
                  </a:schemeClr>
                </a:solidFill>
                <a:sym typeface="+mn-ea"/>
              </a:rPr>
              <a:t> </a:t>
            </a:r>
            <a:r>
              <a:rPr lang="zh-CN" altLang="en-US" dirty="0" smtClean="0">
                <a:solidFill>
                  <a:schemeClr val="accent2">
                    <a:lumMod val="75000"/>
                  </a:schemeClr>
                </a:solidFill>
                <a:sym typeface="+mn-ea"/>
              </a:rPr>
              <a:t>（</a:t>
            </a:r>
            <a:r>
              <a:rPr lang="en-US" altLang="zh-CN" dirty="0" smtClean="0">
                <a:solidFill>
                  <a:schemeClr val="accent2">
                    <a:lumMod val="75000"/>
                  </a:schemeClr>
                </a:solidFill>
                <a:sym typeface="+mn-ea"/>
              </a:rPr>
              <a:t>5</a:t>
            </a:r>
            <a:r>
              <a:rPr lang="zh-CN" altLang="en-US" dirty="0" smtClean="0">
                <a:solidFill>
                  <a:schemeClr val="accent2">
                    <a:lumMod val="75000"/>
                  </a:schemeClr>
                </a:solidFill>
                <a:sym typeface="+mn-ea"/>
              </a:rPr>
              <a:t>）数据分析</a:t>
            </a:r>
            <a:endParaRPr lang="zh-CN" altLang="en-US" dirty="0" smtClean="0">
              <a:solidFill>
                <a:schemeClr val="accent2">
                  <a:lumMod val="75000"/>
                </a:schemeClr>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000" dirty="0" smtClean="0">
                <a:sym typeface="+mn-ea"/>
              </a:rPr>
              <a:t>      - </a:t>
            </a:r>
            <a:r>
              <a:rPr lang="zh-CN" altLang="en-US" sz="2000" dirty="0" smtClean="0">
                <a:sym typeface="+mn-ea"/>
              </a:rPr>
              <a:t>数据科学中采用的</a:t>
            </a:r>
            <a:r>
              <a:rPr lang="zh-CN" altLang="en-US" sz="2000" u="sng" dirty="0" smtClean="0">
                <a:sym typeface="+mn-ea"/>
              </a:rPr>
              <a:t>数据分析方法</a:t>
            </a:r>
            <a:r>
              <a:rPr lang="zh-CN" altLang="en-US" sz="2000" dirty="0" smtClean="0">
                <a:sym typeface="+mn-ea"/>
              </a:rPr>
              <a:t>具有较为明显的专业性，通常以</a:t>
            </a:r>
            <a:r>
              <a:rPr lang="zh-CN" altLang="en-US" sz="2000" u="sng" dirty="0" smtClean="0">
                <a:sym typeface="+mn-ea"/>
              </a:rPr>
              <a:t>开源工具</a:t>
            </a:r>
            <a:r>
              <a:rPr lang="zh-CN" altLang="en-US" sz="2000" dirty="0" smtClean="0">
                <a:sym typeface="+mn-ea"/>
              </a:rPr>
              <a:t>为主，这与传统数据分析有着较为显著的差异。</a:t>
            </a:r>
            <a:endParaRPr lang="zh-CN" altLang="en-US" sz="2000" dirty="0" smtClean="0">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ym typeface="+mn-ea"/>
              </a:rPr>
              <a:t> </a:t>
            </a:r>
            <a:r>
              <a:rPr lang="en-US" altLang="zh-CN" sz="2000" dirty="0" smtClean="0">
                <a:sym typeface="+mn-ea"/>
              </a:rPr>
              <a:t>     - </a:t>
            </a:r>
            <a:r>
              <a:rPr lang="zh-CN" altLang="en-US" sz="2000" dirty="0" smtClean="0">
                <a:sym typeface="+mn-ea"/>
              </a:rPr>
              <a:t>目前，</a:t>
            </a:r>
            <a:r>
              <a:rPr lang="zh-CN" altLang="en-US" sz="2000" u="sng" dirty="0" smtClean="0">
                <a:sym typeface="+mn-ea"/>
              </a:rPr>
              <a:t>R</a:t>
            </a:r>
            <a:r>
              <a:rPr lang="zh-CN" altLang="en-US" sz="2000" dirty="0" smtClean="0">
                <a:sym typeface="+mn-ea"/>
              </a:rPr>
              <a:t>和</a:t>
            </a:r>
            <a:r>
              <a:rPr lang="zh-CN" altLang="en-US" sz="2000" u="sng" dirty="0" smtClean="0">
                <a:sym typeface="+mn-ea"/>
              </a:rPr>
              <a:t>Python</a:t>
            </a:r>
            <a:r>
              <a:rPr lang="zh-CN" altLang="en-US" sz="2000" dirty="0" smtClean="0">
                <a:sym typeface="+mn-ea"/>
              </a:rPr>
              <a:t>已成为数据科学家最为普遍应用的数据分析工具。</a:t>
            </a:r>
            <a:endParaRPr lang="zh-CN" altLang="en-US" sz="2000" dirty="0" smtClean="0">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ym typeface="+mn-ea"/>
              </a:rPr>
              <a:t> </a:t>
            </a:r>
            <a:r>
              <a:rPr lang="en-US" altLang="zh-CN" sz="2000" dirty="0" smtClean="0">
                <a:sym typeface="+mn-ea"/>
              </a:rPr>
              <a:t>     - </a:t>
            </a:r>
            <a:r>
              <a:rPr lang="zh-CN" altLang="en-US" sz="2000" dirty="0" smtClean="0">
                <a:sym typeface="+mn-ea"/>
              </a:rPr>
              <a:t>因此，本书编程实践部分均采用了Python</a:t>
            </a:r>
            <a:r>
              <a:rPr lang="zh-CN" altLang="en-US" sz="2000" dirty="0" smtClean="0">
                <a:solidFill>
                  <a:schemeClr val="tx1"/>
                </a:solidFill>
                <a:sym typeface="+mn-ea"/>
              </a:rPr>
              <a:t>。</a:t>
            </a:r>
            <a:endParaRPr lang="zh-CN" altLang="en-US" sz="2000" dirty="0" smtClean="0">
              <a:solidFill>
                <a:schemeClr val="tx1"/>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400" dirty="0" smtClean="0">
                <a:solidFill>
                  <a:schemeClr val="accent2">
                    <a:lumMod val="75000"/>
                  </a:schemeClr>
                </a:solidFill>
                <a:sym typeface="+mn-ea"/>
              </a:rPr>
              <a:t>  </a:t>
            </a:r>
            <a:r>
              <a:rPr lang="zh-CN" altLang="en-US" sz="2400" dirty="0" smtClean="0">
                <a:solidFill>
                  <a:schemeClr val="accent2">
                    <a:lumMod val="75000"/>
                  </a:schemeClr>
                </a:solidFill>
                <a:sym typeface="+mn-ea"/>
              </a:rPr>
              <a:t>（</a:t>
            </a:r>
            <a:r>
              <a:rPr lang="en-US" altLang="zh-CN" sz="2400" dirty="0" smtClean="0">
                <a:solidFill>
                  <a:schemeClr val="accent2">
                    <a:lumMod val="75000"/>
                  </a:schemeClr>
                </a:solidFill>
                <a:sym typeface="+mn-ea"/>
              </a:rPr>
              <a:t>6</a:t>
            </a:r>
            <a:r>
              <a:rPr lang="zh-CN" altLang="en-US" sz="2400" dirty="0" smtClean="0">
                <a:solidFill>
                  <a:schemeClr val="accent2">
                    <a:lumMod val="75000"/>
                  </a:schemeClr>
                </a:solidFill>
                <a:sym typeface="+mn-ea"/>
              </a:rPr>
              <a:t>）数据产品开发</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数据产品开发是数据科学的重要研究任务之一，也是数据科学区别于其他科学的重要研究任务。</a:t>
            </a:r>
            <a:endParaRPr lang="zh-CN" altLang="en-US" sz="2000" dirty="0" smtClean="0">
              <a:solidFill>
                <a:schemeClr val="tx1"/>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与传统产品开发不同的是，数据产品开发具有以数据为中心，多样性、层次性和增值性等特征。</a:t>
            </a:r>
            <a:endParaRPr lang="zh-CN" altLang="en-US" sz="2000" dirty="0" smtClean="0">
              <a:solidFill>
                <a:schemeClr val="tx1"/>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u="sng" dirty="0" smtClean="0">
                <a:solidFill>
                  <a:schemeClr val="tx1"/>
                </a:solidFill>
                <a:sym typeface="+mn-ea"/>
              </a:rPr>
              <a:t>数据产品开发能力</a:t>
            </a:r>
            <a:r>
              <a:rPr lang="zh-CN" altLang="en-US" sz="2000" dirty="0" smtClean="0">
                <a:solidFill>
                  <a:schemeClr val="tx1"/>
                </a:solidFill>
                <a:sym typeface="+mn-ea"/>
              </a:rPr>
              <a:t>也是数据科学家的主要竞争力之一。</a:t>
            </a:r>
            <a:endParaRPr lang="zh-CN" altLang="en-US" sz="2000" dirty="0" smtClean="0">
              <a:solidFill>
                <a:schemeClr val="tx1"/>
              </a:solidFill>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图片包含 图示&#10;&#10;描述已自动生成"/>
          <p:cNvPicPr>
            <a:picLocks noChangeAspect="1"/>
          </p:cNvPicPr>
          <p:nvPr>
            <p:custDataLst>
              <p:tags r:id="rId1"/>
            </p:custDataLst>
          </p:nvPr>
        </p:nvPicPr>
        <p:blipFill>
          <a:blip r:embed="rId2"/>
          <a:stretch>
            <a:fillRect/>
          </a:stretch>
        </p:blipFill>
        <p:spPr>
          <a:xfrm>
            <a:off x="789288" y="1783274"/>
            <a:ext cx="5486400" cy="4978400"/>
          </a:xfrm>
          <a:prstGeom prst="rect">
            <a:avLst/>
          </a:prstGeom>
        </p:spPr>
      </p:pic>
      <p:sp>
        <p:nvSpPr>
          <p:cNvPr id="15363" name="Rectangle 3"/>
          <p:cNvSpPr>
            <a:spLocks noGrp="1" noRot="1"/>
          </p:cNvSpPr>
          <p:nvPr>
            <p:ph type="subTitle" idx="1"/>
            <p:custDataLst>
              <p:tags r:id="rId3"/>
            </p:custDataLst>
          </p:nvPr>
        </p:nvSpPr>
        <p:spPr>
          <a:xfrm>
            <a:off x="88900" y="795655"/>
            <a:ext cx="8977630" cy="117665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sym typeface="+mn-ea"/>
              </a:rPr>
              <a:t>数据科学的知识体系（续）</a:t>
            </a:r>
            <a:endParaRPr lang="zh-CN" altLang="en-US" sz="2800" dirty="0">
              <a:solidFill>
                <a:schemeClr val="accent1">
                  <a:lumMod val="75000"/>
                </a:schemeClr>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dirty="0" smtClean="0">
                <a:solidFill>
                  <a:schemeClr val="accent2">
                    <a:lumMod val="75000"/>
                  </a:schemeClr>
                </a:solidFill>
                <a:sym typeface="+mn-ea"/>
              </a:rPr>
              <a:t>  * </a:t>
            </a:r>
            <a:r>
              <a:rPr lang="zh-CN" altLang="en-US" sz="2000" dirty="0" smtClean="0">
                <a:solidFill>
                  <a:schemeClr val="accent2">
                    <a:lumMod val="75000"/>
                  </a:schemeClr>
                </a:solidFill>
                <a:sym typeface="+mn-ea"/>
              </a:rPr>
              <a:t>从知识体系各组成要素的功能以及其他组成要素之间的内在联系的角度看，数据科学的知识体系如图1-4所示。本章主要讲解的是数据科学的基础理论。</a:t>
            </a:r>
            <a:endParaRPr lang="zh-CN" altLang="en-US" sz="2000" dirty="0" smtClean="0">
              <a:solidFill>
                <a:schemeClr val="accent2">
                  <a:lumMod val="75000"/>
                </a:schemeClr>
              </a:solidFill>
              <a:sym typeface="+mn-ea"/>
            </a:endParaRPr>
          </a:p>
        </p:txBody>
      </p:sp>
      <p:sp>
        <p:nvSpPr>
          <p:cNvPr id="4" name="Rectangle 2"/>
          <p:cNvSpPr>
            <a:spLocks noGrp="1"/>
          </p:cNvSpPr>
          <p:nvPr>
            <p:ph type="title"/>
            <p:custDataLst>
              <p:tags r:id="rId4"/>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9" name="TextBox 7"/>
          <p:cNvSpPr txBox="1"/>
          <p:nvPr>
            <p:custDataLst>
              <p:tags r:id="rId5"/>
            </p:custDataLst>
          </p:nvPr>
        </p:nvSpPr>
        <p:spPr>
          <a:xfrm>
            <a:off x="6444615" y="5140325"/>
            <a:ext cx="1858645"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1-4 </a:t>
            </a:r>
            <a:r>
              <a:rPr lang="zh-CN" altLang="en-US" sz="2000" dirty="0"/>
              <a:t>数据科学的</a:t>
            </a:r>
            <a:r>
              <a:rPr lang="zh-CN" sz="2000" dirty="0">
                <a:ea typeface="宋体" panose="02010600030101010101" pitchFamily="2" charset="-122"/>
              </a:rPr>
              <a:t>知识体系</a:t>
            </a:r>
            <a:endParaRPr lang="zh-CN" sz="2000" dirty="0">
              <a:ea typeface="宋体" panose="02010600030101010101" pitchFamily="2" charset="-122"/>
            </a:endParaRPr>
          </a:p>
        </p:txBody>
      </p:sp>
      <p:cxnSp>
        <p:nvCxnSpPr>
          <p:cNvPr id="5" name="直接箭头连接符 4"/>
          <p:cNvCxnSpPr/>
          <p:nvPr/>
        </p:nvCxnSpPr>
        <p:spPr>
          <a:xfrm flipV="1">
            <a:off x="3349625" y="4004945"/>
            <a:ext cx="3239135" cy="6350"/>
          </a:xfrm>
          <a:prstGeom prst="straightConnector1">
            <a:avLst/>
          </a:prstGeom>
          <a:noFill/>
          <a:ln w="12700" cap="flat" cmpd="sng" algn="ctr">
            <a:solidFill>
              <a:schemeClr val="tx1"/>
            </a:solidFill>
            <a:prstDash val="dash"/>
            <a:round/>
            <a:headEnd type="none" w="med" len="med"/>
            <a:tailEnd type="arrow" w="med" len="med"/>
          </a:ln>
        </p:spPr>
      </p:cxnSp>
      <p:pic>
        <p:nvPicPr>
          <p:cNvPr id="6" name="图片 5"/>
          <p:cNvPicPr>
            <a:picLocks noChangeAspect="1"/>
          </p:cNvPicPr>
          <p:nvPr>
            <p:custDataLst>
              <p:tags r:id="rId6"/>
            </p:custDataLst>
          </p:nvPr>
        </p:nvPicPr>
        <p:blipFill>
          <a:blip r:embed="rId7"/>
          <a:stretch>
            <a:fillRect/>
          </a:stretch>
        </p:blipFill>
        <p:spPr>
          <a:xfrm>
            <a:off x="6594475" y="3397885"/>
            <a:ext cx="1695450" cy="12096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117665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数据科学的基本流程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dirty="0" smtClean="0">
                <a:latin typeface="+mj-lt"/>
                <a:ea typeface="黑体" panose="02010609060101010101" pitchFamily="49" charset="-122"/>
                <a:cs typeface="+mj-lt"/>
                <a:sym typeface="+mn-ea"/>
              </a:rPr>
              <a:t>  *</a:t>
            </a:r>
            <a:r>
              <a:rPr lang="zh-CN" altLang="en-US" sz="2000" dirty="0" smtClean="0">
                <a:solidFill>
                  <a:schemeClr val="accent2">
                    <a:lumMod val="75000"/>
                  </a:schemeClr>
                </a:solidFill>
                <a:sym typeface="+mn-ea"/>
              </a:rPr>
              <a:t> </a:t>
            </a:r>
            <a:r>
              <a:rPr lang="zh-CN" altLang="en-US" sz="2000" u="sng" dirty="0" smtClean="0">
                <a:solidFill>
                  <a:schemeClr val="accent2">
                    <a:lumMod val="75000"/>
                  </a:schemeClr>
                </a:solidFill>
                <a:sym typeface="+mn-ea"/>
              </a:rPr>
              <a:t>数据科学的基本流程</a:t>
            </a:r>
            <a:r>
              <a:rPr lang="zh-CN" altLang="en-US" sz="2000" dirty="0" smtClean="0">
                <a:solidFill>
                  <a:schemeClr val="accent2">
                    <a:lumMod val="75000"/>
                  </a:schemeClr>
                </a:solidFill>
                <a:sym typeface="+mn-ea"/>
              </a:rPr>
              <a:t>如图</a:t>
            </a:r>
            <a:r>
              <a:rPr lang="en-US" altLang="zh-CN" sz="2000" dirty="0" smtClean="0">
                <a:solidFill>
                  <a:schemeClr val="accent2">
                    <a:lumMod val="75000"/>
                  </a:schemeClr>
                </a:solidFill>
                <a:sym typeface="+mn-ea"/>
              </a:rPr>
              <a:t>1-5</a:t>
            </a:r>
            <a:r>
              <a:rPr lang="zh-CN" altLang="en-US" sz="2000" dirty="0" smtClean="0">
                <a:solidFill>
                  <a:schemeClr val="accent2">
                    <a:lumMod val="75000"/>
                  </a:schemeClr>
                </a:solidFill>
                <a:ea typeface="宋体" panose="02010600030101010101" pitchFamily="2" charset="-122"/>
                <a:sym typeface="+mn-ea"/>
              </a:rPr>
              <a:t>所示，</a:t>
            </a:r>
            <a:r>
              <a:rPr lang="zh-CN" altLang="en-US" sz="2000" dirty="0" smtClean="0">
                <a:solidFill>
                  <a:schemeClr val="accent2">
                    <a:lumMod val="75000"/>
                  </a:schemeClr>
                </a:solidFill>
                <a:sym typeface="+mn-ea"/>
              </a:rPr>
              <a:t>主要包括：数据化、数据加工、数据规整化、探索型数据分析、数据分析与洞见、结果呈现，以及数据产品的提供。</a:t>
            </a:r>
            <a:endParaRPr lang="zh-CN" altLang="en-US" sz="2000" dirty="0" smtClean="0">
              <a:solidFill>
                <a:schemeClr val="accent2">
                  <a:lumMod val="75000"/>
                </a:schemeClr>
              </a:solidFill>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TextBox 7"/>
          <p:cNvSpPr txBox="1"/>
          <p:nvPr>
            <p:custDataLst>
              <p:tags r:id="rId3"/>
            </p:custDataLst>
          </p:nvPr>
        </p:nvSpPr>
        <p:spPr>
          <a:xfrm>
            <a:off x="847725" y="5283835"/>
            <a:ext cx="1988185"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1-5 </a:t>
            </a:r>
            <a:r>
              <a:rPr lang="zh-CN" altLang="en-US" sz="2000" dirty="0"/>
              <a:t>数据科学的</a:t>
            </a:r>
            <a:r>
              <a:rPr lang="zh-CN" sz="2000" dirty="0">
                <a:ea typeface="宋体" panose="02010600030101010101" pitchFamily="2" charset="-122"/>
              </a:rPr>
              <a:t>基本流程</a:t>
            </a:r>
            <a:endParaRPr lang="zh-CN" sz="2000" dirty="0">
              <a:ea typeface="宋体" panose="02010600030101010101" pitchFamily="2" charset="-122"/>
            </a:endParaRPr>
          </a:p>
        </p:txBody>
      </p:sp>
      <p:pic>
        <p:nvPicPr>
          <p:cNvPr id="8" name="图片 7"/>
          <p:cNvPicPr>
            <a:picLocks noChangeAspect="1"/>
          </p:cNvPicPr>
          <p:nvPr>
            <p:custDataLst>
              <p:tags r:id="rId4"/>
            </p:custDataLst>
          </p:nvPr>
        </p:nvPicPr>
        <p:blipFill>
          <a:blip r:embed="rId5"/>
          <a:stretch>
            <a:fillRect/>
          </a:stretch>
        </p:blipFill>
        <p:spPr>
          <a:xfrm>
            <a:off x="343535" y="2011045"/>
            <a:ext cx="8441055" cy="43040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273558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数据科学的基本流程（续）</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latin typeface="+mj-lt"/>
                <a:ea typeface="黑体" panose="02010609060101010101" pitchFamily="49" charset="-122"/>
                <a:cs typeface="+mj-lt"/>
                <a:sym typeface="+mn-ea"/>
              </a:rPr>
              <a:t>  </a:t>
            </a:r>
            <a:r>
              <a:rPr lang="zh-CN" altLang="en-US" dirty="0" smtClean="0">
                <a:solidFill>
                  <a:schemeClr val="accent2">
                    <a:lumMod val="75000"/>
                  </a:schemeClr>
                </a:solidFill>
                <a:sym typeface="+mn-ea"/>
              </a:rPr>
              <a:t>（</a:t>
            </a:r>
            <a:r>
              <a:rPr lang="en-US" altLang="zh-CN" dirty="0" smtClean="0">
                <a:solidFill>
                  <a:schemeClr val="accent2">
                    <a:lumMod val="75000"/>
                  </a:schemeClr>
                </a:solidFill>
                <a:sym typeface="+mn-ea"/>
              </a:rPr>
              <a:t>1</a:t>
            </a:r>
            <a:r>
              <a:rPr lang="zh-CN" altLang="en-US" dirty="0" smtClean="0">
                <a:solidFill>
                  <a:schemeClr val="accent2">
                    <a:lumMod val="75000"/>
                  </a:schemeClr>
                </a:solidFill>
                <a:sym typeface="+mn-ea"/>
              </a:rPr>
              <a:t>）数据化</a:t>
            </a:r>
            <a:r>
              <a:rPr lang="zh-CN" dirty="0" smtClean="0">
                <a:solidFill>
                  <a:schemeClr val="accent2">
                    <a:lumMod val="75000"/>
                  </a:schemeClr>
                </a:solidFill>
                <a:ea typeface="宋体" panose="02010600030101010101" pitchFamily="2" charset="-122"/>
                <a:sym typeface="+mn-ea"/>
              </a:rPr>
              <a:t>（</a:t>
            </a:r>
            <a:r>
              <a:rPr lang="en-US" altLang="zh-CN" dirty="0" smtClean="0">
                <a:solidFill>
                  <a:schemeClr val="accent2">
                    <a:lumMod val="75000"/>
                  </a:schemeClr>
                </a:solidFill>
                <a:ea typeface="宋体" panose="02010600030101010101" pitchFamily="2" charset="-122"/>
                <a:sym typeface="+mn-ea"/>
              </a:rPr>
              <a:t>Datafication</a:t>
            </a:r>
            <a:r>
              <a:rPr lang="zh-CN" dirty="0" smtClean="0">
                <a:solidFill>
                  <a:schemeClr val="accent2">
                    <a:lumMod val="75000"/>
                  </a:schemeClr>
                </a:solidFill>
                <a:ea typeface="宋体" panose="02010600030101010101" pitchFamily="2" charset="-122"/>
                <a:sym typeface="+mn-ea"/>
              </a:rPr>
              <a:t>）</a:t>
            </a:r>
            <a:endParaRPr lang="zh-CN"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dirty="0" smtClean="0">
                <a:solidFill>
                  <a:schemeClr val="tx1"/>
                </a:solidFill>
                <a:sym typeface="+mn-ea"/>
              </a:rPr>
              <a:t>      - </a:t>
            </a:r>
            <a:r>
              <a:rPr lang="zh-CN" altLang="en-US" sz="2000" dirty="0" smtClean="0">
                <a:solidFill>
                  <a:schemeClr val="tx1"/>
                </a:solidFill>
                <a:ea typeface="宋体" panose="02010600030101010101" pitchFamily="2" charset="-122"/>
                <a:sym typeface="+mn-ea"/>
              </a:rPr>
              <a:t>指捕获人们的生活、商业或社会活动等，并</a:t>
            </a:r>
            <a:r>
              <a:rPr lang="zh-CN" altLang="en-US" sz="2000" u="sng" dirty="0" smtClean="0">
                <a:solidFill>
                  <a:schemeClr val="tx1"/>
                </a:solidFill>
                <a:ea typeface="宋体" panose="02010600030101010101" pitchFamily="2" charset="-122"/>
                <a:sym typeface="+mn-ea"/>
              </a:rPr>
              <a:t>将其转换为数据</a:t>
            </a:r>
            <a:r>
              <a:rPr lang="zh-CN" altLang="en-US" sz="2000" dirty="0" smtClean="0">
                <a:solidFill>
                  <a:schemeClr val="tx1"/>
                </a:solidFill>
                <a:ea typeface="宋体" panose="02010600030101010101" pitchFamily="2" charset="-122"/>
                <a:sym typeface="+mn-ea"/>
              </a:rPr>
              <a:t>的过程。</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例如，Google眼镜正在数据化人们的视觉活动，Twitter正在</a:t>
            </a:r>
            <a:r>
              <a:rPr lang="zh-CN" altLang="en-US" sz="2000" dirty="0" smtClean="0">
                <a:solidFill>
                  <a:schemeClr val="tx1"/>
                </a:solidFill>
                <a:sym typeface="+mn-ea"/>
              </a:rPr>
              <a:t>数据化人们的思想动态，LinkedIn正在数据化人们的职场社交关系。</a:t>
            </a:r>
            <a:endParaRPr lang="zh-CN" altLang="en-US" sz="2000" dirty="0" smtClean="0">
              <a:solidFill>
                <a:schemeClr val="tx1"/>
              </a:solidFill>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随着云计算、物联网、智慧城市、移动互联网、大数据技术的广泛应用，数据化正成为大数据时代的重要过程，是数据高速增长的主要推动因素之一。</a:t>
            </a:r>
            <a:endParaRPr lang="zh-CN" altLang="en-US" sz="1800" dirty="0" smtClean="0">
              <a:solidFill>
                <a:schemeClr val="tx1"/>
              </a:solidFill>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矩形 2"/>
          <p:cNvSpPr/>
          <p:nvPr>
            <p:custDataLst>
              <p:tags r:id="rId3"/>
            </p:custDataLst>
          </p:nvPr>
        </p:nvSpPr>
        <p:spPr>
          <a:xfrm>
            <a:off x="4196080" y="953185"/>
            <a:ext cx="6096000" cy="369332"/>
          </a:xfrm>
          <a:prstGeom prst="rect">
            <a:avLst/>
          </a:prstGeom>
        </p:spPr>
        <p:txBody>
          <a:bodyPr>
            <a:spAutoFit/>
          </a:bodyPr>
          <a:p>
            <a:pPr lvl="0"/>
            <a:endParaRPr lang="zh-CN" altLang="en-US" b="1" dirty="0">
              <a:solidFill>
                <a:sysClr val="window" lastClr="FFFFFF"/>
              </a:solidFill>
              <a:latin typeface="Times New Roman" panose="02020603050405020304" pitchFamily="18" charset="0"/>
              <a:cs typeface="Times New Roman" panose="02020603050405020304" pitchFamily="18" charset="0"/>
            </a:endParaRPr>
          </a:p>
        </p:txBody>
      </p:sp>
      <p:graphicFrame>
        <p:nvGraphicFramePr>
          <p:cNvPr id="16" name="内容占位符 13"/>
          <p:cNvGraphicFramePr>
            <a:graphicFrameLocks noGrp="1"/>
          </p:cNvGraphicFramePr>
          <p:nvPr>
            <p:custDataLst>
              <p:tags r:id="rId4"/>
            </p:custDataLst>
          </p:nvPr>
        </p:nvGraphicFramePr>
        <p:xfrm>
          <a:off x="626745" y="3609340"/>
          <a:ext cx="7917815" cy="28124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3A1E89F4-9EAB-CC45-A69D-0F6A1F0B4EA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A93AC983-AC69-FA40-AF25-E5E64C3D9DE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5587E1F0-60E4-FD4A-AF52-B5D7D00C9A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83C64857-17A9-3744-8DCF-4530BEDB094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E768DA7D-69E3-394F-AC9B-2B54E7A5532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54419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数据科学的基本流程（续）</a:t>
            </a:r>
            <a:endParaRPr lang="zh-CN" altLang="en-US" b="1" dirty="0" smtClean="0">
              <a:solidFill>
                <a:srgbClr val="134AD5"/>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6146" name="Object 1"/>
          <p:cNvGraphicFramePr>
            <a:graphicFrameLocks noChangeAspect="1"/>
          </p:cNvGraphicFramePr>
          <p:nvPr>
            <p:custDataLst>
              <p:tags r:id="rId3"/>
            </p:custDataLst>
          </p:nvPr>
        </p:nvGraphicFramePr>
        <p:xfrm>
          <a:off x="165735" y="1447800"/>
          <a:ext cx="8822055" cy="4443730"/>
        </p:xfrm>
        <a:graphic>
          <a:graphicData uri="http://schemas.openxmlformats.org/presentationml/2006/ole">
            <mc:AlternateContent xmlns:mc="http://schemas.openxmlformats.org/markup-compatibility/2006">
              <mc:Choice xmlns:v="urn:schemas-microsoft-com:vml" Requires="v">
                <p:oleObj spid="_x0000_s1025" name="Visio" r:id="rId4" imgW="5554980" imgH="2792095" progId="Visio.Drawing.11">
                  <p:embed/>
                </p:oleObj>
              </mc:Choice>
              <mc:Fallback>
                <p:oleObj name="Visio" r:id="rId4" imgW="5554980" imgH="2792095" progId="Visio.Drawing.11">
                  <p:embed/>
                  <p:pic>
                    <p:nvPicPr>
                      <p:cNvPr id="0" name="Object 1"/>
                      <p:cNvPicPr>
                        <a:picLocks noChangeAspect="1"/>
                      </p:cNvPicPr>
                      <p:nvPr/>
                    </p:nvPicPr>
                    <p:blipFill>
                      <a:blip r:embed="rId5"/>
                      <a:stretch>
                        <a:fillRect/>
                      </a:stretch>
                    </p:blipFill>
                    <p:spPr>
                      <a:xfrm>
                        <a:off x="165735" y="1447800"/>
                        <a:ext cx="8822055" cy="4443730"/>
                      </a:xfrm>
                      <a:prstGeom prst="rect">
                        <a:avLst/>
                      </a:prstGeom>
                      <a:noFill/>
                      <a:ln w="9525">
                        <a:solidFill>
                          <a:schemeClr val="tx1"/>
                        </a:solidFill>
                      </a:ln>
                    </p:spPr>
                  </p:pic>
                </p:oleObj>
              </mc:Fallback>
            </mc:AlternateContent>
          </a:graphicData>
        </a:graphic>
      </p:graphicFrame>
      <p:sp>
        <p:nvSpPr>
          <p:cNvPr id="9" name="TextBox 8"/>
          <p:cNvSpPr txBox="1"/>
          <p:nvPr>
            <p:custDataLst>
              <p:tags r:id="rId6"/>
            </p:custDataLst>
          </p:nvPr>
        </p:nvSpPr>
        <p:spPr>
          <a:xfrm>
            <a:off x="3286125" y="6072505"/>
            <a:ext cx="2786063"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p>
            <a:pPr>
              <a:defRPr/>
            </a:pPr>
            <a:r>
              <a:rPr lang="zh-CN" altLang="en-US" dirty="0"/>
              <a:t>数据存储容量单位</a:t>
            </a:r>
            <a:endParaRPr lang="zh-CN" alt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3"/>
          <p:cNvSpPr>
            <a:spLocks noGrp="1"/>
          </p:cNvSpPr>
          <p:nvPr>
            <p:ph idx="1"/>
          </p:nvPr>
        </p:nvSpPr>
        <p:spPr>
          <a:xfrm>
            <a:off x="123825" y="765175"/>
            <a:ext cx="9003030" cy="2794635"/>
          </a:xfrm>
        </p:spPr>
        <p:txBody>
          <a:bodyPr vert="horz" wrap="square" lIns="28800" tIns="25400" rIns="28800" bIns="25400" anchor="t" anchorCtr="0">
            <a:noAutofit/>
          </a:bodyPr>
          <a:p>
            <a:pPr algn="l" eaLnBrk="1" latinLnBrk="0" hangingPunct="1">
              <a:lnSpc>
                <a:spcPct val="100000"/>
              </a:lnSpc>
              <a:spcBef>
                <a:spcPts val="600"/>
              </a:spcBef>
              <a:buClrTx/>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教材</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a:p>
            <a:pPr marL="457200" indent="-457200" latinLnBrk="0">
              <a:lnSpc>
                <a:spcPct val="100000"/>
              </a:lnSpc>
              <a:spcBef>
                <a:spcPts val="600"/>
              </a:spcBef>
              <a:buNone/>
            </a:pPr>
            <a:r>
              <a:rPr lang="en-US" altLang="zh-CN" sz="2000" dirty="0">
                <a:solidFill>
                  <a:schemeClr val="tx2">
                    <a:lumMod val="75000"/>
                    <a:lumOff val="25000"/>
                  </a:schemeClr>
                </a:solidFill>
                <a:ea typeface="宋体" panose="02010600030101010101" pitchFamily="2" charset="-122"/>
                <a:sym typeface="Symbol" panose="05050102010706020507" pitchFamily="18" charset="2"/>
              </a:rPr>
              <a:t>1. </a:t>
            </a:r>
            <a:r>
              <a:rPr lang="zh-CN" altLang="en-US" sz="2000" dirty="0">
                <a:solidFill>
                  <a:schemeClr val="tx2">
                    <a:lumMod val="75000"/>
                    <a:lumOff val="25000"/>
                  </a:schemeClr>
                </a:solidFill>
                <a:ea typeface="宋体" panose="02010600030101010101" pitchFamily="2" charset="-122"/>
                <a:sym typeface="Symbol" panose="05050102010706020507" pitchFamily="18" charset="2"/>
              </a:rPr>
              <a:t>《数据科学导论-基于Python语言》，微课版，朝乐门，人民邮电出版社，2021。</a:t>
            </a:r>
            <a:endParaRPr lang="zh-CN" altLang="en-US" sz="2000" dirty="0">
              <a:solidFill>
                <a:schemeClr val="tx2">
                  <a:lumMod val="75000"/>
                  <a:lumOff val="25000"/>
                </a:schemeClr>
              </a:solidFill>
              <a:ea typeface="宋体" panose="02010600030101010101" pitchFamily="2" charset="-122"/>
              <a:sym typeface="Symbol" panose="05050102010706020507" pitchFamily="18" charset="2"/>
            </a:endParaRPr>
          </a:p>
          <a:p>
            <a:pPr algn="l" eaLnBrk="1" latinLnBrk="0" hangingPunct="1">
              <a:lnSpc>
                <a:spcPct val="100000"/>
              </a:lnSpc>
              <a:spcBef>
                <a:spcPts val="600"/>
              </a:spcBef>
              <a:buClrTx/>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参考文献</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a:p>
            <a:pPr marL="457200" indent="-457200" latinLnBrk="0">
              <a:lnSpc>
                <a:spcPct val="100000"/>
              </a:lnSpc>
              <a:spcBef>
                <a:spcPts val="600"/>
              </a:spcBef>
              <a:buNone/>
            </a:pPr>
            <a:r>
              <a:rPr lang="en-US" altLang="zh-CN" sz="2000" dirty="0">
                <a:solidFill>
                  <a:schemeClr val="tx2">
                    <a:lumMod val="75000"/>
                    <a:lumOff val="25000"/>
                  </a:schemeClr>
                </a:solidFill>
                <a:ea typeface="宋体" panose="02010600030101010101" pitchFamily="2" charset="-122"/>
                <a:sym typeface="Symbol" panose="05050102010706020507" pitchFamily="18" charset="2"/>
              </a:rPr>
              <a:t>1. Python编程：从数据分析到数据科学</a:t>
            </a:r>
            <a:r>
              <a:rPr lang="zh-CN" altLang="en-US" sz="2000" dirty="0">
                <a:solidFill>
                  <a:schemeClr val="tx2">
                    <a:lumMod val="75000"/>
                    <a:lumOff val="25000"/>
                  </a:schemeClr>
                </a:solidFill>
                <a:ea typeface="宋体" panose="02010600030101010101" pitchFamily="2" charset="-122"/>
                <a:sym typeface="Symbol" panose="05050102010706020507" pitchFamily="18" charset="2"/>
              </a:rPr>
              <a:t>（第</a:t>
            </a:r>
            <a:r>
              <a:rPr lang="en-US" altLang="zh-CN" sz="2000" dirty="0">
                <a:solidFill>
                  <a:schemeClr val="tx2">
                    <a:lumMod val="75000"/>
                    <a:lumOff val="25000"/>
                  </a:schemeClr>
                </a:solidFill>
                <a:ea typeface="宋体" panose="02010600030101010101" pitchFamily="2" charset="-122"/>
                <a:sym typeface="Symbol" panose="05050102010706020507" pitchFamily="18" charset="2"/>
              </a:rPr>
              <a:t>2</a:t>
            </a:r>
            <a:r>
              <a:rPr lang="zh-CN" altLang="en-US" sz="2000" dirty="0">
                <a:solidFill>
                  <a:schemeClr val="tx2">
                    <a:lumMod val="75000"/>
                    <a:lumOff val="25000"/>
                  </a:schemeClr>
                </a:solidFill>
                <a:ea typeface="宋体" panose="02010600030101010101" pitchFamily="2" charset="-122"/>
                <a:sym typeface="Symbol" panose="05050102010706020507" pitchFamily="18" charset="2"/>
              </a:rPr>
              <a:t>版），朝乐门，电子工业出版社，2021。</a:t>
            </a:r>
            <a:endParaRPr lang="zh-CN" altLang="en-US" sz="2000" dirty="0">
              <a:solidFill>
                <a:schemeClr val="tx2">
                  <a:lumMod val="75000"/>
                  <a:lumOff val="25000"/>
                </a:schemeClr>
              </a:solidFill>
              <a:ea typeface="宋体" panose="02010600030101010101" pitchFamily="2" charset="-122"/>
              <a:sym typeface="Symbol" panose="05050102010706020507" pitchFamily="18" charset="2"/>
            </a:endParaRPr>
          </a:p>
          <a:p>
            <a:pPr marL="457200" indent="-457200" latinLnBrk="0">
              <a:lnSpc>
                <a:spcPct val="100000"/>
              </a:lnSpc>
              <a:spcBef>
                <a:spcPts val="600"/>
              </a:spcBef>
              <a:buNone/>
            </a:pPr>
            <a:r>
              <a:rPr lang="zh-CN" altLang="en-US" sz="2000" dirty="0">
                <a:solidFill>
                  <a:schemeClr val="tx2">
                    <a:lumMod val="75000"/>
                    <a:lumOff val="25000"/>
                  </a:schemeClr>
                </a:solidFill>
                <a:ea typeface="宋体" panose="02010600030101010101" pitchFamily="2" charset="-122"/>
                <a:sym typeface="Symbol" panose="05050102010706020507" pitchFamily="18" charset="2"/>
              </a:rPr>
              <a:t>2. 《数据科学》，第</a:t>
            </a:r>
            <a:r>
              <a:rPr lang="en-US" altLang="zh-CN" sz="2000" dirty="0">
                <a:solidFill>
                  <a:schemeClr val="tx2">
                    <a:lumMod val="75000"/>
                    <a:lumOff val="25000"/>
                  </a:schemeClr>
                </a:solidFill>
                <a:ea typeface="宋体" panose="02010600030101010101" pitchFamily="2" charset="-122"/>
                <a:sym typeface="Symbol" panose="05050102010706020507" pitchFamily="18" charset="2"/>
              </a:rPr>
              <a:t>2</a:t>
            </a:r>
            <a:r>
              <a:rPr lang="zh-CN" altLang="en-US" sz="2000" dirty="0">
                <a:solidFill>
                  <a:schemeClr val="tx2">
                    <a:lumMod val="75000"/>
                    <a:lumOff val="25000"/>
                  </a:schemeClr>
                </a:solidFill>
                <a:ea typeface="宋体" panose="02010600030101010101" pitchFamily="2" charset="-122"/>
                <a:sym typeface="Symbol" panose="05050102010706020507" pitchFamily="18" charset="2"/>
              </a:rPr>
              <a:t>版，朝乐门，清华大学出版社，20</a:t>
            </a:r>
            <a:r>
              <a:rPr lang="en-US" altLang="zh-CN" sz="2000" dirty="0">
                <a:solidFill>
                  <a:schemeClr val="tx2">
                    <a:lumMod val="75000"/>
                    <a:lumOff val="25000"/>
                  </a:schemeClr>
                </a:solidFill>
                <a:ea typeface="宋体" panose="02010600030101010101" pitchFamily="2" charset="-122"/>
                <a:sym typeface="Symbol" panose="05050102010706020507" pitchFamily="18" charset="2"/>
              </a:rPr>
              <a:t>24</a:t>
            </a:r>
            <a:r>
              <a:rPr lang="zh-CN" altLang="en-US" sz="2000" dirty="0">
                <a:solidFill>
                  <a:schemeClr val="tx2">
                    <a:lumMod val="75000"/>
                    <a:lumOff val="25000"/>
                  </a:schemeClr>
                </a:solidFill>
                <a:ea typeface="宋体" panose="02010600030101010101" pitchFamily="2" charset="-122"/>
                <a:sym typeface="Symbol" panose="05050102010706020507" pitchFamily="18" charset="2"/>
              </a:rPr>
              <a:t>。</a:t>
            </a:r>
            <a:endParaRPr lang="zh-CN" altLang="en-US" sz="2000" dirty="0">
              <a:solidFill>
                <a:schemeClr val="tx2">
                  <a:lumMod val="75000"/>
                  <a:lumOff val="25000"/>
                </a:schemeClr>
              </a:solidFill>
              <a:ea typeface="宋体" panose="02010600030101010101" pitchFamily="2" charset="-122"/>
              <a:sym typeface="Symbol" panose="05050102010706020507" pitchFamily="18" charset="2"/>
            </a:endParaRPr>
          </a:p>
        </p:txBody>
      </p:sp>
      <p:sp>
        <p:nvSpPr>
          <p:cNvPr id="19457" name="Rectangle 2"/>
          <p:cNvSpPr>
            <a:spLocks noGrp="1"/>
          </p:cNvSpPr>
          <p:nvPr>
            <p:ph type="title"/>
            <p:custDataLst>
              <p:tags r:id="rId1"/>
            </p:custDataLst>
          </p:nvPr>
        </p:nvSpPr>
        <p:spPr>
          <a:xfrm>
            <a:off x="617538" y="198755"/>
            <a:ext cx="155702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课程介绍</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100" name="图片 99"/>
          <p:cNvPicPr/>
          <p:nvPr/>
        </p:nvPicPr>
        <p:blipFill>
          <a:blip r:embed="rId2"/>
          <a:stretch>
            <a:fillRect/>
          </a:stretch>
        </p:blipFill>
        <p:spPr>
          <a:xfrm>
            <a:off x="3563620" y="3648710"/>
            <a:ext cx="1944370" cy="2941955"/>
          </a:xfrm>
          <a:prstGeom prst="rect">
            <a:avLst/>
          </a:prstGeom>
          <a:noFill/>
          <a:ln w="12700" cmpd="sng">
            <a:solidFill>
              <a:srgbClr val="003300"/>
            </a:solidFill>
            <a:prstDash val="solid"/>
          </a:ln>
        </p:spPr>
      </p:pic>
      <p:pic>
        <p:nvPicPr>
          <p:cNvPr id="3" name="图片 2" descr="bg1"/>
          <p:cNvPicPr>
            <a:picLocks noChangeAspect="1"/>
          </p:cNvPicPr>
          <p:nvPr/>
        </p:nvPicPr>
        <p:blipFill>
          <a:blip r:embed="rId3"/>
          <a:stretch>
            <a:fillRect/>
          </a:stretch>
        </p:blipFill>
        <p:spPr>
          <a:xfrm>
            <a:off x="846455" y="3578225"/>
            <a:ext cx="2232025" cy="3136265"/>
          </a:xfrm>
          <a:prstGeom prst="rect">
            <a:avLst/>
          </a:prstGeom>
        </p:spPr>
      </p:pic>
      <p:pic>
        <p:nvPicPr>
          <p:cNvPr id="2" name="图片 1"/>
          <p:cNvPicPr/>
          <p:nvPr/>
        </p:nvPicPr>
        <p:blipFill>
          <a:blip r:embed="rId4"/>
          <a:stretch>
            <a:fillRect/>
          </a:stretch>
        </p:blipFill>
        <p:spPr>
          <a:xfrm>
            <a:off x="6010910" y="3629660"/>
            <a:ext cx="2400300" cy="297942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8" name="Rectangle 3"/>
          <p:cNvSpPr>
            <a:spLocks noGrp="1" noRot="1"/>
          </p:cNvSpPr>
          <p:nvPr>
            <p:ph type="subTitle" idx="1"/>
            <p:custDataLst>
              <p:tags r:id="rId2"/>
            </p:custDataLst>
          </p:nvPr>
        </p:nvSpPr>
        <p:spPr>
          <a:xfrm>
            <a:off x="232410" y="1848485"/>
            <a:ext cx="3428365" cy="4309745"/>
          </a:xfrm>
        </p:spPr>
        <p:txBody>
          <a:bodyPr vert="horz" wrap="square" lIns="91440" tIns="45720" rIns="91440" bIns="45720" anchor="t" anchorCtr="0">
            <a:noAutofit/>
          </a:bodyPr>
          <a:p>
            <a:pPr marL="0" indent="0" algn="l" eaLnBrk="1" latinLnBrk="0" hangingPunct="1">
              <a:lnSpc>
                <a:spcPct val="100000"/>
              </a:lnSpc>
              <a:spcBef>
                <a:spcPts val="600"/>
              </a:spcBef>
              <a:buSzTx/>
              <a:buFont typeface="Wingdings" panose="05000000000000000000" pitchFamily="2" charset="2"/>
              <a:buNone/>
            </a:pPr>
            <a:r>
              <a:rPr lang="en-US" sz="2000" dirty="0" smtClean="0">
                <a:solidFill>
                  <a:schemeClr val="tx1"/>
                </a:solidFill>
                <a:sym typeface="+mn-ea"/>
              </a:rPr>
              <a:t>* </a:t>
            </a:r>
            <a:r>
              <a:rPr sz="2000" dirty="0" smtClean="0">
                <a:solidFill>
                  <a:schemeClr val="tx1"/>
                </a:solidFill>
                <a:sym typeface="+mn-ea"/>
              </a:rPr>
              <a:t>“量化自我”和专业医疗中采用的“精准测量身体数据”是两个不同的概念，</a:t>
            </a:r>
            <a:endParaRPr sz="2000" dirty="0" smtClean="0">
              <a:solidFill>
                <a:schemeClr val="tx1"/>
              </a:solidFill>
              <a:sym typeface="+mn-ea"/>
            </a:endParaRPr>
          </a:p>
          <a:p>
            <a:pPr marL="0" indent="0" algn="l" eaLnBrk="1" latinLnBrk="0" hangingPunct="1">
              <a:lnSpc>
                <a:spcPct val="100000"/>
              </a:lnSpc>
              <a:spcBef>
                <a:spcPts val="600"/>
              </a:spcBef>
              <a:buSzTx/>
              <a:buFont typeface="Wingdings" panose="05000000000000000000" pitchFamily="2" charset="2"/>
              <a:buNone/>
            </a:pPr>
            <a:r>
              <a:rPr lang="en-US" sz="2000" dirty="0" smtClean="0">
                <a:solidFill>
                  <a:schemeClr val="tx1"/>
                </a:solidFill>
                <a:sym typeface="+mn-ea"/>
              </a:rPr>
              <a:t>* </a:t>
            </a:r>
            <a:r>
              <a:rPr sz="2000" dirty="0" smtClean="0">
                <a:solidFill>
                  <a:schemeClr val="tx1"/>
                </a:solidFill>
                <a:sym typeface="+mn-ea"/>
              </a:rPr>
              <a:t>前者侧重的是通过</a:t>
            </a:r>
            <a:r>
              <a:rPr lang="en-US" sz="2000" dirty="0" smtClean="0">
                <a:solidFill>
                  <a:schemeClr val="tx1"/>
                </a:solidFill>
                <a:sym typeface="+mn-ea"/>
              </a:rPr>
              <a:t>“</a:t>
            </a:r>
            <a:r>
              <a:rPr sz="2000" dirty="0" smtClean="0">
                <a:solidFill>
                  <a:schemeClr val="tx1"/>
                </a:solidFill>
                <a:sym typeface="+mn-ea"/>
              </a:rPr>
              <a:t>可穿戴智能设备”记录人们的日常生活中的身体状况数据，目的不在于进行疾病治疗。</a:t>
            </a:r>
            <a:endParaRPr sz="2000" dirty="0" smtClean="0">
              <a:solidFill>
                <a:schemeClr val="tx1"/>
              </a:solidFill>
              <a:sym typeface="+mn-ea"/>
            </a:endParaRPr>
          </a:p>
          <a:p>
            <a:pPr marL="0" indent="0" algn="l" eaLnBrk="1" latinLnBrk="0" hangingPunct="1">
              <a:lnSpc>
                <a:spcPct val="100000"/>
              </a:lnSpc>
              <a:spcBef>
                <a:spcPts val="600"/>
              </a:spcBef>
              <a:buSzTx/>
              <a:buFont typeface="Wingdings" panose="05000000000000000000" pitchFamily="2" charset="2"/>
              <a:buNone/>
            </a:pPr>
            <a:r>
              <a:rPr lang="en-US" sz="2000" dirty="0" smtClean="0">
                <a:solidFill>
                  <a:schemeClr val="tx1"/>
                </a:solidFill>
                <a:sym typeface="+mn-ea"/>
              </a:rPr>
              <a:t>* </a:t>
            </a:r>
            <a:r>
              <a:rPr sz="2000" dirty="0" smtClean="0">
                <a:solidFill>
                  <a:schemeClr val="tx1"/>
                </a:solidFill>
                <a:sym typeface="+mn-ea"/>
              </a:rPr>
              <a:t>近年来，可穿戴智能设备越来越多，比较有代表性的是Apple的iWatch智能手表、Goolge眼镜、Sony头盔显示器</a:t>
            </a:r>
            <a:r>
              <a:rPr lang="zh-CN" sz="2000" dirty="0" smtClean="0">
                <a:solidFill>
                  <a:schemeClr val="tx1"/>
                </a:solidFill>
                <a:ea typeface="宋体" panose="02010600030101010101" pitchFamily="2" charset="-122"/>
                <a:sym typeface="+mn-ea"/>
              </a:rPr>
              <a:t>、</a:t>
            </a:r>
            <a:r>
              <a:rPr sz="2000" dirty="0" smtClean="0">
                <a:solidFill>
                  <a:schemeClr val="tx1"/>
                </a:solidFill>
                <a:sym typeface="+mn-ea"/>
              </a:rPr>
              <a:t>NIKE</a:t>
            </a:r>
            <a:r>
              <a:rPr lang="en-US" sz="2000" dirty="0" smtClean="0">
                <a:solidFill>
                  <a:schemeClr val="tx1"/>
                </a:solidFill>
                <a:sym typeface="+mn-ea"/>
              </a:rPr>
              <a:t> </a:t>
            </a:r>
            <a:r>
              <a:rPr sz="2000" dirty="0" smtClean="0">
                <a:solidFill>
                  <a:schemeClr val="tx1"/>
                </a:solidFill>
                <a:sym typeface="+mn-ea"/>
              </a:rPr>
              <a:t>HyperAdap运动鞋等。</a:t>
            </a:r>
            <a:endParaRPr sz="2000" dirty="0" smtClean="0">
              <a:solidFill>
                <a:schemeClr val="tx1"/>
              </a:solidFill>
              <a:sym typeface="+mn-ea"/>
            </a:endParaRPr>
          </a:p>
        </p:txBody>
      </p:sp>
      <p:pic>
        <p:nvPicPr>
          <p:cNvPr id="3" name="图片 2"/>
          <p:cNvPicPr>
            <a:picLocks noChangeAspect="1"/>
          </p:cNvPicPr>
          <p:nvPr>
            <p:custDataLst>
              <p:tags r:id="rId3"/>
            </p:custDataLst>
          </p:nvPr>
        </p:nvPicPr>
        <p:blipFill>
          <a:blip r:embed="rId4"/>
          <a:stretch>
            <a:fillRect/>
          </a:stretch>
        </p:blipFill>
        <p:spPr>
          <a:xfrm>
            <a:off x="542925" y="923290"/>
            <a:ext cx="1600200" cy="561975"/>
          </a:xfrm>
          <a:prstGeom prst="rect">
            <a:avLst/>
          </a:prstGeom>
        </p:spPr>
      </p:pic>
      <p:graphicFrame>
        <p:nvGraphicFramePr>
          <p:cNvPr id="2" name="对象 1"/>
          <p:cNvGraphicFramePr>
            <a:graphicFrameLocks noChangeAspect="1"/>
          </p:cNvGraphicFramePr>
          <p:nvPr>
            <p:custDataLst>
              <p:tags r:id="rId5"/>
            </p:custDataLst>
          </p:nvPr>
        </p:nvGraphicFramePr>
        <p:xfrm>
          <a:off x="3632242" y="1434465"/>
          <a:ext cx="5256745" cy="4860000"/>
        </p:xfrm>
        <a:graphic>
          <a:graphicData uri="http://schemas.openxmlformats.org/presentationml/2006/ole">
            <mc:AlternateContent xmlns:mc="http://schemas.openxmlformats.org/markup-compatibility/2006">
              <mc:Choice xmlns:v="urn:schemas-microsoft-com:vml" Requires="v">
                <p:oleObj spid="_x0000_s1036" name="" r:id="rId6" imgW="3928110" imgH="3620770" progId="Visio.Drawing.15">
                  <p:embed/>
                </p:oleObj>
              </mc:Choice>
              <mc:Fallback>
                <p:oleObj name="" r:id="rId6" imgW="3928110" imgH="3620770"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242" y="1434465"/>
                        <a:ext cx="5256745" cy="48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7"/>
          <p:cNvSpPr txBox="1"/>
          <p:nvPr>
            <p:custDataLst>
              <p:tags r:id="rId8"/>
            </p:custDataLst>
          </p:nvPr>
        </p:nvSpPr>
        <p:spPr>
          <a:xfrm>
            <a:off x="5153025" y="1050290"/>
            <a:ext cx="1988185"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1-6 </a:t>
            </a:r>
            <a:r>
              <a:rPr lang="zh-CN" altLang="en-US" sz="2000" dirty="0"/>
              <a:t>量化自我</a:t>
            </a:r>
            <a:endParaRPr lang="zh-CN" sz="2000" dirty="0">
              <a:ea typeface="宋体" panose="02010600030101010101" pitchFamily="2"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882015" y="2795270"/>
            <a:ext cx="6974840" cy="3994150"/>
          </a:xfrm>
          <a:prstGeom prst="rect">
            <a:avLst/>
          </a:prstGeom>
          <a:noFill/>
          <a:ln>
            <a:noFill/>
          </a:ln>
        </p:spPr>
      </p:pic>
      <p:sp>
        <p:nvSpPr>
          <p:cNvPr id="5" name="Rectangle 3"/>
          <p:cNvSpPr>
            <a:spLocks noGrp="1" noRot="1"/>
          </p:cNvSpPr>
          <p:nvPr>
            <p:ph type="subTitle" idx="1"/>
            <p:custDataLst>
              <p:tags r:id="rId4"/>
            </p:custDataLst>
          </p:nvPr>
        </p:nvSpPr>
        <p:spPr>
          <a:xfrm>
            <a:off x="88900" y="723900"/>
            <a:ext cx="8977630" cy="238188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数据科学的基本流程（续）</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latin typeface="+mj-lt"/>
                <a:ea typeface="黑体" panose="02010609060101010101" pitchFamily="49" charset="-122"/>
                <a:cs typeface="+mj-lt"/>
                <a:sym typeface="+mn-ea"/>
              </a:rPr>
              <a:t>  </a:t>
            </a:r>
            <a:r>
              <a:rPr lang="zh-CN" altLang="en-US" dirty="0" smtClean="0">
                <a:solidFill>
                  <a:schemeClr val="accent2">
                    <a:lumMod val="75000"/>
                  </a:schemeClr>
                </a:solidFill>
                <a:sym typeface="+mn-ea"/>
              </a:rPr>
              <a:t>（</a:t>
            </a:r>
            <a:r>
              <a:rPr lang="en-US" altLang="zh-CN" dirty="0" smtClean="0">
                <a:solidFill>
                  <a:schemeClr val="accent2">
                    <a:lumMod val="75000"/>
                  </a:schemeClr>
                </a:solidFill>
                <a:sym typeface="+mn-ea"/>
              </a:rPr>
              <a:t>2</a:t>
            </a:r>
            <a:r>
              <a:rPr lang="zh-CN" altLang="en-US" dirty="0" smtClean="0">
                <a:solidFill>
                  <a:schemeClr val="accent2">
                    <a:lumMod val="75000"/>
                  </a:schemeClr>
                </a:solidFill>
                <a:sym typeface="+mn-ea"/>
              </a:rPr>
              <a:t>）数据</a:t>
            </a:r>
            <a:r>
              <a:rPr lang="zh-CN" dirty="0" smtClean="0">
                <a:solidFill>
                  <a:schemeClr val="accent2">
                    <a:lumMod val="75000"/>
                  </a:schemeClr>
                </a:solidFill>
                <a:ea typeface="宋体" panose="02010600030101010101" pitchFamily="2" charset="-122"/>
                <a:sym typeface="+mn-ea"/>
              </a:rPr>
              <a:t>加工及规整化处理</a:t>
            </a:r>
            <a:endParaRPr lang="zh-CN"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dirty="0" smtClean="0">
                <a:solidFill>
                  <a:schemeClr val="tx1"/>
                </a:solidFill>
                <a:sym typeface="+mn-ea"/>
              </a:rPr>
              <a:t>      - </a:t>
            </a:r>
            <a:r>
              <a:rPr lang="zh-CN" altLang="en-US" sz="2000" u="sng" dirty="0" smtClean="0">
                <a:solidFill>
                  <a:schemeClr val="tx1"/>
                </a:solidFill>
                <a:ea typeface="宋体" panose="02010600030101010101" pitchFamily="2" charset="-122"/>
                <a:sym typeface="+mn-ea"/>
              </a:rPr>
              <a:t>数据加工的本质</a:t>
            </a:r>
            <a:r>
              <a:rPr lang="zh-CN" altLang="en-US" sz="2000" dirty="0" smtClean="0">
                <a:solidFill>
                  <a:schemeClr val="tx1"/>
                </a:solidFill>
                <a:ea typeface="宋体" panose="02010600030101010101" pitchFamily="2" charset="-122"/>
                <a:sym typeface="+mn-ea"/>
              </a:rPr>
              <a:t>是将低层次数据转换为高层次数据。</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从加工程度看，数据可以分为0次、1次、2次、3次数据。</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有两个</a:t>
            </a:r>
            <a:r>
              <a:rPr lang="zh-CN" altLang="en-US" sz="2000" u="sng" dirty="0" smtClean="0">
                <a:solidFill>
                  <a:schemeClr val="tx1"/>
                </a:solidFill>
                <a:ea typeface="宋体" panose="02010600030101010101" pitchFamily="2" charset="-122"/>
                <a:sym typeface="+mn-ea"/>
              </a:rPr>
              <a:t>术语</a:t>
            </a:r>
            <a:r>
              <a:rPr lang="zh-CN" altLang="en-US" sz="2000" dirty="0" smtClean="0">
                <a:solidFill>
                  <a:schemeClr val="tx1"/>
                </a:solidFill>
                <a:ea typeface="宋体" panose="02010600030101010101" pitchFamily="2" charset="-122"/>
                <a:sym typeface="+mn-ea"/>
              </a:rPr>
              <a:t>容易混滑（干净数据、规整数据），应予区分，如图1-7所示。</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endParaRPr lang="zh-CN" altLang="en-US" sz="1800" dirty="0" smtClean="0">
              <a:solidFill>
                <a:schemeClr val="tx1"/>
              </a:solidFill>
              <a:sym typeface="+mn-ea"/>
            </a:endParaRPr>
          </a:p>
        </p:txBody>
      </p:sp>
      <p:sp>
        <p:nvSpPr>
          <p:cNvPr id="8" name="TextBox 7"/>
          <p:cNvSpPr txBox="1"/>
          <p:nvPr>
            <p:custDataLst>
              <p:tags r:id="rId5"/>
            </p:custDataLst>
          </p:nvPr>
        </p:nvSpPr>
        <p:spPr>
          <a:xfrm>
            <a:off x="6229350" y="4494530"/>
            <a:ext cx="2188210"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1-7 </a:t>
            </a:r>
            <a:r>
              <a:rPr lang="zh-CN" altLang="en-US" sz="2000" dirty="0"/>
              <a:t>干净数据与规整数据的区别</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61848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数据科学的基本流程（续）</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latin typeface="+mj-lt"/>
                <a:ea typeface="黑体" panose="02010609060101010101" pitchFamily="49" charset="-122"/>
                <a:cs typeface="+mj-lt"/>
                <a:sym typeface="+mn-ea"/>
              </a:rPr>
              <a:t>  </a:t>
            </a:r>
            <a:r>
              <a:rPr lang="zh-CN" altLang="en-US" dirty="0" smtClean="0">
                <a:solidFill>
                  <a:schemeClr val="accent2">
                    <a:lumMod val="75000"/>
                  </a:schemeClr>
                </a:solidFill>
                <a:sym typeface="+mn-ea"/>
              </a:rPr>
              <a:t>（</a:t>
            </a:r>
            <a:r>
              <a:rPr lang="en-US" altLang="zh-CN" dirty="0" smtClean="0">
                <a:solidFill>
                  <a:schemeClr val="accent2">
                    <a:lumMod val="75000"/>
                  </a:schemeClr>
                </a:solidFill>
                <a:sym typeface="+mn-ea"/>
              </a:rPr>
              <a:t>2</a:t>
            </a:r>
            <a:r>
              <a:rPr lang="zh-CN" altLang="en-US" dirty="0" smtClean="0">
                <a:solidFill>
                  <a:schemeClr val="accent2">
                    <a:lumMod val="75000"/>
                  </a:schemeClr>
                </a:solidFill>
                <a:sym typeface="+mn-ea"/>
              </a:rPr>
              <a:t>）数据</a:t>
            </a:r>
            <a:r>
              <a:rPr lang="zh-CN" dirty="0" smtClean="0">
                <a:solidFill>
                  <a:schemeClr val="accent2">
                    <a:lumMod val="75000"/>
                  </a:schemeClr>
                </a:solidFill>
                <a:ea typeface="宋体" panose="02010600030101010101" pitchFamily="2" charset="-122"/>
                <a:sym typeface="+mn-ea"/>
              </a:rPr>
              <a:t>加工及规整化处理（续）</a:t>
            </a:r>
            <a:endParaRPr lang="zh-CN"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000" dirty="0" smtClean="0">
                <a:solidFill>
                  <a:schemeClr val="tx1"/>
                </a:solidFill>
                <a:sym typeface="+mn-ea"/>
              </a:rPr>
              <a:t>      ① 干净数据（Clean Data）</a:t>
            </a:r>
            <a:endParaRPr lang="en-US" altLang="zh-CN" sz="2000" dirty="0" smtClean="0">
              <a:solidFill>
                <a:schemeClr val="tx1"/>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000" dirty="0" smtClean="0">
                <a:solidFill>
                  <a:schemeClr val="tx1"/>
                </a:solidFill>
                <a:sym typeface="+mn-ea"/>
              </a:rPr>
              <a:t>        - 是相对于“脏数据（Dirty Data）”的一种说法，主要</a:t>
            </a:r>
            <a:r>
              <a:rPr lang="zh-CN" altLang="en-US" sz="2000" dirty="0" smtClean="0">
                <a:solidFill>
                  <a:schemeClr val="tx1"/>
                </a:solidFill>
                <a:ea typeface="宋体" panose="02010600030101010101" pitchFamily="2" charset="-122"/>
                <a:sym typeface="+mn-ea"/>
              </a:rPr>
              <a:t>的评价标准是数据质量，如是否存在缺失值、错误值或噪声信息等。</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通常，数据科学家采用</a:t>
            </a:r>
            <a:r>
              <a:rPr lang="zh-CN" altLang="en-US" sz="2000" u="sng" dirty="0" smtClean="0">
                <a:solidFill>
                  <a:schemeClr val="tx1"/>
                </a:solidFill>
                <a:ea typeface="宋体" panose="02010600030101010101" pitchFamily="2" charset="-122"/>
                <a:sym typeface="+mn-ea"/>
              </a:rPr>
              <a:t>数据审计</a:t>
            </a:r>
            <a:r>
              <a:rPr lang="zh-CN" altLang="en-US" sz="2000" dirty="0" smtClean="0">
                <a:solidFill>
                  <a:schemeClr val="tx1"/>
                </a:solidFill>
                <a:ea typeface="宋体" panose="02010600030101010101" pitchFamily="2" charset="-122"/>
                <a:sym typeface="+mn-ea"/>
              </a:rPr>
              <a:t>方法判断数据是否“干净”，并使用</a:t>
            </a:r>
            <a:r>
              <a:rPr lang="zh-CN" altLang="en-US" sz="2000" u="sng" dirty="0" smtClean="0">
                <a:solidFill>
                  <a:schemeClr val="tx1"/>
                </a:solidFill>
                <a:ea typeface="宋体" panose="02010600030101010101" pitchFamily="2" charset="-122"/>
                <a:sym typeface="+mn-ea"/>
              </a:rPr>
              <a:t>数据清洗</a:t>
            </a:r>
            <a:r>
              <a:rPr lang="zh-CN" altLang="en-US" sz="2000" dirty="0" smtClean="0">
                <a:solidFill>
                  <a:schemeClr val="tx1"/>
                </a:solidFill>
                <a:ea typeface="宋体" panose="02010600030101010101" pitchFamily="2" charset="-122"/>
                <a:sym typeface="+mn-ea"/>
              </a:rPr>
              <a:t>（Data</a:t>
            </a:r>
            <a:r>
              <a:rPr lang="en-US" altLang="zh-CN" sz="2000" dirty="0" smtClean="0">
                <a:solidFill>
                  <a:schemeClr val="tx1"/>
                </a:solidFill>
                <a:ea typeface="宋体" panose="02010600030101010101" pitchFamily="2" charset="-122"/>
                <a:sym typeface="+mn-ea"/>
              </a:rPr>
              <a:t> </a:t>
            </a:r>
            <a:r>
              <a:rPr lang="zh-CN" altLang="en-US" sz="2000" dirty="0" smtClean="0">
                <a:solidFill>
                  <a:schemeClr val="tx1"/>
                </a:solidFill>
                <a:ea typeface="宋体" panose="02010600030101010101" pitchFamily="2" charset="-122"/>
                <a:sym typeface="+mn-ea"/>
              </a:rPr>
              <a:t>Cleansing）的方法将“脏数据”加工成“干净数据”。</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000" dirty="0" smtClean="0">
                <a:solidFill>
                  <a:schemeClr val="tx1"/>
                </a:solidFill>
                <a:sym typeface="+mn-ea"/>
              </a:rPr>
              <a:t>      </a:t>
            </a:r>
            <a:r>
              <a:rPr lang="en-US" altLang="zh-CN" sz="2000" dirty="0" smtClean="0">
                <a:solidFill>
                  <a:schemeClr val="tx1"/>
                </a:solidFill>
                <a:latin typeface="宋体" panose="02010600030101010101" pitchFamily="2" charset="-122"/>
                <a:ea typeface="宋体" panose="02010600030101010101" pitchFamily="2" charset="-122"/>
                <a:sym typeface="+mn-ea"/>
              </a:rPr>
              <a:t>② </a:t>
            </a:r>
            <a:r>
              <a:rPr lang="zh-CN" altLang="en-US" sz="2000" dirty="0" smtClean="0">
                <a:solidFill>
                  <a:schemeClr val="tx1"/>
                </a:solidFill>
                <a:sym typeface="+mn-ea"/>
              </a:rPr>
              <a:t>规整数据（Tidy</a:t>
            </a:r>
            <a:r>
              <a:rPr lang="en-US" altLang="zh-CN" sz="2000" dirty="0" smtClean="0">
                <a:solidFill>
                  <a:schemeClr val="tx1"/>
                </a:solidFill>
                <a:sym typeface="+mn-ea"/>
              </a:rPr>
              <a:t> </a:t>
            </a:r>
            <a:r>
              <a:rPr lang="zh-CN" altLang="en-US" sz="2000" dirty="0" smtClean="0">
                <a:solidFill>
                  <a:schemeClr val="tx1"/>
                </a:solidFill>
                <a:sym typeface="+mn-ea"/>
              </a:rPr>
              <a:t>Data）</a:t>
            </a:r>
            <a:endParaRPr lang="zh-CN" altLang="en-US" sz="2000" dirty="0" smtClean="0">
              <a:solidFill>
                <a:schemeClr val="tx1"/>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是相对于“乱数据（Messy</a:t>
            </a:r>
            <a:r>
              <a:rPr lang="en-US" altLang="zh-CN" sz="2000" dirty="0" smtClean="0">
                <a:solidFill>
                  <a:schemeClr val="tx1"/>
                </a:solidFill>
                <a:sym typeface="+mn-ea"/>
              </a:rPr>
              <a:t> </a:t>
            </a:r>
            <a:r>
              <a:rPr lang="zh-CN" altLang="en-US" sz="2000" dirty="0" smtClean="0">
                <a:solidFill>
                  <a:schemeClr val="tx1"/>
                </a:solidFill>
                <a:sym typeface="+mn-ea"/>
              </a:rPr>
              <a:t>Data）”的一种说法，主要的判断标准是数据的形态是否符合计算与算法要求。</a:t>
            </a:r>
            <a:endParaRPr lang="zh-CN" altLang="en-US" sz="2000" dirty="0" smtClean="0">
              <a:solidFill>
                <a:schemeClr val="tx1"/>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“乱数据”并不代表数据的质量，它是从数据形态角度对数据进行分类。也就是说，“乱数据”也可以是“干净数据”。</a:t>
            </a:r>
            <a:endParaRPr lang="zh-CN" altLang="en-US" sz="2000" dirty="0" smtClean="0">
              <a:solidFill>
                <a:schemeClr val="tx1"/>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sym typeface="+mn-ea"/>
              </a:rPr>
              <a:t> </a:t>
            </a:r>
            <a:r>
              <a:rPr lang="en-US" altLang="zh-CN" sz="2000" dirty="0" smtClean="0">
                <a:solidFill>
                  <a:schemeClr val="tx1"/>
                </a:solidFill>
                <a:sym typeface="+mn-ea"/>
              </a:rPr>
              <a:t>       - </a:t>
            </a:r>
            <a:r>
              <a:rPr lang="zh-CN" altLang="en-US" sz="2000" dirty="0" smtClean="0">
                <a:solidFill>
                  <a:schemeClr val="tx1"/>
                </a:solidFill>
                <a:sym typeface="+mn-ea"/>
              </a:rPr>
              <a:t>通常，数据科学家采用数据的</a:t>
            </a:r>
            <a:r>
              <a:rPr lang="zh-CN" altLang="en-US" sz="2000" u="sng" dirty="0" smtClean="0">
                <a:solidFill>
                  <a:schemeClr val="tx1"/>
                </a:solidFill>
                <a:sym typeface="+mn-ea"/>
              </a:rPr>
              <a:t>规整化处理</a:t>
            </a:r>
            <a:r>
              <a:rPr lang="zh-CN" altLang="en-US" sz="2000" dirty="0" smtClean="0">
                <a:solidFill>
                  <a:schemeClr val="tx1"/>
                </a:solidFill>
                <a:sym typeface="+mn-ea"/>
              </a:rPr>
              <a:t>（Data</a:t>
            </a:r>
            <a:r>
              <a:rPr lang="en-US" altLang="zh-CN" sz="2000" dirty="0" smtClean="0">
                <a:solidFill>
                  <a:schemeClr val="tx1"/>
                </a:solidFill>
                <a:sym typeface="+mn-ea"/>
              </a:rPr>
              <a:t> </a:t>
            </a:r>
            <a:r>
              <a:rPr lang="zh-CN" altLang="en-US" sz="2000" dirty="0" smtClean="0">
                <a:solidFill>
                  <a:schemeClr val="tx1"/>
                </a:solidFill>
                <a:sym typeface="+mn-ea"/>
              </a:rPr>
              <a:t>Tidying）的方法将“乱数据”加工成“规整数据”。</a:t>
            </a:r>
            <a:endParaRPr lang="zh-CN" altLang="en-US" sz="2000" dirty="0" smtClean="0">
              <a:solidFill>
                <a:schemeClr val="tx1"/>
              </a:solidFill>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939165"/>
            <a:ext cx="8977630" cy="522986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数据科学的基本流程（续）</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latin typeface="+mj-lt"/>
                <a:ea typeface="黑体" panose="02010609060101010101" pitchFamily="49" charset="-122"/>
                <a:cs typeface="+mj-lt"/>
                <a:sym typeface="+mn-ea"/>
              </a:rPr>
              <a:t>  </a:t>
            </a:r>
            <a:r>
              <a:rPr lang="zh-CN" altLang="en-US" dirty="0" smtClean="0">
                <a:solidFill>
                  <a:schemeClr val="accent2">
                    <a:lumMod val="75000"/>
                  </a:schemeClr>
                </a:solidFill>
                <a:sym typeface="+mn-ea"/>
              </a:rPr>
              <a:t>（</a:t>
            </a:r>
            <a:r>
              <a:rPr lang="en-US" altLang="zh-CN" dirty="0" smtClean="0">
                <a:solidFill>
                  <a:schemeClr val="accent2">
                    <a:lumMod val="75000"/>
                  </a:schemeClr>
                </a:solidFill>
                <a:sym typeface="+mn-ea"/>
              </a:rPr>
              <a:t>3</a:t>
            </a:r>
            <a:r>
              <a:rPr lang="zh-CN" altLang="en-US" dirty="0" smtClean="0">
                <a:solidFill>
                  <a:schemeClr val="accent2">
                    <a:lumMod val="75000"/>
                  </a:schemeClr>
                </a:solidFill>
                <a:sym typeface="+mn-ea"/>
              </a:rPr>
              <a:t>）探索型数据</a:t>
            </a:r>
            <a:r>
              <a:rPr lang="zh-CN" dirty="0" smtClean="0">
                <a:solidFill>
                  <a:schemeClr val="accent2">
                    <a:lumMod val="75000"/>
                  </a:schemeClr>
                </a:solidFill>
                <a:ea typeface="宋体" panose="02010600030101010101" pitchFamily="2" charset="-122"/>
                <a:sym typeface="+mn-ea"/>
              </a:rPr>
              <a:t>分析</a:t>
            </a:r>
            <a:r>
              <a:rPr lang="zh-CN" altLang="en-US" dirty="0" smtClean="0">
                <a:solidFill>
                  <a:schemeClr val="accent2">
                    <a:lumMod val="75000"/>
                  </a:schemeClr>
                </a:solidFill>
                <a:sym typeface="+mn-ea"/>
              </a:rPr>
              <a:t>（</a:t>
            </a:r>
            <a:r>
              <a:rPr lang="zh-CN" altLang="en-US" dirty="0" smtClean="0">
                <a:solidFill>
                  <a:schemeClr val="accent2">
                    <a:lumMod val="75000"/>
                  </a:schemeClr>
                </a:solidFill>
                <a:sym typeface="+mn-ea"/>
              </a:rPr>
              <a:t>Exploratory</a:t>
            </a:r>
            <a:r>
              <a:rPr lang="en-US" altLang="zh-CN" dirty="0" smtClean="0">
                <a:solidFill>
                  <a:schemeClr val="accent2">
                    <a:lumMod val="75000"/>
                  </a:schemeClr>
                </a:solidFill>
                <a:sym typeface="+mn-ea"/>
              </a:rPr>
              <a:t> </a:t>
            </a:r>
            <a:r>
              <a:rPr lang="zh-CN" altLang="en-US" dirty="0" smtClean="0">
                <a:solidFill>
                  <a:schemeClr val="accent2">
                    <a:lumMod val="75000"/>
                  </a:schemeClr>
                </a:solidFill>
                <a:sym typeface="+mn-ea"/>
              </a:rPr>
              <a:t>Data</a:t>
            </a:r>
            <a:r>
              <a:rPr lang="en-US" altLang="zh-CN" dirty="0" smtClean="0">
                <a:solidFill>
                  <a:schemeClr val="accent2">
                    <a:lumMod val="75000"/>
                  </a:schemeClr>
                </a:solidFill>
                <a:sym typeface="+mn-ea"/>
              </a:rPr>
              <a:t> </a:t>
            </a:r>
            <a:r>
              <a:rPr lang="zh-CN" altLang="en-US" dirty="0" smtClean="0">
                <a:solidFill>
                  <a:schemeClr val="accent2">
                    <a:lumMod val="75000"/>
                  </a:schemeClr>
                </a:solidFill>
                <a:sym typeface="+mn-ea"/>
              </a:rPr>
              <a:t>Analysis，EDA</a:t>
            </a:r>
            <a:r>
              <a:rPr lang="zh-CN" altLang="en-US" dirty="0" smtClean="0">
                <a:solidFill>
                  <a:schemeClr val="accent2">
                    <a:lumMod val="75000"/>
                  </a:schemeClr>
                </a:solidFill>
                <a:sym typeface="+mn-ea"/>
              </a:rPr>
              <a:t>）</a:t>
            </a:r>
            <a:endParaRPr lang="zh-CN"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sym typeface="+mn-ea"/>
              </a:rPr>
              <a:t>      - </a:t>
            </a:r>
            <a:r>
              <a:rPr lang="en-US" altLang="zh-CN" sz="2100" u="sng" dirty="0" smtClean="0">
                <a:solidFill>
                  <a:schemeClr val="tx1"/>
                </a:solidFill>
                <a:sym typeface="+mn-ea"/>
              </a:rPr>
              <a:t>探索型数据分析</a:t>
            </a:r>
            <a:r>
              <a:rPr lang="zh-CN" altLang="en-US" sz="2100" dirty="0" smtClean="0">
                <a:solidFill>
                  <a:schemeClr val="tx1"/>
                </a:solidFill>
                <a:ea typeface="宋体" panose="02010600030101010101" pitchFamily="2" charset="-122"/>
                <a:sym typeface="+mn-ea"/>
              </a:rPr>
              <a:t>是</a:t>
            </a:r>
            <a:r>
              <a:rPr lang="en-US" altLang="zh-CN" sz="2100" dirty="0" smtClean="0">
                <a:solidFill>
                  <a:schemeClr val="tx1"/>
                </a:solidFill>
                <a:sym typeface="+mn-ea"/>
              </a:rPr>
              <a:t>指对</a:t>
            </a:r>
            <a:r>
              <a:rPr lang="zh-CN" altLang="en-US" sz="2100" dirty="0" smtClean="0">
                <a:solidFill>
                  <a:schemeClr val="tx1"/>
                </a:solidFill>
                <a:ea typeface="宋体" panose="02010600030101010101" pitchFamily="2" charset="-122"/>
                <a:sym typeface="+mn-ea"/>
              </a:rPr>
              <a:t>已有的数据（特别是调查或观察得来的原始数据）在</a:t>
            </a:r>
            <a:r>
              <a:rPr lang="zh-CN" altLang="en-US" sz="2100" u="sng" dirty="0" smtClean="0">
                <a:solidFill>
                  <a:schemeClr val="tx1"/>
                </a:solidFill>
                <a:ea typeface="宋体" panose="02010600030101010101" pitchFamily="2" charset="-122"/>
                <a:sym typeface="+mn-ea"/>
              </a:rPr>
              <a:t>尽量少的先验假定下</a:t>
            </a:r>
            <a:r>
              <a:rPr lang="zh-CN" altLang="en-US" sz="2100" dirty="0" smtClean="0">
                <a:solidFill>
                  <a:schemeClr val="tx1"/>
                </a:solidFill>
                <a:ea typeface="宋体" panose="02010600030101010101" pitchFamily="2" charset="-122"/>
                <a:sym typeface="+mn-ea"/>
              </a:rPr>
              <a:t>进行探索，并通过作图、制表、方程拟合、计算特征量等</a:t>
            </a:r>
            <a:r>
              <a:rPr lang="zh-CN" altLang="en-US" sz="2100" u="sng" dirty="0" smtClean="0">
                <a:solidFill>
                  <a:schemeClr val="tx1"/>
                </a:solidFill>
                <a:ea typeface="宋体" panose="02010600030101010101" pitchFamily="2" charset="-122"/>
                <a:sym typeface="+mn-ea"/>
              </a:rPr>
              <a:t>手段</a:t>
            </a:r>
            <a:r>
              <a:rPr lang="zh-CN" altLang="en-US" sz="2100" dirty="0" smtClean="0">
                <a:solidFill>
                  <a:schemeClr val="tx1"/>
                </a:solidFill>
                <a:ea typeface="宋体" panose="02010600030101010101" pitchFamily="2" charset="-122"/>
                <a:sym typeface="+mn-ea"/>
              </a:rPr>
              <a:t>探索数据的结构和规律的一种数据分析方法。</a:t>
            </a:r>
            <a:endParaRPr lang="zh-CN" altLang="en-US" sz="21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100" dirty="0" smtClean="0">
                <a:solidFill>
                  <a:schemeClr val="tx1"/>
                </a:solidFill>
                <a:ea typeface="宋体" panose="02010600030101010101" pitchFamily="2" charset="-122"/>
                <a:sym typeface="+mn-ea"/>
              </a:rPr>
              <a:t> </a:t>
            </a:r>
            <a:r>
              <a:rPr lang="en-US" altLang="zh-CN" sz="2100" dirty="0" smtClean="0">
                <a:solidFill>
                  <a:schemeClr val="tx1"/>
                </a:solidFill>
                <a:ea typeface="宋体" panose="02010600030101010101" pitchFamily="2" charset="-122"/>
                <a:sym typeface="+mn-ea"/>
              </a:rPr>
              <a:t>     - </a:t>
            </a:r>
            <a:r>
              <a:rPr lang="zh-CN" altLang="en-US" sz="2100" dirty="0" smtClean="0">
                <a:solidFill>
                  <a:schemeClr val="tx1"/>
                </a:solidFill>
                <a:ea typeface="宋体" panose="02010600030101010101" pitchFamily="2" charset="-122"/>
                <a:sym typeface="+mn-ea"/>
              </a:rPr>
              <a:t>当数据科学家对数据及其相关业务没有足够的经验，且不确定应该采用何种传统统计方法进行分析时，经常通过探索型数据分析方法达到数据理解的目的。</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400" dirty="0" smtClean="0">
                <a:solidFill>
                  <a:schemeClr val="accent2">
                    <a:lumMod val="75000"/>
                  </a:schemeClr>
                </a:solidFill>
                <a:sym typeface="+mn-ea"/>
              </a:rPr>
              <a:t> （4）</a:t>
            </a:r>
            <a:r>
              <a:rPr lang="zh-CN" altLang="en-US" dirty="0" smtClean="0">
                <a:solidFill>
                  <a:schemeClr val="accent2">
                    <a:lumMod val="75000"/>
                  </a:schemeClr>
                </a:solidFill>
                <a:sym typeface="+mn-ea"/>
              </a:rPr>
              <a:t>数据分析与洞见</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100" dirty="0" smtClean="0">
                <a:ea typeface="宋体" panose="02010600030101010101" pitchFamily="2" charset="-122"/>
                <a:cs typeface="+mn-lt"/>
                <a:sym typeface="+mn-ea"/>
              </a:rPr>
              <a:t> </a:t>
            </a:r>
            <a:r>
              <a:rPr lang="en-US" altLang="zh-CN" sz="2100" dirty="0" smtClean="0">
                <a:ea typeface="宋体" panose="02010600030101010101" pitchFamily="2" charset="-122"/>
                <a:cs typeface="+mn-lt"/>
                <a:sym typeface="+mn-ea"/>
              </a:rPr>
              <a:t>     </a:t>
            </a:r>
            <a:r>
              <a:rPr lang="zh-CN" altLang="en-US" sz="2100" dirty="0" smtClean="0">
                <a:ea typeface="宋体" panose="02010600030101010101" pitchFamily="2" charset="-122"/>
                <a:cs typeface="+mn-lt"/>
                <a:sym typeface="+mn-ea"/>
              </a:rPr>
              <a:t>- 在数据理解的基础上，数据科学家设计、选择或应用具体的机器学习算法、统计模型进行数据分析，</a:t>
            </a:r>
            <a:r>
              <a:rPr lang="zh-CN" altLang="en-US" sz="2100" dirty="0" smtClean="0">
                <a:ea typeface="宋体" panose="02010600030101010101" pitchFamily="2" charset="-122"/>
                <a:cs typeface="+mn-lt"/>
              </a:rPr>
              <a:t>以发掘数据中隐藏的模式、关系、相关性和趋势，从而提炼出有价值的信息和知识</a:t>
            </a:r>
            <a:endParaRPr lang="zh-CN" altLang="en-US" sz="2100" dirty="0" smtClean="0">
              <a:ea typeface="宋体" panose="02010600030101010101" pitchFamily="2" charset="-122"/>
              <a:cs typeface="+mn-lt"/>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ea typeface="宋体" panose="02010600030101010101" pitchFamily="2" charset="-122"/>
                <a:sym typeface="+mn-ea"/>
              </a:rPr>
              <a:t>      - </a:t>
            </a:r>
            <a:r>
              <a:rPr lang="zh-CN" altLang="en-US" sz="2100" dirty="0" smtClean="0">
                <a:ea typeface="宋体" panose="02010600030101010101" pitchFamily="2" charset="-122"/>
                <a:sym typeface="+mn-ea"/>
              </a:rPr>
              <a:t>图1-8给出了数据分析的3个基本类型及其内在联系。</a:t>
            </a:r>
            <a:endParaRPr lang="zh-CN" altLang="en-US" sz="2100" dirty="0" smtClean="0">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Rectangle 3"/>
          <p:cNvSpPr>
            <a:spLocks noGrp="1" noRot="1"/>
          </p:cNvSpPr>
          <p:nvPr>
            <p:ph type="subTitle" idx="1"/>
            <p:custDataLst>
              <p:tags r:id="rId2"/>
            </p:custDataLst>
          </p:nvPr>
        </p:nvSpPr>
        <p:spPr>
          <a:xfrm>
            <a:off x="88900" y="795655"/>
            <a:ext cx="8977630" cy="25012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数据科学的基本流程（续）</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chemeClr val="accent2">
                    <a:lumMod val="75000"/>
                  </a:schemeClr>
                </a:solidFill>
                <a:sym typeface="+mn-ea"/>
              </a:rPr>
              <a:t> （4）</a:t>
            </a:r>
            <a:r>
              <a:rPr lang="zh-CN" altLang="en-US" dirty="0" smtClean="0">
                <a:solidFill>
                  <a:schemeClr val="accent2">
                    <a:lumMod val="75000"/>
                  </a:schemeClr>
                </a:solidFill>
                <a:sym typeface="+mn-ea"/>
              </a:rPr>
              <a:t>数据分析与洞见（续）</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ea typeface="宋体" panose="02010600030101010101" pitchFamily="2" charset="-122"/>
                <a:cs typeface="+mn-lt"/>
                <a:sym typeface="+mn-ea"/>
              </a:rPr>
              <a:t>      </a:t>
            </a:r>
            <a:r>
              <a:rPr lang="en-US" altLang="zh-CN" sz="2100" dirty="0" smtClean="0">
                <a:latin typeface="宋体" panose="02010600030101010101" pitchFamily="2" charset="-122"/>
                <a:ea typeface="宋体" panose="02010600030101010101" pitchFamily="2" charset="-122"/>
                <a:cs typeface="+mn-lt"/>
                <a:sym typeface="+mn-ea"/>
              </a:rPr>
              <a:t>① </a:t>
            </a:r>
            <a:r>
              <a:rPr lang="en-US" altLang="zh-CN" sz="2100" u="sng" dirty="0" smtClean="0">
                <a:ea typeface="宋体" panose="02010600030101010101" pitchFamily="2" charset="-122"/>
                <a:cs typeface="+mn-lt"/>
                <a:sym typeface="+mn-ea"/>
              </a:rPr>
              <a:t>描述性分析</a:t>
            </a:r>
            <a:r>
              <a:rPr lang="en-US" altLang="zh-CN" sz="2100" dirty="0" smtClean="0">
                <a:ea typeface="宋体" panose="02010600030101010101" pitchFamily="2" charset="-122"/>
                <a:cs typeface="+mn-lt"/>
                <a:sym typeface="+mn-ea"/>
              </a:rPr>
              <a:t>：一种将数据转换为信息的分析过程</a:t>
            </a:r>
            <a:r>
              <a:rPr lang="zh-CN" altLang="en-US" sz="2100" dirty="0" smtClean="0">
                <a:ea typeface="宋体" panose="02010600030101010101" pitchFamily="2" charset="-122"/>
                <a:cs typeface="+mn-lt"/>
                <a:sym typeface="+mn-ea"/>
              </a:rPr>
              <a:t>。</a:t>
            </a:r>
            <a:endParaRPr lang="en-US" altLang="zh-CN" sz="21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ea typeface="宋体" panose="02010600030101010101" pitchFamily="2" charset="-122"/>
                <a:cs typeface="+mn-lt"/>
                <a:sym typeface="+mn-ea"/>
              </a:rPr>
              <a:t>      </a:t>
            </a:r>
            <a:r>
              <a:rPr lang="en-US" altLang="zh-CN" sz="2100" dirty="0" smtClean="0">
                <a:latin typeface="宋体" panose="02010600030101010101" pitchFamily="2" charset="-122"/>
                <a:ea typeface="宋体" panose="02010600030101010101" pitchFamily="2" charset="-122"/>
                <a:cs typeface="+mn-lt"/>
                <a:sym typeface="+mn-ea"/>
              </a:rPr>
              <a:t>② </a:t>
            </a:r>
            <a:r>
              <a:rPr lang="zh-CN" altLang="en-US" sz="2100" u="sng" dirty="0" smtClean="0">
                <a:ea typeface="宋体" panose="02010600030101010101" pitchFamily="2" charset="-122"/>
                <a:cs typeface="+mn-lt"/>
                <a:sym typeface="+mn-ea"/>
              </a:rPr>
              <a:t>预测性分析</a:t>
            </a:r>
            <a:r>
              <a:rPr lang="zh-CN" altLang="en-US" sz="2100" dirty="0" smtClean="0">
                <a:ea typeface="宋体" panose="02010600030101010101" pitchFamily="2" charset="-122"/>
                <a:cs typeface="+mn-lt"/>
                <a:sym typeface="+mn-ea"/>
              </a:rPr>
              <a:t>：一种将信息转换为知识的分析过程。</a:t>
            </a:r>
            <a:endParaRPr lang="zh-CN" altLang="en-US" sz="21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ea typeface="宋体" panose="02010600030101010101" pitchFamily="2" charset="-122"/>
                <a:cs typeface="+mn-lt"/>
                <a:sym typeface="+mn-ea"/>
              </a:rPr>
              <a:t>      </a:t>
            </a:r>
            <a:r>
              <a:rPr lang="en-US" altLang="zh-CN" sz="2100" dirty="0" smtClean="0">
                <a:latin typeface="宋体" panose="02010600030101010101" pitchFamily="2" charset="-122"/>
                <a:ea typeface="宋体" panose="02010600030101010101" pitchFamily="2" charset="-122"/>
                <a:cs typeface="+mn-lt"/>
                <a:sym typeface="+mn-ea"/>
              </a:rPr>
              <a:t>③ </a:t>
            </a:r>
            <a:r>
              <a:rPr lang="zh-CN" altLang="en-US" sz="2100" u="sng" dirty="0" smtClean="0">
                <a:ea typeface="宋体" panose="02010600030101010101" pitchFamily="2" charset="-122"/>
                <a:cs typeface="+mn-lt"/>
                <a:sym typeface="+mn-ea"/>
              </a:rPr>
              <a:t>规范性分析</a:t>
            </a:r>
            <a:r>
              <a:rPr lang="zh-CN" altLang="en-US" sz="2100" dirty="0" smtClean="0">
                <a:ea typeface="宋体" panose="02010600030101010101" pitchFamily="2" charset="-122"/>
                <a:cs typeface="+mn-lt"/>
                <a:sym typeface="+mn-ea"/>
              </a:rPr>
              <a:t>：一种将知识转换为智慧的分析过程。</a:t>
            </a:r>
            <a:endParaRPr lang="zh-CN" altLang="en-US" sz="2100" dirty="0" smtClean="0">
              <a:ea typeface="宋体" panose="02010600030101010101" pitchFamily="2" charset="-122"/>
              <a:sym typeface="+mn-ea"/>
            </a:endParaRPr>
          </a:p>
        </p:txBody>
      </p:sp>
      <p:graphicFrame>
        <p:nvGraphicFramePr>
          <p:cNvPr id="7" name="对象 6"/>
          <p:cNvGraphicFramePr>
            <a:graphicFrameLocks noChangeAspect="1"/>
          </p:cNvGraphicFramePr>
          <p:nvPr>
            <p:custDataLst>
              <p:tags r:id="rId3"/>
            </p:custDataLst>
          </p:nvPr>
        </p:nvGraphicFramePr>
        <p:xfrm>
          <a:off x="2073275" y="3078480"/>
          <a:ext cx="6776720" cy="3420745"/>
        </p:xfrm>
        <a:graphic>
          <a:graphicData uri="http://schemas.openxmlformats.org/presentationml/2006/ole">
            <mc:AlternateContent xmlns:mc="http://schemas.openxmlformats.org/markup-compatibility/2006">
              <mc:Choice xmlns:v="urn:schemas-microsoft-com:vml" Requires="v">
                <p:oleObj spid="_x0000_s8" name="" r:id="rId4" imgW="3852545" imgH="1983105" progId="Visio.Drawing.11">
                  <p:embed/>
                </p:oleObj>
              </mc:Choice>
              <mc:Fallback>
                <p:oleObj name="" r:id="rId4" imgW="3852545" imgH="198310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3275" y="3078480"/>
                        <a:ext cx="6776720" cy="3420745"/>
                      </a:xfrm>
                      <a:prstGeom prst="rect">
                        <a:avLst/>
                      </a:prstGeom>
                      <a:noFill/>
                    </p:spPr>
                  </p:pic>
                </p:oleObj>
              </mc:Fallback>
            </mc:AlternateContent>
          </a:graphicData>
        </a:graphic>
      </p:graphicFrame>
      <p:sp>
        <p:nvSpPr>
          <p:cNvPr id="9" name="TextBox 7"/>
          <p:cNvSpPr txBox="1"/>
          <p:nvPr>
            <p:custDataLst>
              <p:tags r:id="rId6"/>
            </p:custDataLst>
          </p:nvPr>
        </p:nvSpPr>
        <p:spPr>
          <a:xfrm>
            <a:off x="704215" y="3633470"/>
            <a:ext cx="2850515"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1-8 </a:t>
            </a:r>
            <a:r>
              <a:rPr lang="zh-CN" altLang="en-US" sz="2000" dirty="0"/>
              <a:t>数据分析的 3 个基本类型及其内在联系</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939165"/>
            <a:ext cx="8977630" cy="214820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数据科学的基本流程（续）</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chemeClr val="accent2">
                    <a:lumMod val="75000"/>
                  </a:schemeClr>
                </a:solidFill>
                <a:sym typeface="+mn-ea"/>
              </a:rPr>
              <a:t> （</a:t>
            </a:r>
            <a:r>
              <a:rPr lang="en-US" altLang="zh-CN" sz="2400" dirty="0" smtClean="0">
                <a:solidFill>
                  <a:schemeClr val="accent2">
                    <a:lumMod val="75000"/>
                  </a:schemeClr>
                </a:solidFill>
                <a:sym typeface="+mn-ea"/>
              </a:rPr>
              <a:t>5</a:t>
            </a:r>
            <a:r>
              <a:rPr lang="zh-CN" altLang="en-US" sz="2400" dirty="0" smtClean="0">
                <a:solidFill>
                  <a:schemeClr val="accent2">
                    <a:lumMod val="75000"/>
                  </a:schemeClr>
                </a:solidFill>
                <a:sym typeface="+mn-ea"/>
              </a:rPr>
              <a:t>）</a:t>
            </a:r>
            <a:r>
              <a:rPr lang="zh-CN" altLang="en-US" dirty="0" smtClean="0">
                <a:solidFill>
                  <a:schemeClr val="accent2">
                    <a:lumMod val="75000"/>
                  </a:schemeClr>
                </a:solidFill>
                <a:sym typeface="+mn-ea"/>
              </a:rPr>
              <a:t>结果呈现</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ea typeface="宋体" panose="02010600030101010101" pitchFamily="2" charset="-122"/>
                <a:cs typeface="+mn-lt"/>
                <a:sym typeface="+mn-ea"/>
              </a:rPr>
              <a:t>      - </a:t>
            </a:r>
            <a:r>
              <a:rPr lang="zh-CN" altLang="en-US" sz="2100" dirty="0" smtClean="0">
                <a:ea typeface="宋体" panose="02010600030101010101" pitchFamily="2" charset="-122"/>
                <a:cs typeface="+mn-lt"/>
                <a:sym typeface="+mn-ea"/>
              </a:rPr>
              <a:t>将</a:t>
            </a:r>
            <a:r>
              <a:rPr sz="2100" dirty="0" smtClean="0">
                <a:ea typeface="宋体" panose="02010600030101010101" pitchFamily="2" charset="-122"/>
                <a:cs typeface="+mn-lt"/>
                <a:sym typeface="+mn-ea"/>
              </a:rPr>
              <a:t>机器学习算法</a:t>
            </a:r>
            <a:r>
              <a:rPr lang="zh-CN" sz="2100" dirty="0" smtClean="0">
                <a:ea typeface="宋体" panose="02010600030101010101" pitchFamily="2" charset="-122"/>
                <a:cs typeface="+mn-lt"/>
                <a:sym typeface="+mn-ea"/>
              </a:rPr>
              <a:t>和</a:t>
            </a:r>
            <a:r>
              <a:rPr sz="2100" dirty="0" smtClean="0">
                <a:ea typeface="宋体" panose="02010600030101010101" pitchFamily="2" charset="-122"/>
                <a:cs typeface="+mn-lt"/>
                <a:sym typeface="+mn-ea"/>
              </a:rPr>
              <a:t>统计模型</a:t>
            </a:r>
            <a:r>
              <a:rPr lang="zh-CN" sz="2100" dirty="0" smtClean="0">
                <a:ea typeface="宋体" panose="02010600030101010101" pitchFamily="2" charset="-122"/>
                <a:cs typeface="+mn-lt"/>
                <a:sym typeface="+mn-ea"/>
              </a:rPr>
              <a:t>得到的分析结果</a:t>
            </a:r>
            <a:r>
              <a:rPr sz="2100" dirty="0" smtClean="0">
                <a:ea typeface="宋体" panose="02010600030101010101" pitchFamily="2" charset="-122"/>
                <a:cs typeface="+mn-lt"/>
                <a:sym typeface="+mn-ea"/>
              </a:rPr>
              <a:t>，采用数据可视化、故事化描述等</a:t>
            </a:r>
            <a:r>
              <a:rPr sz="2100" u="sng" dirty="0" smtClean="0">
                <a:ea typeface="宋体" panose="02010600030101010101" pitchFamily="2" charset="-122"/>
                <a:cs typeface="+mn-lt"/>
                <a:sym typeface="+mn-ea"/>
              </a:rPr>
              <a:t>方法</a:t>
            </a:r>
            <a:r>
              <a:rPr lang="zh-CN" sz="2100" dirty="0" smtClean="0">
                <a:ea typeface="宋体" panose="02010600030101010101" pitchFamily="2" charset="-122"/>
                <a:cs typeface="+mn-lt"/>
                <a:sym typeface="+mn-ea"/>
              </a:rPr>
              <a:t>，以清晰、直观的方式</a:t>
            </a:r>
            <a:r>
              <a:rPr sz="2100" u="sng" dirty="0" smtClean="0">
                <a:ea typeface="宋体" panose="02010600030101010101" pitchFamily="2" charset="-122"/>
                <a:cs typeface="+mn-lt"/>
                <a:sym typeface="+mn-ea"/>
              </a:rPr>
              <a:t>展</a:t>
            </a:r>
            <a:r>
              <a:rPr lang="zh-CN" sz="2100" u="sng" dirty="0" smtClean="0">
                <a:ea typeface="宋体" panose="02010600030101010101" pitchFamily="2" charset="-122"/>
                <a:cs typeface="+mn-lt"/>
                <a:sym typeface="+mn-ea"/>
              </a:rPr>
              <a:t>现</a:t>
            </a:r>
            <a:r>
              <a:rPr sz="2100" u="sng" dirty="0" smtClean="0">
                <a:ea typeface="宋体" panose="02010600030101010101" pitchFamily="2" charset="-122"/>
                <a:cs typeface="+mn-lt"/>
                <a:sym typeface="+mn-ea"/>
              </a:rPr>
              <a:t>给最终用户</a:t>
            </a:r>
            <a:r>
              <a:rPr sz="2100" dirty="0" smtClean="0">
                <a:ea typeface="宋体" panose="02010600030101010101" pitchFamily="2" charset="-122"/>
                <a:cs typeface="+mn-lt"/>
                <a:sym typeface="+mn-ea"/>
              </a:rPr>
              <a:t>，进而达到</a:t>
            </a:r>
            <a:r>
              <a:rPr sz="2100" u="sng" dirty="0" smtClean="0">
                <a:ea typeface="宋体" panose="02010600030101010101" pitchFamily="2" charset="-122"/>
                <a:cs typeface="+mn-lt"/>
                <a:sym typeface="+mn-ea"/>
              </a:rPr>
              <a:t>决策支持和提供产品</a:t>
            </a:r>
            <a:r>
              <a:rPr sz="2100" dirty="0" smtClean="0">
                <a:ea typeface="宋体" panose="02010600030101010101" pitchFamily="2" charset="-122"/>
                <a:cs typeface="+mn-lt"/>
                <a:sym typeface="+mn-ea"/>
              </a:rPr>
              <a:t>的目的。</a:t>
            </a:r>
            <a:endParaRPr sz="21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custDataLst>
              <p:tags r:id="rId3"/>
            </p:custDataLst>
          </p:nvPr>
        </p:nvSpPr>
        <p:spPr>
          <a:xfrm>
            <a:off x="72390" y="3147060"/>
            <a:ext cx="8977630" cy="15875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chemeClr val="accent2">
                    <a:lumMod val="75000"/>
                  </a:schemeClr>
                </a:solidFill>
                <a:sym typeface="+mn-ea"/>
              </a:rPr>
              <a:t> （</a:t>
            </a:r>
            <a:r>
              <a:rPr lang="en-US" altLang="zh-CN" sz="2400" dirty="0" smtClean="0">
                <a:solidFill>
                  <a:schemeClr val="accent2">
                    <a:lumMod val="75000"/>
                  </a:schemeClr>
                </a:solidFill>
                <a:sym typeface="+mn-ea"/>
              </a:rPr>
              <a:t>6</a:t>
            </a:r>
            <a:r>
              <a:rPr lang="zh-CN" altLang="en-US" sz="2400" dirty="0" smtClean="0">
                <a:solidFill>
                  <a:schemeClr val="accent2">
                    <a:lumMod val="75000"/>
                  </a:schemeClr>
                </a:solidFill>
                <a:sym typeface="+mn-ea"/>
              </a:rPr>
              <a:t>）</a:t>
            </a:r>
            <a:r>
              <a:rPr lang="zh-CN" altLang="en-US" dirty="0" smtClean="0">
                <a:solidFill>
                  <a:schemeClr val="accent2">
                    <a:lumMod val="75000"/>
                  </a:schemeClr>
                </a:solidFill>
                <a:sym typeface="+mn-ea"/>
              </a:rPr>
              <a:t>数据产品的提供</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ea typeface="宋体" panose="02010600030101010101" pitchFamily="2" charset="-122"/>
                <a:cs typeface="+mn-lt"/>
                <a:sym typeface="+mn-ea"/>
              </a:rPr>
              <a:t>      - </a:t>
            </a:r>
            <a:r>
              <a:rPr lang="zh-CN" altLang="en-US" sz="2100" dirty="0" smtClean="0">
                <a:ea typeface="宋体" panose="02010600030101010101" pitchFamily="2" charset="-122"/>
                <a:cs typeface="+mn-lt"/>
                <a:sym typeface="+mn-ea"/>
              </a:rPr>
              <a:t>利用</a:t>
            </a:r>
            <a:r>
              <a:rPr sz="2100" dirty="0" smtClean="0">
                <a:ea typeface="宋体" panose="02010600030101010101" pitchFamily="2" charset="-122"/>
                <a:cs typeface="+mn-lt"/>
                <a:sym typeface="+mn-ea"/>
              </a:rPr>
              <a:t>机器学习算法</a:t>
            </a:r>
            <a:r>
              <a:rPr lang="zh-CN" sz="2100" dirty="0" smtClean="0">
                <a:ea typeface="宋体" panose="02010600030101010101" pitchFamily="2" charset="-122"/>
                <a:cs typeface="+mn-lt"/>
                <a:sym typeface="+mn-ea"/>
              </a:rPr>
              <a:t>和</a:t>
            </a:r>
            <a:r>
              <a:rPr sz="2100" dirty="0" smtClean="0">
                <a:ea typeface="宋体" panose="02010600030101010101" pitchFamily="2" charset="-122"/>
                <a:cs typeface="+mn-lt"/>
                <a:sym typeface="+mn-ea"/>
              </a:rPr>
              <a:t>统计模型的设计与应用，进一步将</a:t>
            </a:r>
            <a:r>
              <a:rPr lang="zh-CN" sz="2100" dirty="0" smtClean="0">
                <a:ea typeface="宋体" panose="02010600030101010101" pitchFamily="2" charset="-122"/>
                <a:cs typeface="+mn-lt"/>
                <a:sym typeface="+mn-ea"/>
              </a:rPr>
              <a:t>干净、处理过的数据</a:t>
            </a:r>
            <a:r>
              <a:rPr sz="2100" dirty="0" smtClean="0">
                <a:ea typeface="宋体" panose="02010600030101010101" pitchFamily="2" charset="-122"/>
                <a:cs typeface="+mn-lt"/>
                <a:sym typeface="+mn-ea"/>
              </a:rPr>
              <a:t>转</a:t>
            </a:r>
            <a:r>
              <a:rPr lang="zh-CN" sz="2100" dirty="0" smtClean="0">
                <a:ea typeface="宋体" panose="02010600030101010101" pitchFamily="2" charset="-122"/>
                <a:cs typeface="+mn-lt"/>
                <a:sym typeface="+mn-ea"/>
              </a:rPr>
              <a:t>化为实用的</a:t>
            </a:r>
            <a:r>
              <a:rPr sz="2100" dirty="0" smtClean="0">
                <a:ea typeface="宋体" panose="02010600030101010101" pitchFamily="2" charset="-122"/>
                <a:cs typeface="+mn-lt"/>
                <a:sym typeface="+mn-ea"/>
              </a:rPr>
              <a:t>“</a:t>
            </a:r>
            <a:r>
              <a:rPr sz="2100" u="sng" dirty="0" smtClean="0">
                <a:ea typeface="宋体" panose="02010600030101010101" pitchFamily="2" charset="-122"/>
                <a:cs typeface="+mn-lt"/>
                <a:sym typeface="+mn-ea"/>
              </a:rPr>
              <a:t>数据产品</a:t>
            </a:r>
            <a:r>
              <a:rPr sz="2100" dirty="0" smtClean="0">
                <a:ea typeface="宋体" panose="02010600030101010101" pitchFamily="2" charset="-122"/>
                <a:cs typeface="+mn-lt"/>
                <a:sym typeface="+mn-ea"/>
              </a:rPr>
              <a:t>”，并提供给“</a:t>
            </a:r>
            <a:r>
              <a:rPr sz="2100" u="sng" dirty="0" smtClean="0">
                <a:ea typeface="宋体" panose="02010600030101010101" pitchFamily="2" charset="-122"/>
                <a:cs typeface="+mn-lt"/>
                <a:sym typeface="+mn-ea"/>
              </a:rPr>
              <a:t>现实世界</a:t>
            </a:r>
            <a:r>
              <a:rPr sz="2100" dirty="0" smtClean="0">
                <a:ea typeface="宋体" panose="02010600030101010101" pitchFamily="2" charset="-122"/>
                <a:cs typeface="+mn-lt"/>
                <a:sym typeface="+mn-ea"/>
              </a:rPr>
              <a:t>”，方便交易与消费</a:t>
            </a:r>
            <a:r>
              <a:rPr lang="zh-CN" altLang="en-US" sz="2100" dirty="0" smtClean="0">
                <a:ea typeface="宋体" panose="02010600030101010101" pitchFamily="2" charset="-122"/>
                <a:cs typeface="+mn-lt"/>
                <a:sym typeface="+mn-ea"/>
              </a:rPr>
              <a:t>。</a:t>
            </a:r>
            <a:endParaRPr lang="zh-CN" altLang="en-US" sz="2100" dirty="0" smtClean="0">
              <a:ea typeface="宋体" panose="02010600030101010101" pitchFamily="2" charset="-122"/>
              <a:sym typeface="+mn-ea"/>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186499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学科定位</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ea typeface="宋体" panose="02010600030101010101" pitchFamily="2" charset="-122"/>
                <a:cs typeface="+mn-lt"/>
                <a:sym typeface="+mn-ea"/>
              </a:rPr>
              <a:t>    - 数据科学处于</a:t>
            </a:r>
            <a:r>
              <a:rPr lang="en-US" altLang="zh-CN" sz="2300" u="sng" dirty="0" smtClean="0">
                <a:ea typeface="宋体" panose="02010600030101010101" pitchFamily="2" charset="-122"/>
                <a:cs typeface="+mn-lt"/>
                <a:sym typeface="+mn-ea"/>
              </a:rPr>
              <a:t>数学与统计知识</a:t>
            </a:r>
            <a:r>
              <a:rPr lang="en-US" altLang="zh-CN" sz="2300" dirty="0" smtClean="0">
                <a:ea typeface="宋体" panose="02010600030101010101" pitchFamily="2" charset="-122"/>
                <a:cs typeface="+mn-lt"/>
                <a:sym typeface="+mn-ea"/>
              </a:rPr>
              <a:t>、</a:t>
            </a:r>
            <a:r>
              <a:rPr lang="en-US" altLang="zh-CN" sz="2300" u="sng" dirty="0" smtClean="0">
                <a:ea typeface="宋体" panose="02010600030101010101" pitchFamily="2" charset="-122"/>
                <a:cs typeface="+mn-lt"/>
                <a:sym typeface="+mn-ea"/>
              </a:rPr>
              <a:t>3C 精神与技能</a:t>
            </a:r>
            <a:r>
              <a:rPr lang="en-US" altLang="zh-CN" sz="2300" dirty="0" smtClean="0">
                <a:ea typeface="宋体" panose="02010600030101010101" pitchFamily="2" charset="-122"/>
                <a:cs typeface="+mn-lt"/>
                <a:sym typeface="+mn-ea"/>
              </a:rPr>
              <a:t>、</a:t>
            </a:r>
            <a:r>
              <a:rPr lang="en-US" altLang="zh-CN" sz="2300" u="sng" dirty="0" smtClean="0">
                <a:ea typeface="宋体" panose="02010600030101010101" pitchFamily="2" charset="-122"/>
                <a:cs typeface="+mn-lt"/>
                <a:sym typeface="+mn-ea"/>
              </a:rPr>
              <a:t>领域实务</a:t>
            </a:r>
            <a:r>
              <a:rPr lang="en-US" altLang="zh-CN" sz="2300" dirty="0" smtClean="0">
                <a:ea typeface="宋体" panose="02010600030101010101" pitchFamily="2" charset="-122"/>
                <a:cs typeface="+mn-lt"/>
                <a:sym typeface="+mn-ea"/>
              </a:rPr>
              <a:t>三大领域的交叉点，如图 1-9 所示</a:t>
            </a:r>
            <a:r>
              <a:rPr lang="zh-CN" altLang="en-US" sz="2300" dirty="0" smtClean="0">
                <a:ea typeface="宋体" panose="02010600030101010101" pitchFamily="2" charset="-122"/>
                <a:cs typeface="+mn-lt"/>
                <a:sym typeface="+mn-ea"/>
              </a:rPr>
              <a:t>，即</a:t>
            </a:r>
            <a:r>
              <a:rPr lang="en-US" altLang="zh-CN"/>
              <a:t>Drew Conway</a:t>
            </a:r>
            <a:r>
              <a:rPr lang="zh-CN" altLang="en-US"/>
              <a:t>数据科学韦恩图。</a:t>
            </a:r>
            <a:endParaRPr lang="zh-CN" altLang="en-US"/>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10" name="图片 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83895" y="2750185"/>
            <a:ext cx="3488690" cy="3384550"/>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5038725" y="2680970"/>
            <a:ext cx="3514725" cy="3505200"/>
          </a:xfrm>
          <a:prstGeom prst="rect">
            <a:avLst/>
          </a:prstGeom>
        </p:spPr>
      </p:pic>
      <p:sp>
        <p:nvSpPr>
          <p:cNvPr id="6" name="TextBox 7"/>
          <p:cNvSpPr txBox="1"/>
          <p:nvPr>
            <p:custDataLst>
              <p:tags r:id="rId7"/>
            </p:custDataLst>
          </p:nvPr>
        </p:nvSpPr>
        <p:spPr>
          <a:xfrm>
            <a:off x="3502660" y="5642610"/>
            <a:ext cx="2194560"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1-9 </a:t>
            </a:r>
            <a:r>
              <a:rPr lang="zh-CN" altLang="en-US" sz="2000" dirty="0"/>
              <a:t>数据科学与其他学科的关系</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54051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学科定位</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ea typeface="宋体" panose="02010600030101010101" pitchFamily="2" charset="-122"/>
                <a:cs typeface="+mn-lt"/>
                <a:sym typeface="+mn-ea"/>
              </a:rPr>
              <a:t>    </a:t>
            </a:r>
            <a:r>
              <a:rPr lang="zh-CN" altLang="en-US" sz="2300" dirty="0" smtClean="0">
                <a:ea typeface="宋体" panose="02010600030101010101" pitchFamily="2" charset="-122"/>
                <a:cs typeface="+mn-lt"/>
                <a:sym typeface="+mn-ea"/>
              </a:rPr>
              <a:t>（1）“ 数学与统计知识”是数据科学的主要理论基础之一。但是，数据科学与（传统）数学和统计学是有区别的，主要体现在以下 4 个方面：</a:t>
            </a:r>
            <a:endParaRPr lang="zh-CN" altLang="en-US" sz="23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ea typeface="宋体" panose="02010600030101010101" pitchFamily="2" charset="-122"/>
                <a:cs typeface="+mn-lt"/>
                <a:sym typeface="+mn-ea"/>
              </a:rPr>
              <a:t>        ①  数据科学中的“数据”并不仅仅是“数值”</a:t>
            </a:r>
            <a:r>
              <a:rPr lang="zh-CN" altLang="en-US" sz="2200" dirty="0" smtClean="0">
                <a:ea typeface="宋体" panose="02010600030101010101" pitchFamily="2" charset="-122"/>
                <a:cs typeface="+mn-lt"/>
                <a:sym typeface="+mn-ea"/>
              </a:rPr>
              <a:t>。</a:t>
            </a:r>
            <a:endParaRPr lang="zh-CN" altLang="en-US" sz="22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ea typeface="宋体" panose="02010600030101010101" pitchFamily="2" charset="-122"/>
                <a:cs typeface="+mn-lt"/>
                <a:sym typeface="+mn-ea"/>
              </a:rPr>
              <a:t>        ②  数据科学中的“计算”并不仅仅是加、减、乘、除等“数学计算”，还包括数据的查询、挖掘、洞见、分析、可视化等更多类型</a:t>
            </a:r>
            <a:r>
              <a:rPr lang="zh-CN" altLang="en-US" sz="2200" dirty="0" smtClean="0">
                <a:ea typeface="宋体" panose="02010600030101010101" pitchFamily="2" charset="-122"/>
                <a:cs typeface="+mn-lt"/>
                <a:sym typeface="+mn-ea"/>
              </a:rPr>
              <a:t>。</a:t>
            </a:r>
            <a:endParaRPr lang="zh-CN" altLang="en-US" sz="22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ea typeface="宋体" panose="02010600030101010101" pitchFamily="2" charset="-122"/>
                <a:cs typeface="+mn-lt"/>
                <a:sym typeface="+mn-ea"/>
              </a:rPr>
              <a:t>        ③  数据科学关注的不是“单一学科”的问题，而是涉及多个学科（统计学、计算机科学等）的研究范畴，更加强调跨学科视角。</a:t>
            </a:r>
            <a:endParaRPr lang="en-US" altLang="zh-CN" sz="22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ea typeface="宋体" panose="02010600030101010101" pitchFamily="2" charset="-122"/>
                <a:cs typeface="+mn-lt"/>
                <a:sym typeface="+mn-ea"/>
              </a:rPr>
              <a:t>        ④  数据科学并不仅是“理论研究”，也不是纯“领域实务知识”，它更关注和强调理论研究与领域实务知识的结合。</a:t>
            </a:r>
            <a:endParaRPr lang="en-US" altLang="zh-CN" sz="22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283781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学科定位（续）</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ea typeface="宋体" panose="02010600030101010101" pitchFamily="2" charset="-122"/>
                <a:cs typeface="+mn-lt"/>
                <a:sym typeface="+mn-ea"/>
              </a:rPr>
              <a:t>    </a:t>
            </a:r>
            <a:r>
              <a:rPr lang="zh-CN" altLang="en-US" sz="2300" dirty="0" smtClean="0">
                <a:ea typeface="宋体" panose="02010600030101010101" pitchFamily="2" charset="-122"/>
                <a:cs typeface="+mn-lt"/>
                <a:sym typeface="+mn-ea"/>
              </a:rPr>
              <a:t>（2）</a:t>
            </a:r>
            <a:r>
              <a:rPr lang="zh-CN" altLang="en-US" sz="2300" u="sng" dirty="0" smtClean="0">
                <a:ea typeface="宋体" panose="02010600030101010101" pitchFamily="2" charset="-122"/>
                <a:cs typeface="+mn-lt"/>
                <a:sym typeface="+mn-ea"/>
              </a:rPr>
              <a:t>“3C 精神与技能”是数据科学家的素质和能力要求</a:t>
            </a:r>
            <a:r>
              <a:rPr lang="zh-CN" altLang="en-US" sz="2300" dirty="0" smtClean="0">
                <a:ea typeface="宋体" panose="02010600030101010101" pitchFamily="2" charset="-122"/>
                <a:cs typeface="+mn-lt"/>
                <a:sym typeface="+mn-ea"/>
              </a:rPr>
              <a:t>。</a:t>
            </a:r>
            <a:endParaRPr lang="zh-CN" altLang="en-US" sz="2300" dirty="0" smtClean="0">
              <a:ea typeface="宋体" panose="02010600030101010101" pitchFamily="2"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mn-ea"/>
              </a:rPr>
              <a:t>       - </a:t>
            </a:r>
            <a:r>
              <a:rPr lang="zh-CN" altLang="en-US" sz="2200" dirty="0" smtClean="0">
                <a:ea typeface="宋体" panose="02010600030101010101" pitchFamily="2" charset="-122"/>
                <a:cs typeface="+mn-lt"/>
                <a:sym typeface="+mn-ea"/>
              </a:rPr>
              <a:t>与数据工程师不同的是，数据科学家不仅需要掌握理论知识和具有实践能力，还需要具备良好的精神素质—3C 精神，即创造性地做事（Creative Working）、批判性地思考（Critical Thinking）、好奇性地提出问题（Curious Asking），如图 1-10 所示。</a:t>
            </a:r>
            <a:endParaRPr lang="en-US" altLang="zh-CN" sz="22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custDataLst>
              <p:tags r:id="rId3"/>
            </p:custDataLst>
          </p:nvPr>
        </p:nvPicPr>
        <p:blipFill>
          <a:blip r:embed="rId4"/>
          <a:stretch>
            <a:fillRect/>
          </a:stretch>
        </p:blipFill>
        <p:spPr>
          <a:xfrm>
            <a:off x="2389505" y="3643630"/>
            <a:ext cx="6514465" cy="2212340"/>
          </a:xfrm>
          <a:prstGeom prst="rect">
            <a:avLst/>
          </a:prstGeom>
        </p:spPr>
      </p:pic>
      <p:sp>
        <p:nvSpPr>
          <p:cNvPr id="6" name="TextBox 7"/>
          <p:cNvSpPr txBox="1"/>
          <p:nvPr>
            <p:custDataLst>
              <p:tags r:id="rId5"/>
            </p:custDataLst>
          </p:nvPr>
        </p:nvSpPr>
        <p:spPr>
          <a:xfrm>
            <a:off x="201930" y="3992245"/>
            <a:ext cx="2107565" cy="10147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1-10 </a:t>
            </a:r>
            <a:r>
              <a:rPr lang="zh-CN" altLang="en-US" sz="2000" dirty="0"/>
              <a:t>数据科学的“3 个要素”及“3C 精神”</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530669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学科定位（续）</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ea typeface="宋体" panose="02010600030101010101" pitchFamily="2" charset="-122"/>
                <a:cs typeface="+mn-lt"/>
                <a:sym typeface="+mn-ea"/>
              </a:rPr>
              <a:t>    </a:t>
            </a:r>
            <a:r>
              <a:rPr lang="zh-CN" altLang="en-US" sz="2300" dirty="0" smtClean="0">
                <a:ea typeface="宋体" panose="02010600030101010101" pitchFamily="2" charset="-122"/>
                <a:cs typeface="+mn-lt"/>
                <a:sym typeface="+mn-ea"/>
              </a:rPr>
              <a:t>（</a:t>
            </a:r>
            <a:r>
              <a:rPr lang="en-US" altLang="zh-CN" sz="2300" dirty="0" smtClean="0">
                <a:ea typeface="宋体" panose="02010600030101010101" pitchFamily="2" charset="-122"/>
                <a:cs typeface="+mn-lt"/>
                <a:sym typeface="+mn-ea"/>
              </a:rPr>
              <a:t>3</a:t>
            </a:r>
            <a:r>
              <a:rPr lang="zh-CN" altLang="en-US" sz="2300" dirty="0" smtClean="0">
                <a:ea typeface="宋体" panose="02010600030101010101" pitchFamily="2" charset="-122"/>
                <a:cs typeface="+mn-lt"/>
                <a:sym typeface="+mn-ea"/>
              </a:rPr>
              <a:t>）“领域实务知识”是对</a:t>
            </a:r>
            <a:r>
              <a:rPr lang="zh-CN" altLang="en-US" sz="2300" u="sng" dirty="0" smtClean="0">
                <a:ea typeface="宋体" panose="02010600030101010101" pitchFamily="2" charset="-122"/>
                <a:cs typeface="+mn-lt"/>
                <a:sym typeface="+mn-ea"/>
              </a:rPr>
              <a:t>数据科学家</a:t>
            </a:r>
            <a:r>
              <a:rPr lang="zh-CN" altLang="en-US" sz="2300" dirty="0" smtClean="0">
                <a:ea typeface="宋体" panose="02010600030101010101" pitchFamily="2" charset="-122"/>
                <a:cs typeface="+mn-lt"/>
                <a:sym typeface="+mn-ea"/>
              </a:rPr>
              <a:t>的特殊要求—不仅需要掌握数学与统计知识以及具备 3C 精神与技能，还需要</a:t>
            </a:r>
            <a:r>
              <a:rPr lang="zh-CN" altLang="en-US" sz="2300" u="sng" dirty="0" smtClean="0">
                <a:ea typeface="宋体" panose="02010600030101010101" pitchFamily="2" charset="-122"/>
                <a:cs typeface="+mn-lt"/>
                <a:sym typeface="+mn-ea"/>
              </a:rPr>
              <a:t>精通某一个特定领域的实务专长</a:t>
            </a:r>
            <a:r>
              <a:rPr lang="zh-CN" altLang="en-US" sz="2300" dirty="0" smtClean="0">
                <a:ea typeface="宋体" panose="02010600030101010101" pitchFamily="2" charset="-122"/>
                <a:cs typeface="+mn-lt"/>
                <a:sym typeface="+mn-ea"/>
              </a:rPr>
              <a:t>。</a:t>
            </a:r>
            <a:endParaRPr lang="zh-CN" altLang="en-US" sz="23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mn-ea"/>
              </a:rPr>
              <a:t>       </a:t>
            </a:r>
            <a:r>
              <a:rPr lang="zh-CN" altLang="en-US" sz="2200" dirty="0" smtClean="0">
                <a:ea typeface="宋体" panose="02010600030101010101" pitchFamily="2" charset="-122"/>
                <a:cs typeface="+mn-lt"/>
                <a:sym typeface="+mn-ea"/>
              </a:rPr>
              <a:t>①  数据科学家需要掌握</a:t>
            </a:r>
            <a:r>
              <a:rPr lang="zh-CN" altLang="en-US" sz="2200" u="sng" dirty="0" smtClean="0">
                <a:ea typeface="宋体" panose="02010600030101010101" pitchFamily="2" charset="-122"/>
                <a:cs typeface="+mn-lt"/>
                <a:sym typeface="+mn-ea"/>
              </a:rPr>
              <a:t>特定领域</a:t>
            </a:r>
            <a:r>
              <a:rPr lang="zh-CN" altLang="en-US" sz="2200" dirty="0" smtClean="0">
                <a:ea typeface="宋体" panose="02010600030101010101" pitchFamily="2" charset="-122"/>
                <a:cs typeface="+mn-lt"/>
                <a:sym typeface="+mn-ea"/>
              </a:rPr>
              <a:t>的知识与经验（或领域专家需要掌握数据科学的知识）。</a:t>
            </a:r>
            <a:endParaRPr lang="zh-CN" altLang="en-US" sz="22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mn-ea"/>
              </a:rPr>
              <a:t>       </a:t>
            </a:r>
            <a:r>
              <a:rPr sz="2200" dirty="0" smtClean="0">
                <a:ea typeface="宋体" panose="02010600030101010101" pitchFamily="2" charset="-122"/>
                <a:cs typeface="+mn-lt"/>
                <a:sym typeface="+mn-ea"/>
              </a:rPr>
              <a:t>②  在组建数据科学项目团队时，必须重视</a:t>
            </a:r>
            <a:r>
              <a:rPr sz="2200" u="sng" dirty="0" smtClean="0">
                <a:ea typeface="宋体" panose="02010600030101010101" pitchFamily="2" charset="-122"/>
                <a:cs typeface="+mn-lt"/>
                <a:sym typeface="+mn-ea"/>
              </a:rPr>
              <a:t>领域专家</a:t>
            </a:r>
            <a:r>
              <a:rPr sz="2200" dirty="0" smtClean="0">
                <a:ea typeface="宋体" panose="02010600030101010101" pitchFamily="2" charset="-122"/>
                <a:cs typeface="+mn-lt"/>
                <a:sym typeface="+mn-ea"/>
              </a:rPr>
              <a:t>的参与，因为来自不同学科领域的专家在数据科学项目团队中往往发挥着重要作用</a:t>
            </a:r>
            <a:r>
              <a:rPr lang="zh-CN" altLang="en-US" sz="2200" dirty="0" smtClean="0">
                <a:ea typeface="宋体" panose="02010600030101010101" pitchFamily="2" charset="-122"/>
                <a:cs typeface="+mn-lt"/>
                <a:sym typeface="+mn-ea"/>
              </a:rPr>
              <a:t>。</a:t>
            </a:r>
            <a:endParaRPr lang="zh-CN" altLang="en-US" sz="22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200" dirty="0" smtClean="0">
                <a:ea typeface="宋体" panose="02010600030101010101" pitchFamily="2" charset="-122"/>
                <a:cs typeface="+mn-lt"/>
                <a:sym typeface="+mn-ea"/>
              </a:rPr>
              <a:t>    - 总之，</a:t>
            </a:r>
            <a:r>
              <a:rPr lang="en-US" altLang="zh-CN" sz="2200" u="sng" dirty="0" smtClean="0">
                <a:ea typeface="宋体" panose="02010600030101010101" pitchFamily="2" charset="-122"/>
                <a:cs typeface="+mn-lt"/>
                <a:sym typeface="+mn-ea"/>
              </a:rPr>
              <a:t>数据科学</a:t>
            </a:r>
            <a:r>
              <a:rPr lang="en-US" altLang="zh-CN" sz="2200" dirty="0" smtClean="0">
                <a:ea typeface="宋体" panose="02010600030101010101" pitchFamily="2" charset="-122"/>
                <a:cs typeface="+mn-lt"/>
                <a:sym typeface="+mn-ea"/>
              </a:rPr>
              <a:t>并不是以一个特定理论（如统计学、机器学习和数据可视化）为基础发展起来的，而是以包括数学与统计学、计算机科学与技术、数据工程与知识工程、特定学科领域的理论在内的</a:t>
            </a:r>
            <a:r>
              <a:rPr lang="en-US" altLang="zh-CN" sz="2200" u="sng" dirty="0" smtClean="0">
                <a:ea typeface="宋体" panose="02010600030101010101" pitchFamily="2" charset="-122"/>
                <a:cs typeface="+mn-lt"/>
                <a:sym typeface="+mn-ea"/>
              </a:rPr>
              <a:t>多个理论相互融合后形成的</a:t>
            </a:r>
            <a:r>
              <a:rPr lang="en-US" altLang="zh-CN" sz="2200" dirty="0" smtClean="0">
                <a:ea typeface="宋体" panose="02010600030101010101" pitchFamily="2" charset="-122"/>
                <a:cs typeface="+mn-lt"/>
                <a:sym typeface="+mn-ea"/>
              </a:rPr>
              <a:t>。</a:t>
            </a:r>
            <a:endParaRPr lang="en-US" altLang="zh-CN" sz="22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3"/>
          <p:cNvSpPr>
            <a:spLocks noGrp="1"/>
          </p:cNvSpPr>
          <p:nvPr>
            <p:ph idx="1"/>
          </p:nvPr>
        </p:nvSpPr>
        <p:spPr>
          <a:xfrm>
            <a:off x="179070" y="2630805"/>
            <a:ext cx="8785860" cy="3174365"/>
          </a:xfrm>
        </p:spPr>
        <p:txBody>
          <a:bodyPr vert="horz" wrap="square" lIns="28800" tIns="25400" rIns="28800" bIns="25400" anchor="t" anchorCtr="0">
            <a:spAutoFit/>
          </a:bodyPr>
          <a:p>
            <a:pPr marL="457200" indent="-457200" latinLnBrk="0">
              <a:lnSpc>
                <a:spcPct val="100000"/>
              </a:lnSpc>
              <a:spcBef>
                <a:spcPts val="1200"/>
              </a:spcBef>
              <a:buNone/>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考核方式：</a:t>
            </a:r>
            <a:r>
              <a:rPr lang="en-US" altLang="zh-CN" sz="3200" dirty="0">
                <a:latin typeface="黑体" panose="02010609060101010101" pitchFamily="49" charset="-122"/>
                <a:ea typeface="黑体" panose="02010609060101010101" pitchFamily="49" charset="-122"/>
                <a:cs typeface="黑体" panose="02010609060101010101" pitchFamily="49" charset="-122"/>
              </a:rPr>
              <a:t> </a:t>
            </a:r>
            <a:endParaRPr lang="zh-CN" altLang="en-US" sz="3200" dirty="0">
              <a:solidFill>
                <a:srgbClr val="800000"/>
              </a:solidFill>
              <a:latin typeface="黑体" panose="02010609060101010101" pitchFamily="49" charset="-122"/>
              <a:ea typeface="黑体" panose="02010609060101010101" pitchFamily="49" charset="-122"/>
              <a:cs typeface="黑体" panose="02010609060101010101" pitchFamily="49" charset="-122"/>
            </a:endParaRPr>
          </a:p>
          <a:p>
            <a:pPr marL="457200" indent="-457200" latinLnBrk="0">
              <a:lnSpc>
                <a:spcPct val="100000"/>
              </a:lnSpc>
              <a:spcBef>
                <a:spcPts val="1200"/>
              </a:spcBef>
              <a:buNone/>
            </a:pPr>
            <a:r>
              <a:rPr lang="en-US" altLang="zh-CN" sz="2500" dirty="0">
                <a:ea typeface="宋体" panose="02010600030101010101" pitchFamily="2" charset="-122"/>
              </a:rPr>
              <a:t>   * 总评成绩 = 平时成绩</a:t>
            </a:r>
            <a:r>
              <a:rPr lang="en-US" altLang="zh-CN" sz="2500" dirty="0">
                <a:ea typeface="宋体" panose="02010600030101010101" pitchFamily="2" charset="-122"/>
                <a:sym typeface="Symbol" panose="05050102010706020507" charset="0"/>
              </a:rPr>
              <a:t>40%</a:t>
            </a:r>
            <a:r>
              <a:rPr lang="en-US" altLang="zh-CN" sz="2500" dirty="0">
                <a:ea typeface="宋体" panose="02010600030101010101" pitchFamily="2" charset="-122"/>
              </a:rPr>
              <a:t> + 期末考试成绩</a:t>
            </a:r>
            <a:r>
              <a:rPr lang="en-US" altLang="zh-CN" sz="2500" dirty="0">
                <a:ea typeface="宋体" panose="02010600030101010101" pitchFamily="2" charset="-122"/>
                <a:sym typeface="Symbol" panose="05050102010706020507" charset="0"/>
              </a:rPr>
              <a:t>60%</a:t>
            </a:r>
            <a:endParaRPr lang="en-US" altLang="zh-CN" sz="2500" dirty="0">
              <a:ea typeface="宋体" panose="02010600030101010101" pitchFamily="2" charset="-122"/>
            </a:endParaRPr>
          </a:p>
          <a:p>
            <a:pPr marL="457200" indent="-457200" latinLnBrk="0">
              <a:lnSpc>
                <a:spcPct val="100000"/>
              </a:lnSpc>
              <a:spcBef>
                <a:spcPts val="1200"/>
              </a:spcBef>
              <a:buNone/>
            </a:pPr>
            <a:r>
              <a:rPr lang="en-US" altLang="zh-CN" sz="2300" dirty="0">
                <a:ea typeface="宋体" panose="02010600030101010101" pitchFamily="2" charset="-122"/>
              </a:rPr>
              <a:t>     </a:t>
            </a:r>
            <a:r>
              <a:rPr lang="en-US" altLang="zh-CN" sz="2300" dirty="0">
                <a:ea typeface="宋体" panose="02010600030101010101" pitchFamily="2" charset="-122"/>
                <a:sym typeface="Symbol" panose="05050102010706020507" charset="0"/>
              </a:rPr>
              <a:t> </a:t>
            </a:r>
            <a:r>
              <a:rPr lang="zh-CN" altLang="en-US" sz="2300" dirty="0">
                <a:ea typeface="宋体" panose="02010600030101010101" pitchFamily="2" charset="-122"/>
                <a:sym typeface="Symbol" panose="05050102010706020507" charset="0"/>
              </a:rPr>
              <a:t>期末成绩不足</a:t>
            </a:r>
            <a:r>
              <a:rPr lang="en-US" altLang="zh-CN" sz="2300" dirty="0">
                <a:ea typeface="宋体" panose="02010600030101010101" pitchFamily="2" charset="-122"/>
                <a:sym typeface="Symbol" panose="05050102010706020507" charset="0"/>
              </a:rPr>
              <a:t>40</a:t>
            </a:r>
            <a:r>
              <a:rPr lang="zh-CN" altLang="en-US" sz="2300" dirty="0">
                <a:ea typeface="宋体" panose="02010600030101010101" pitchFamily="2" charset="-122"/>
                <a:sym typeface="Symbol" panose="05050102010706020507" charset="0"/>
              </a:rPr>
              <a:t>分，则不计平时成绩，只按期末原分数计。</a:t>
            </a:r>
            <a:endParaRPr lang="en-US" altLang="zh-CN" sz="2300" dirty="0">
              <a:ea typeface="宋体" panose="02010600030101010101" pitchFamily="2" charset="-122"/>
            </a:endParaRPr>
          </a:p>
          <a:p>
            <a:pPr marL="457200" indent="-457200" latinLnBrk="0">
              <a:lnSpc>
                <a:spcPct val="100000"/>
              </a:lnSpc>
              <a:spcBef>
                <a:spcPts val="1200"/>
              </a:spcBef>
              <a:buNone/>
            </a:pPr>
            <a:r>
              <a:rPr lang="en-US" altLang="zh-CN" sz="2500" dirty="0">
                <a:ea typeface="宋体" panose="02010600030101010101" pitchFamily="2" charset="-122"/>
              </a:rPr>
              <a:t>   * </a:t>
            </a:r>
            <a:r>
              <a:rPr lang="zh-CN" altLang="en-US" sz="2500" dirty="0">
                <a:ea typeface="宋体" panose="02010600030101010101" pitchFamily="2" charset="-122"/>
              </a:rPr>
              <a:t>平时成绩</a:t>
            </a:r>
            <a:r>
              <a:rPr lang="en-US" altLang="zh-CN" sz="2500" dirty="0">
                <a:ea typeface="宋体" panose="02010600030101010101" pitchFamily="2" charset="-122"/>
              </a:rPr>
              <a:t> = 考勤</a:t>
            </a:r>
            <a:r>
              <a:rPr lang="en-US" altLang="zh-CN" sz="2500" dirty="0">
                <a:ea typeface="宋体" panose="02010600030101010101" pitchFamily="2" charset="-122"/>
                <a:sym typeface="Symbol" panose="05050102010706020507" charset="0"/>
              </a:rPr>
              <a:t>2</a:t>
            </a:r>
            <a:r>
              <a:rPr lang="en-US" altLang="zh-CN" sz="2500" dirty="0">
                <a:ea typeface="宋体" panose="02010600030101010101" pitchFamily="2" charset="-122"/>
              </a:rPr>
              <a:t>0%+平时作业</a:t>
            </a:r>
            <a:r>
              <a:rPr lang="en-US" altLang="zh-CN" sz="2500" dirty="0">
                <a:ea typeface="宋体" panose="02010600030101010101" pitchFamily="2" charset="-122"/>
                <a:sym typeface="Symbol" panose="05050102010706020507" charset="0"/>
              </a:rPr>
              <a:t>5</a:t>
            </a:r>
            <a:r>
              <a:rPr lang="en-US" altLang="zh-CN" sz="2500" dirty="0">
                <a:ea typeface="宋体" panose="02010600030101010101" pitchFamily="2" charset="-122"/>
              </a:rPr>
              <a:t>0%+</a:t>
            </a:r>
            <a:r>
              <a:rPr lang="zh-CN" altLang="en-US" sz="2500" dirty="0">
                <a:ea typeface="宋体" panose="02010600030101010101" pitchFamily="2" charset="-122"/>
              </a:rPr>
              <a:t>测验</a:t>
            </a:r>
            <a:r>
              <a:rPr lang="en-US" altLang="zh-CN" sz="2500" dirty="0">
                <a:ea typeface="宋体" panose="02010600030101010101" pitchFamily="2" charset="-122"/>
                <a:sym typeface="Symbol" panose="05050102010706020507" charset="0"/>
              </a:rPr>
              <a:t>3</a:t>
            </a:r>
            <a:r>
              <a:rPr lang="en-US" altLang="zh-CN" sz="2500" dirty="0">
                <a:ea typeface="宋体" panose="02010600030101010101" pitchFamily="2" charset="-122"/>
                <a:sym typeface="+mn-ea"/>
              </a:rPr>
              <a:t>0%</a:t>
            </a:r>
            <a:endParaRPr lang="en-US" altLang="zh-CN" sz="2500" dirty="0">
              <a:ea typeface="宋体" panose="02010600030101010101" pitchFamily="2" charset="-122"/>
              <a:sym typeface="+mn-ea"/>
            </a:endParaRPr>
          </a:p>
          <a:p>
            <a:pPr marL="457200" indent="-457200" latinLnBrk="0">
              <a:lnSpc>
                <a:spcPct val="100000"/>
              </a:lnSpc>
              <a:spcBef>
                <a:spcPts val="1200"/>
              </a:spcBef>
              <a:buNone/>
            </a:pPr>
            <a:r>
              <a:rPr lang="zh-CN" altLang="en-US" sz="2300" dirty="0">
                <a:ea typeface="宋体" panose="02010600030101010101" pitchFamily="2" charset="-122"/>
                <a:sym typeface="+mn-ea"/>
              </a:rPr>
              <a:t>     </a:t>
            </a:r>
            <a:r>
              <a:rPr lang="zh-CN" altLang="en-US" sz="2300" dirty="0">
                <a:ea typeface="宋体" panose="02010600030101010101" pitchFamily="2" charset="-122"/>
                <a:sym typeface="Symbol" panose="05050102010706020507" charset="0"/>
              </a:rPr>
              <a:t> 拟安排</a:t>
            </a:r>
            <a:r>
              <a:rPr lang="en-US" altLang="zh-CN" sz="2300" dirty="0">
                <a:ea typeface="宋体" panose="02010600030101010101" pitchFamily="2" charset="-122"/>
                <a:sym typeface="Symbol" panose="05050102010706020507" charset="0"/>
              </a:rPr>
              <a:t>4</a:t>
            </a:r>
            <a:r>
              <a:rPr lang="zh-CN" altLang="en-US" sz="2300" dirty="0">
                <a:ea typeface="宋体" panose="02010600030101010101" pitchFamily="2" charset="-122"/>
                <a:sym typeface="Symbol" panose="05050102010706020507" charset="0"/>
              </a:rPr>
              <a:t>次作业和</a:t>
            </a:r>
            <a:r>
              <a:rPr lang="en-US" altLang="zh-CN" sz="2300" dirty="0">
                <a:ea typeface="宋体" panose="02010600030101010101" pitchFamily="2" charset="-122"/>
                <a:sym typeface="Symbol" panose="05050102010706020507" charset="0"/>
              </a:rPr>
              <a:t>2</a:t>
            </a:r>
            <a:r>
              <a:rPr lang="zh-CN" altLang="en-US" sz="2300" dirty="0">
                <a:ea typeface="宋体" panose="02010600030101010101" pitchFamily="2" charset="-122"/>
                <a:sym typeface="Symbol" panose="05050102010706020507" charset="0"/>
              </a:rPr>
              <a:t>次测验。</a:t>
            </a:r>
            <a:endParaRPr lang="zh-CN" altLang="en-US" sz="2300" dirty="0">
              <a:ea typeface="宋体" panose="02010600030101010101" pitchFamily="2" charset="-122"/>
            </a:endParaRPr>
          </a:p>
          <a:p>
            <a:pPr marL="457200" indent="-457200" latinLnBrk="0">
              <a:lnSpc>
                <a:spcPct val="100000"/>
              </a:lnSpc>
              <a:spcBef>
                <a:spcPts val="1200"/>
              </a:spcBef>
              <a:buNone/>
            </a:pPr>
            <a:r>
              <a:rPr lang="en-US" altLang="zh-CN" sz="2500" dirty="0">
                <a:ea typeface="宋体" panose="02010600030101010101" pitchFamily="2" charset="-122"/>
              </a:rPr>
              <a:t>   * </a:t>
            </a:r>
            <a:r>
              <a:rPr lang="zh-CN" altLang="en-US" sz="2500" dirty="0">
                <a:ea typeface="宋体" panose="02010600030101010101" pitchFamily="2" charset="-122"/>
              </a:rPr>
              <a:t>期末考试：笔试（闭卷）</a:t>
            </a:r>
            <a:endParaRPr lang="zh-CN" altLang="en-US" sz="2500" dirty="0">
              <a:ea typeface="宋体" panose="02010600030101010101" pitchFamily="2" charset="-122"/>
            </a:endParaRPr>
          </a:p>
        </p:txBody>
      </p:sp>
      <p:sp>
        <p:nvSpPr>
          <p:cNvPr id="13314" name="Rectangle 3"/>
          <p:cNvSpPr>
            <a:spLocks noGrp="1"/>
          </p:cNvSpPr>
          <p:nvPr>
            <p:custDataLst>
              <p:tags r:id="rId1"/>
            </p:custDataLst>
          </p:nvPr>
        </p:nvSpPr>
        <p:spPr>
          <a:xfrm>
            <a:off x="193675" y="908685"/>
            <a:ext cx="8771255" cy="1019810"/>
          </a:xfrm>
          <a:prstGeom prst="rect">
            <a:avLst/>
          </a:prstGeom>
          <a:noFill/>
          <a:ln w="12700">
            <a:noFill/>
          </a:ln>
        </p:spPr>
        <p:txBody>
          <a:bodyPr vert="horz" wrap="square" lIns="28800" tIns="25400" rIns="28800" bIns="25400" anchor="t" anchorCtr="0">
            <a:sp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lnSpc>
                <a:spcPct val="100000"/>
              </a:lnSpc>
              <a:spcBef>
                <a:spcPts val="1200"/>
              </a:spcBef>
              <a:buNone/>
            </a:pPr>
            <a:r>
              <a:rPr lang="en-US" altLang="zh-CN" sz="2800" kern="0" dirty="0">
                <a:solidFill>
                  <a:schemeClr val="accent1">
                    <a:lumMod val="75000"/>
                  </a:schemeClr>
                </a:solidFill>
                <a:latin typeface="黑体" panose="02010609060101010101" pitchFamily="49" charset="-122"/>
                <a:ea typeface="黑体" panose="02010609060101010101" pitchFamily="49" charset="-122"/>
              </a:rPr>
              <a:t>学时分配：</a:t>
            </a:r>
            <a:endParaRPr lang="en-US" altLang="zh-CN" sz="2800" kern="0" dirty="0">
              <a:solidFill>
                <a:schemeClr val="accent1">
                  <a:lumMod val="75000"/>
                </a:schemeClr>
              </a:solidFill>
              <a:latin typeface="黑体" panose="02010609060101010101" pitchFamily="49" charset="-122"/>
              <a:ea typeface="黑体" panose="02010609060101010101" pitchFamily="49" charset="-122"/>
            </a:endParaRPr>
          </a:p>
          <a:p>
            <a:pPr marL="457200" indent="-457200">
              <a:lnSpc>
                <a:spcPct val="100000"/>
              </a:lnSpc>
              <a:spcBef>
                <a:spcPts val="1200"/>
              </a:spcBef>
              <a:buNone/>
            </a:pPr>
            <a:r>
              <a:rPr lang="en-US" altLang="zh-CN" sz="2500" dirty="0">
                <a:ea typeface="宋体" panose="02010600030101010101" pitchFamily="2" charset="-122"/>
              </a:rPr>
              <a:t>    * </a:t>
            </a:r>
            <a:r>
              <a:rPr lang="en-US" altLang="zh-CN" sz="2500" dirty="0">
                <a:ea typeface="宋体" panose="02010600030101010101" pitchFamily="2" charset="-122"/>
                <a:sym typeface="+mn-ea"/>
              </a:rPr>
              <a:t>共32学时(16次课)。其中课堂讲授28-32学时。</a:t>
            </a:r>
            <a:endParaRPr lang="en-US" altLang="zh-CN" sz="2500" dirty="0">
              <a:ea typeface="宋体" panose="02010600030101010101" pitchFamily="2" charset="-122"/>
            </a:endParaRPr>
          </a:p>
        </p:txBody>
      </p:sp>
      <p:sp>
        <p:nvSpPr>
          <p:cNvPr id="19457" name="Rectangle 2"/>
          <p:cNvSpPr>
            <a:spLocks noGrp="1"/>
          </p:cNvSpPr>
          <p:nvPr>
            <p:ph type="title"/>
            <p:custDataLst>
              <p:tags r:id="rId2"/>
            </p:custDataLst>
          </p:nvPr>
        </p:nvSpPr>
        <p:spPr>
          <a:xfrm>
            <a:off x="617538" y="198755"/>
            <a:ext cx="155702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课程介绍</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69150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研究视角</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ea typeface="宋体" panose="02010600030101010101" pitchFamily="2" charset="-122"/>
                <a:cs typeface="+mn-lt"/>
                <a:sym typeface="+mn-ea"/>
              </a:rPr>
              <a:t>    - </a:t>
            </a:r>
            <a:r>
              <a:rPr sz="2300" dirty="0" smtClean="0">
                <a:ea typeface="宋体" panose="02010600030101010101" pitchFamily="2" charset="-122"/>
                <a:cs typeface="+mn-lt"/>
                <a:sym typeface="+mn-ea"/>
              </a:rPr>
              <a:t>从研究视角看，在</a:t>
            </a:r>
            <a:r>
              <a:rPr sz="2300" u="sng" dirty="0" smtClean="0">
                <a:ea typeface="宋体" panose="02010600030101010101" pitchFamily="2" charset="-122"/>
                <a:cs typeface="+mn-lt"/>
                <a:sym typeface="+mn-ea"/>
              </a:rPr>
              <a:t>大数据时代</a:t>
            </a:r>
            <a:r>
              <a:rPr sz="2300" dirty="0" smtClean="0">
                <a:ea typeface="宋体" panose="02010600030101010101" pitchFamily="2" charset="-122"/>
                <a:cs typeface="+mn-lt"/>
                <a:sym typeface="+mn-ea"/>
              </a:rPr>
              <a:t>，人们对数据的认识与研究视角发生了新变革—</a:t>
            </a:r>
            <a:r>
              <a:rPr sz="2300" u="sng" dirty="0" smtClean="0">
                <a:ea typeface="宋体" panose="02010600030101010101" pitchFamily="2" charset="-122"/>
                <a:cs typeface="+mn-lt"/>
                <a:sym typeface="+mn-ea"/>
              </a:rPr>
              <a:t>从“我们能为数据做什么？”转变为“数据能为我们做什么？”</a:t>
            </a:r>
            <a:r>
              <a:rPr sz="2300" dirty="0" smtClean="0">
                <a:ea typeface="宋体" panose="02010600030101010101" pitchFamily="2" charset="-122"/>
                <a:cs typeface="+mn-lt"/>
                <a:sym typeface="+mn-ea"/>
              </a:rPr>
              <a:t>。</a:t>
            </a:r>
            <a:r>
              <a:rPr lang="zh-CN" sz="2300" dirty="0" smtClean="0">
                <a:ea typeface="宋体" panose="02010600030101010101" pitchFamily="2" charset="-122"/>
                <a:cs typeface="+mn-lt"/>
                <a:sym typeface="+mn-ea"/>
              </a:rPr>
              <a:t>如图</a:t>
            </a:r>
            <a:r>
              <a:rPr lang="en-US" altLang="zh-CN" sz="2300" dirty="0" smtClean="0">
                <a:ea typeface="宋体" panose="02010600030101010101" pitchFamily="2" charset="-122"/>
                <a:cs typeface="+mn-lt"/>
                <a:sym typeface="+mn-ea"/>
              </a:rPr>
              <a:t>1-11</a:t>
            </a:r>
            <a:r>
              <a:rPr lang="zh-CN" altLang="en-US" sz="2300" dirty="0" smtClean="0">
                <a:ea typeface="宋体" panose="02010600030101010101" pitchFamily="2" charset="-122"/>
                <a:cs typeface="+mn-lt"/>
                <a:sym typeface="+mn-ea"/>
              </a:rPr>
              <a:t>所示。</a:t>
            </a:r>
            <a:endParaRPr lang="en-US" sz="23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247140" y="3046730"/>
            <a:ext cx="7676515" cy="3599815"/>
          </a:xfrm>
          <a:prstGeom prst="rect">
            <a:avLst/>
          </a:prstGeom>
          <a:noFill/>
          <a:ln>
            <a:noFill/>
          </a:ln>
        </p:spPr>
      </p:pic>
      <p:sp>
        <p:nvSpPr>
          <p:cNvPr id="6" name="TextBox 7"/>
          <p:cNvSpPr txBox="1"/>
          <p:nvPr>
            <p:custDataLst>
              <p:tags r:id="rId5"/>
            </p:custDataLst>
          </p:nvPr>
        </p:nvSpPr>
        <p:spPr>
          <a:xfrm>
            <a:off x="345440" y="3418205"/>
            <a:ext cx="2107565"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1-11 </a:t>
            </a:r>
            <a:r>
              <a:rPr lang="zh-CN" altLang="en-US" sz="2000" dirty="0"/>
              <a:t>数据科学的新研究视角</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48703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研究视角（续）</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宋体" panose="02010600030101010101" pitchFamily="2" charset="-122"/>
                <a:cs typeface="+mn-lt"/>
                <a:sym typeface="+mn-ea"/>
              </a:rPr>
              <a:t>    - 具体来讲，数据科学主要关注的问题包括以下几方面</a:t>
            </a:r>
            <a:r>
              <a:rPr lang="zh-CN" altLang="en-US" sz="2300" dirty="0" smtClean="0">
                <a:ea typeface="宋体" panose="02010600030101010101" pitchFamily="2" charset="-122"/>
                <a:cs typeface="+mn-lt"/>
                <a:sym typeface="+mn-ea"/>
              </a:rPr>
              <a:t>：</a:t>
            </a:r>
            <a:endParaRPr lang="en-US" sz="23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ea typeface="宋体" panose="02010600030101010101" pitchFamily="2" charset="-122"/>
                <a:cs typeface="+mn-lt"/>
                <a:sym typeface="+mn-ea"/>
              </a:rPr>
              <a:t>    （1）大数据能为我们进行哪些辅助决策或决策支持？</a:t>
            </a:r>
            <a:endParaRPr lang="en-US" sz="22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ea typeface="宋体" panose="02010600030101010101" pitchFamily="2" charset="-122"/>
                <a:cs typeface="+mn-lt"/>
                <a:sym typeface="+mn-ea"/>
              </a:rPr>
              <a:t>    （2）大数据能为我们带来哪些商业机会？</a:t>
            </a:r>
            <a:endParaRPr lang="en-US" sz="22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ea typeface="宋体" panose="02010600030101010101" pitchFamily="2" charset="-122"/>
                <a:cs typeface="+mn-lt"/>
                <a:sym typeface="+mn-ea"/>
              </a:rPr>
              <a:t>    （3）大数据能为我们降低哪些不确定性？</a:t>
            </a:r>
            <a:endParaRPr lang="en-US" sz="22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ea typeface="宋体" panose="02010600030101010101" pitchFamily="2" charset="-122"/>
                <a:cs typeface="+mn-lt"/>
                <a:sym typeface="+mn-ea"/>
              </a:rPr>
              <a:t>    （4）大数据能为我们提供哪些预见？</a:t>
            </a:r>
            <a:endParaRPr lang="en-US" sz="22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ea typeface="宋体" panose="02010600030101010101" pitchFamily="2" charset="-122"/>
                <a:cs typeface="+mn-lt"/>
                <a:sym typeface="+mn-ea"/>
              </a:rPr>
              <a:t>    （5）大数据中能否发现一些潜在的、有价值的、可用的新模式？</a:t>
            </a:r>
            <a:endParaRPr lang="en-US" sz="22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宋体" panose="02010600030101010101" pitchFamily="2" charset="-122"/>
                <a:cs typeface="+mn-lt"/>
                <a:sym typeface="+mn-ea"/>
              </a:rPr>
              <a:t>    - </a:t>
            </a:r>
            <a:r>
              <a:rPr lang="en-US" sz="2300" u="sng" dirty="0" smtClean="0">
                <a:ea typeface="宋体" panose="02010600030101010101" pitchFamily="2" charset="-122"/>
                <a:cs typeface="+mn-lt"/>
                <a:sym typeface="+mn-ea"/>
              </a:rPr>
              <a:t>研究视角的转移（或多样化）</a:t>
            </a:r>
            <a:r>
              <a:rPr lang="en-US" sz="2300" dirty="0" smtClean="0">
                <a:ea typeface="宋体" panose="02010600030101010101" pitchFamily="2" charset="-122"/>
                <a:cs typeface="+mn-lt"/>
                <a:sym typeface="+mn-ea"/>
              </a:rPr>
              <a:t>是数据科学与传统数据相关的课程（如数据结构、数据库、数据仓库、数据挖掘）的</a:t>
            </a:r>
            <a:r>
              <a:rPr lang="en-US" sz="2300" u="sng" dirty="0" smtClean="0">
                <a:ea typeface="宋体" panose="02010600030101010101" pitchFamily="2" charset="-122"/>
                <a:cs typeface="+mn-lt"/>
                <a:sym typeface="+mn-ea"/>
              </a:rPr>
              <a:t>主要区别</a:t>
            </a:r>
            <a:r>
              <a:rPr lang="en-US" sz="2300" dirty="0" smtClean="0">
                <a:ea typeface="宋体" panose="02010600030101010101" pitchFamily="2" charset="-122"/>
                <a:cs typeface="+mn-lt"/>
                <a:sym typeface="+mn-ea"/>
              </a:rPr>
              <a:t>所在。</a:t>
            </a:r>
            <a:endParaRPr lang="en-US" sz="23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宋体" panose="02010600030101010101" pitchFamily="2" charset="-122"/>
                <a:cs typeface="+mn-lt"/>
                <a:sym typeface="+mn-ea"/>
              </a:rPr>
              <a:t>    - 大数据时代出现的很多</a:t>
            </a:r>
            <a:r>
              <a:rPr lang="en-US" sz="2300" u="sng" dirty="0" smtClean="0">
                <a:ea typeface="宋体" panose="02010600030101010101" pitchFamily="2" charset="-122"/>
                <a:cs typeface="+mn-lt"/>
                <a:sym typeface="+mn-ea"/>
              </a:rPr>
              <a:t>新术语</a:t>
            </a:r>
            <a:r>
              <a:rPr lang="en-US" sz="2300" dirty="0" smtClean="0">
                <a:ea typeface="宋体" panose="02010600030101010101" pitchFamily="2" charset="-122"/>
                <a:cs typeface="+mn-lt"/>
                <a:sym typeface="+mn-ea"/>
              </a:rPr>
              <a:t>，如“数据驱动”</a:t>
            </a:r>
            <a:r>
              <a:rPr lang="zh-CN" altLang="en-US" sz="2300" dirty="0" smtClean="0">
                <a:ea typeface="宋体" panose="02010600030101010101" pitchFamily="2" charset="-122"/>
                <a:cs typeface="+mn-lt"/>
                <a:sym typeface="+mn-ea"/>
              </a:rPr>
              <a:t>、</a:t>
            </a:r>
            <a:r>
              <a:rPr lang="en-US" sz="2300" dirty="0" smtClean="0">
                <a:ea typeface="宋体" panose="02010600030101010101" pitchFamily="2" charset="-122"/>
                <a:cs typeface="+mn-lt"/>
                <a:sym typeface="+mn-ea"/>
              </a:rPr>
              <a:t>“数据业务化”</a:t>
            </a:r>
            <a:r>
              <a:rPr lang="zh-CN" altLang="en-US" sz="2300" dirty="0" smtClean="0">
                <a:ea typeface="宋体" panose="02010600030101010101" pitchFamily="2" charset="-122"/>
                <a:cs typeface="+mn-lt"/>
                <a:sym typeface="+mn-ea"/>
              </a:rPr>
              <a:t>、</a:t>
            </a:r>
            <a:r>
              <a:rPr lang="en-US" sz="2300" dirty="0" smtClean="0">
                <a:ea typeface="宋体" panose="02010600030101010101" pitchFamily="2" charset="-122"/>
                <a:cs typeface="+mn-lt"/>
                <a:sym typeface="+mn-ea"/>
              </a:rPr>
              <a:t>“以数据为中心”</a:t>
            </a:r>
            <a:r>
              <a:rPr lang="zh-CN" altLang="en-US" sz="2300" dirty="0" smtClean="0">
                <a:ea typeface="宋体" panose="02010600030101010101" pitchFamily="2" charset="-122"/>
                <a:cs typeface="+mn-lt"/>
                <a:sym typeface="+mn-ea"/>
              </a:rPr>
              <a:t>、</a:t>
            </a:r>
            <a:r>
              <a:rPr lang="en-US" sz="2300" dirty="0" smtClean="0">
                <a:ea typeface="宋体" panose="02010600030101010101" pitchFamily="2" charset="-122"/>
                <a:cs typeface="+mn-lt"/>
                <a:sym typeface="+mn-ea"/>
              </a:rPr>
              <a:t>“数据柔术”等，均强调数据科学的这一独特视角。</a:t>
            </a:r>
            <a:endParaRPr lang="en-US" sz="23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41738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研究范式</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ea typeface="宋体" panose="02010600030101010101" pitchFamily="2" charset="-122"/>
                <a:cs typeface="+mn-lt"/>
                <a:sym typeface="+mn-ea"/>
              </a:rPr>
              <a:t>    - </a:t>
            </a:r>
            <a:r>
              <a:rPr dirty="0" smtClean="0">
                <a:ea typeface="宋体" panose="02010600030101010101" pitchFamily="2" charset="-122"/>
                <a:cs typeface="+mn-lt"/>
                <a:sym typeface="+mn-ea"/>
              </a:rPr>
              <a:t>数据科学强调的是“</a:t>
            </a:r>
            <a:r>
              <a:rPr u="sng" dirty="0" smtClean="0">
                <a:ea typeface="宋体" panose="02010600030101010101" pitchFamily="2" charset="-122"/>
                <a:cs typeface="+mn-lt"/>
                <a:sym typeface="+mn-ea"/>
              </a:rPr>
              <a:t>用数据直接解决问题</a:t>
            </a:r>
            <a:r>
              <a:rPr dirty="0" smtClean="0">
                <a:ea typeface="宋体" panose="02010600030101010101" pitchFamily="2" charset="-122"/>
                <a:cs typeface="+mn-lt"/>
                <a:sym typeface="+mn-ea"/>
              </a:rPr>
              <a:t>”，而不是将“数据”转换为“知识”之后，用“知识”解决问题。</a:t>
            </a:r>
            <a:endParaRPr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ea typeface="宋体" panose="02010600030101010101" pitchFamily="2" charset="-122"/>
                <a:cs typeface="+mn-lt"/>
                <a:sym typeface="+mn-ea"/>
              </a:rPr>
              <a:t> </a:t>
            </a:r>
            <a:r>
              <a:rPr lang="en-US" sz="2300" dirty="0" smtClean="0">
                <a:ea typeface="宋体" panose="02010600030101010101" pitchFamily="2" charset="-122"/>
                <a:cs typeface="+mn-lt"/>
                <a:sym typeface="+mn-ea"/>
              </a:rPr>
              <a:t>     </a:t>
            </a:r>
            <a:r>
              <a:rPr lang="en-US" sz="2300" dirty="0" smtClean="0">
                <a:ea typeface="宋体" panose="02010600030101010101" pitchFamily="2" charset="-122"/>
                <a:cs typeface="+mn-lt"/>
                <a:sym typeface="Symbol" panose="05050102010706020507" charset="0"/>
              </a:rPr>
              <a:t> </a:t>
            </a:r>
            <a:r>
              <a:rPr sz="2300" dirty="0" smtClean="0">
                <a:ea typeface="宋体" panose="02010600030101010101" pitchFamily="2" charset="-122"/>
                <a:cs typeface="+mn-lt"/>
                <a:sym typeface="+mn-ea"/>
              </a:rPr>
              <a:t>例如，传统意义上的自然语言理解和机器翻译往往以统计学和语言学知识为主要依据，属于“知识范式”。</a:t>
            </a:r>
            <a:endParaRPr sz="23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ea typeface="宋体" panose="02010600030101010101" pitchFamily="2" charset="-122"/>
                <a:cs typeface="+mn-lt"/>
                <a:sym typeface="+mn-ea"/>
              </a:rPr>
              <a:t> </a:t>
            </a:r>
            <a:r>
              <a:rPr lang="en-US" sz="2300" dirty="0" smtClean="0">
                <a:ea typeface="宋体" panose="02010600030101010101" pitchFamily="2" charset="-122"/>
                <a:cs typeface="+mn-lt"/>
                <a:sym typeface="+mn-ea"/>
              </a:rPr>
              <a:t>     </a:t>
            </a:r>
            <a:r>
              <a:rPr lang="en-US" sz="2300" dirty="0" smtClean="0">
                <a:ea typeface="宋体" panose="02010600030101010101" pitchFamily="2" charset="-122"/>
                <a:cs typeface="+mn-lt"/>
                <a:sym typeface="Symbol" panose="05050102010706020507" charset="0"/>
              </a:rPr>
              <a:t> </a:t>
            </a:r>
            <a:r>
              <a:rPr sz="2300" dirty="0" smtClean="0">
                <a:ea typeface="宋体" panose="02010600030101010101" pitchFamily="2" charset="-122"/>
                <a:cs typeface="+mn-lt"/>
                <a:sym typeface="+mn-ea"/>
              </a:rPr>
              <a:t>但是，当数据量足够大时，</a:t>
            </a:r>
            <a:r>
              <a:rPr lang="zh-CN" sz="2300" dirty="0" smtClean="0">
                <a:ea typeface="宋体" panose="02010600030101010101" pitchFamily="2" charset="-122"/>
                <a:cs typeface="+mn-lt"/>
                <a:sym typeface="+mn-ea"/>
              </a:rPr>
              <a:t>我们</a:t>
            </a:r>
            <a:r>
              <a:rPr sz="2300" dirty="0" smtClean="0">
                <a:ea typeface="宋体" panose="02010600030101010101" pitchFamily="2" charset="-122"/>
                <a:cs typeface="+mn-lt"/>
                <a:sym typeface="+mn-ea"/>
              </a:rPr>
              <a:t>可以通过简单的“数据洞见（Data Insights）”操作，找出并评估历史数据中已存在的翻译记录，这同样可以实现与传统“知识范式”相当的智能水平，如图 1-12所示。</a:t>
            </a:r>
            <a:endParaRPr sz="23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endParaRPr lang="en-US" sz="23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t="19585" r="28486" b="5514"/>
          <a:stretch>
            <a:fillRect/>
          </a:stretch>
        </p:blipFill>
        <p:spPr bwMode="auto">
          <a:xfrm>
            <a:off x="88265" y="1177290"/>
            <a:ext cx="8984615" cy="5293995"/>
          </a:xfrm>
          <a:prstGeom prst="rect">
            <a:avLst/>
          </a:prstGeom>
          <a:ln>
            <a:noFill/>
          </a:ln>
        </p:spPr>
      </p:pic>
      <p:sp>
        <p:nvSpPr>
          <p:cNvPr id="15363" name="Rectangle 3"/>
          <p:cNvSpPr>
            <a:spLocks noGrp="1" noRot="1"/>
          </p:cNvSpPr>
          <p:nvPr>
            <p:ph type="subTitle" idx="1"/>
            <p:custDataLst>
              <p:tags r:id="rId3"/>
            </p:custDataLst>
          </p:nvPr>
        </p:nvSpPr>
        <p:spPr>
          <a:xfrm>
            <a:off x="88900" y="795655"/>
            <a:ext cx="8977630" cy="56540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en-US" sz="2300" dirty="0" smtClean="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4"/>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TextBox 7"/>
          <p:cNvSpPr txBox="1"/>
          <p:nvPr>
            <p:custDataLst>
              <p:tags r:id="rId5"/>
            </p:custDataLst>
          </p:nvPr>
        </p:nvSpPr>
        <p:spPr>
          <a:xfrm>
            <a:off x="3851910" y="5662930"/>
            <a:ext cx="2199640" cy="6451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1800" dirty="0"/>
              <a:t>图</a:t>
            </a:r>
            <a:r>
              <a:rPr lang="en-US" altLang="zh-CN" sz="1800" dirty="0"/>
              <a:t>1-12 </a:t>
            </a:r>
            <a:r>
              <a:rPr lang="zh-CN" altLang="en-US" sz="1800" dirty="0"/>
              <a:t>数据范式与知识范式的区别</a:t>
            </a:r>
            <a:endParaRPr lang="zh-CN" altLang="en-US" sz="1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382397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研究范式（续）</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ea typeface="宋体" panose="02010600030101010101" pitchFamily="2" charset="-122"/>
                <a:cs typeface="+mn-lt"/>
                <a:sym typeface="+mn-ea"/>
              </a:rPr>
              <a:t>    - </a:t>
            </a:r>
            <a:r>
              <a:rPr sz="2200" dirty="0" smtClean="0">
                <a:ea typeface="宋体" panose="02010600030101010101" pitchFamily="2" charset="-122"/>
                <a:cs typeface="+mn-lt"/>
                <a:sym typeface="+mn-ea"/>
              </a:rPr>
              <a:t>图灵奖获得者Jim Gray提出的</a:t>
            </a:r>
            <a:r>
              <a:rPr sz="2200" u="sng" dirty="0" smtClean="0">
                <a:ea typeface="宋体" panose="02010600030101010101" pitchFamily="2" charset="-122"/>
                <a:cs typeface="+mn-lt"/>
                <a:sym typeface="+mn-ea"/>
              </a:rPr>
              <a:t>科学研究第四范式—数据密集型科学发现</a:t>
            </a:r>
            <a:r>
              <a:rPr sz="2200" dirty="0" smtClean="0">
                <a:ea typeface="宋体" panose="02010600030101010101" pitchFamily="2" charset="-122"/>
                <a:cs typeface="+mn-lt"/>
                <a:sym typeface="+mn-ea"/>
              </a:rPr>
              <a:t>（</a:t>
            </a:r>
            <a:r>
              <a:rPr sz="2000" dirty="0" smtClean="0">
                <a:ea typeface="宋体" panose="02010600030101010101" pitchFamily="2" charset="-122"/>
                <a:cs typeface="+mn-lt"/>
                <a:sym typeface="+mn-ea"/>
              </a:rPr>
              <a:t>Data-intensive Scientific Discovery</a:t>
            </a:r>
            <a:r>
              <a:rPr sz="2200" dirty="0" smtClean="0">
                <a:ea typeface="宋体" panose="02010600030101010101" pitchFamily="2" charset="-122"/>
                <a:cs typeface="+mn-lt"/>
                <a:sym typeface="+mn-ea"/>
              </a:rPr>
              <a:t>）是数据科学的核心理论之一。</a:t>
            </a:r>
            <a:endParaRPr sz="2200" dirty="0" smtClean="0">
              <a:ea typeface="宋体" panose="02010600030101010101" pitchFamily="2"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sz="2200" dirty="0" smtClean="0">
                <a:ea typeface="宋体" panose="02010600030101010101" pitchFamily="2" charset="-122"/>
                <a:cs typeface="+mn-lt"/>
                <a:sym typeface="+mn-ea"/>
              </a:rPr>
              <a:t> </a:t>
            </a:r>
            <a:r>
              <a:rPr lang="en-US" sz="2200" dirty="0" smtClean="0">
                <a:ea typeface="宋体" panose="02010600030101010101" pitchFamily="2" charset="-122"/>
                <a:cs typeface="+mn-lt"/>
                <a:sym typeface="+mn-ea"/>
              </a:rPr>
              <a:t>   - </a:t>
            </a:r>
            <a:r>
              <a:rPr sz="2200" u="sng" dirty="0" smtClean="0">
                <a:ea typeface="宋体" panose="02010600030101010101" pitchFamily="2" charset="-122"/>
                <a:cs typeface="+mn-lt"/>
                <a:sym typeface="+mn-ea"/>
              </a:rPr>
              <a:t>大数据时代</a:t>
            </a:r>
            <a:r>
              <a:rPr sz="2200" dirty="0" smtClean="0">
                <a:ea typeface="宋体" panose="02010600030101010101" pitchFamily="2" charset="-122"/>
                <a:cs typeface="+mn-lt"/>
                <a:sym typeface="+mn-ea"/>
              </a:rPr>
              <a:t>的到来，在我们的“精神世界”和“物理世界”之间出现了一种新的世界—“</a:t>
            </a:r>
            <a:r>
              <a:rPr sz="2200" u="sng" dirty="0" smtClean="0">
                <a:ea typeface="宋体" panose="02010600030101010101" pitchFamily="2" charset="-122"/>
                <a:cs typeface="+mn-lt"/>
                <a:sym typeface="+mn-ea"/>
              </a:rPr>
              <a:t>数据世界</a:t>
            </a:r>
            <a:r>
              <a:rPr sz="2200" dirty="0" smtClean="0">
                <a:ea typeface="宋体" panose="02010600030101010101" pitchFamily="2" charset="-122"/>
                <a:cs typeface="+mn-lt"/>
                <a:sym typeface="+mn-ea"/>
              </a:rPr>
              <a:t>”。图 1-13 所示为数据科学的“三世界原则”。</a:t>
            </a:r>
            <a:endParaRPr sz="2200" dirty="0" smtClean="0">
              <a:ea typeface="宋体" panose="02010600030101010101" pitchFamily="2"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sz="2000" dirty="0" smtClean="0">
                <a:ea typeface="宋体" panose="02010600030101010101" pitchFamily="2" charset="-122"/>
                <a:cs typeface="+mn-lt"/>
                <a:sym typeface="+mn-ea"/>
              </a:rPr>
              <a:t> </a:t>
            </a:r>
            <a:r>
              <a:rPr lang="en-US" sz="2000" dirty="0" smtClean="0">
                <a:ea typeface="宋体" panose="02010600030101010101" pitchFamily="2" charset="-122"/>
                <a:cs typeface="+mn-lt"/>
                <a:sym typeface="+mn-ea"/>
              </a:rPr>
              <a:t>     </a:t>
            </a:r>
            <a:r>
              <a:rPr lang="en-US" sz="2000" dirty="0" smtClean="0">
                <a:ea typeface="宋体" panose="02010600030101010101" pitchFamily="2" charset="-122"/>
                <a:cs typeface="+mn-lt"/>
                <a:sym typeface="Symbol" panose="05050102010706020507" charset="0"/>
              </a:rPr>
              <a:t> </a:t>
            </a:r>
            <a:r>
              <a:rPr sz="2000" dirty="0" smtClean="0">
                <a:ea typeface="宋体" panose="02010600030101010101" pitchFamily="2" charset="-122"/>
                <a:cs typeface="+mn-lt"/>
                <a:sym typeface="+mn-ea"/>
              </a:rPr>
              <a:t>在数据科学中，通常需要研究如何运用“</a:t>
            </a:r>
            <a:r>
              <a:rPr sz="2000" u="sng" dirty="0" smtClean="0">
                <a:ea typeface="宋体" panose="02010600030101010101" pitchFamily="2" charset="-122"/>
                <a:cs typeface="+mn-lt"/>
                <a:sym typeface="+mn-ea"/>
              </a:rPr>
              <a:t>数据世界</a:t>
            </a:r>
            <a:r>
              <a:rPr sz="2000" dirty="0" smtClean="0">
                <a:ea typeface="宋体" panose="02010600030101010101" pitchFamily="2" charset="-122"/>
                <a:cs typeface="+mn-lt"/>
                <a:sym typeface="+mn-ea"/>
              </a:rPr>
              <a:t>”中已存在的“</a:t>
            </a:r>
            <a:r>
              <a:rPr sz="2000" u="sng" dirty="0" smtClean="0">
                <a:ea typeface="宋体" panose="02010600030101010101" pitchFamily="2" charset="-122"/>
                <a:cs typeface="+mn-lt"/>
                <a:sym typeface="+mn-ea"/>
              </a:rPr>
              <a:t>痕迹数据</a:t>
            </a:r>
            <a:r>
              <a:rPr sz="2000" dirty="0" smtClean="0">
                <a:ea typeface="宋体" panose="02010600030101010101" pitchFamily="2" charset="-122"/>
                <a:cs typeface="+mn-lt"/>
                <a:sym typeface="+mn-ea"/>
              </a:rPr>
              <a:t>”的方式解决“</a:t>
            </a:r>
            <a:r>
              <a:rPr sz="2000" u="sng" dirty="0" smtClean="0">
                <a:ea typeface="宋体" panose="02010600030101010101" pitchFamily="2" charset="-122"/>
                <a:cs typeface="+mn-lt"/>
                <a:sym typeface="+mn-ea"/>
              </a:rPr>
              <a:t>物理世界</a:t>
            </a:r>
            <a:r>
              <a:rPr sz="2000" dirty="0" smtClean="0">
                <a:ea typeface="宋体" panose="02010600030101010101" pitchFamily="2" charset="-122"/>
                <a:cs typeface="+mn-lt"/>
                <a:sym typeface="+mn-ea"/>
              </a:rPr>
              <a:t>”中的</a:t>
            </a:r>
            <a:r>
              <a:rPr sz="2000" u="sng" dirty="0" smtClean="0">
                <a:ea typeface="宋体" panose="02010600030101010101" pitchFamily="2" charset="-122"/>
                <a:cs typeface="+mn-lt"/>
                <a:sym typeface="+mn-ea"/>
              </a:rPr>
              <a:t>具体问题</a:t>
            </a:r>
            <a:r>
              <a:rPr sz="2000" dirty="0" smtClean="0">
                <a:ea typeface="宋体" panose="02010600030101010101" pitchFamily="2" charset="-122"/>
                <a:cs typeface="+mn-lt"/>
                <a:sym typeface="+mn-ea"/>
              </a:rPr>
              <a:t>，而不是直接到“物理世界”，采用问卷和访谈等方法收集“采访数据”。</a:t>
            </a:r>
            <a:endParaRPr sz="2000" dirty="0" smtClean="0">
              <a:ea typeface="宋体" panose="02010600030101010101" pitchFamily="2"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sz="2000" dirty="0" smtClean="0">
                <a:ea typeface="宋体" panose="02010600030101010101" pitchFamily="2" charset="-122"/>
                <a:cs typeface="+mn-lt"/>
                <a:sym typeface="+mn-ea"/>
              </a:rPr>
              <a:t> </a:t>
            </a:r>
            <a:r>
              <a:rPr lang="en-US" sz="2000" dirty="0" smtClean="0">
                <a:ea typeface="宋体" panose="02010600030101010101" pitchFamily="2" charset="-122"/>
                <a:cs typeface="+mn-lt"/>
                <a:sym typeface="+mn-ea"/>
              </a:rPr>
              <a:t>     </a:t>
            </a:r>
            <a:r>
              <a:rPr lang="en-US" sz="2000" dirty="0" smtClean="0">
                <a:ea typeface="宋体" panose="02010600030101010101" pitchFamily="2" charset="-122"/>
                <a:cs typeface="+mn-lt"/>
                <a:sym typeface="Symbol" panose="05050102010706020507" charset="0"/>
              </a:rPr>
              <a:t> </a:t>
            </a:r>
            <a:r>
              <a:rPr sz="2000" dirty="0" smtClean="0">
                <a:ea typeface="宋体" panose="02010600030101010101" pitchFamily="2" charset="-122"/>
                <a:cs typeface="+mn-lt"/>
                <a:sym typeface="+mn-ea"/>
              </a:rPr>
              <a:t>相对于</a:t>
            </a:r>
            <a:r>
              <a:rPr sz="2000" u="sng" dirty="0" smtClean="0">
                <a:ea typeface="宋体" panose="02010600030101010101" pitchFamily="2" charset="-122"/>
                <a:cs typeface="+mn-lt"/>
                <a:sym typeface="+mn-ea"/>
              </a:rPr>
              <a:t>“采访数据</a:t>
            </a:r>
            <a:r>
              <a:rPr sz="2000" dirty="0" smtClean="0">
                <a:ea typeface="宋体" panose="02010600030101010101" pitchFamily="2" charset="-122"/>
                <a:cs typeface="+mn-lt"/>
                <a:sym typeface="+mn-ea"/>
              </a:rPr>
              <a:t>”，“</a:t>
            </a:r>
            <a:r>
              <a:rPr sz="2000" u="sng" dirty="0" smtClean="0">
                <a:ea typeface="宋体" panose="02010600030101010101" pitchFamily="2" charset="-122"/>
                <a:cs typeface="+mn-lt"/>
                <a:sym typeface="+mn-ea"/>
              </a:rPr>
              <a:t>痕迹数据</a:t>
            </a:r>
            <a:r>
              <a:rPr sz="2000" dirty="0" smtClean="0">
                <a:ea typeface="宋体" panose="02010600030101010101" pitchFamily="2" charset="-122"/>
                <a:cs typeface="+mn-lt"/>
                <a:sym typeface="+mn-ea"/>
              </a:rPr>
              <a:t>”更具有客观性。</a:t>
            </a:r>
            <a:endParaRPr lang="en-US" sz="20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8" name="image30.png"/>
          <p:cNvPicPr>
            <a:picLocks noChangeAspect="1"/>
          </p:cNvPicPr>
          <p:nvPr>
            <p:custDataLst>
              <p:tags r:id="rId3"/>
            </p:custDataLst>
          </p:nvPr>
        </p:nvPicPr>
        <p:blipFill>
          <a:blip r:embed="rId4" cstate="print"/>
          <a:stretch>
            <a:fillRect/>
          </a:stretch>
        </p:blipFill>
        <p:spPr>
          <a:xfrm>
            <a:off x="3813175" y="4728845"/>
            <a:ext cx="4087495" cy="1896745"/>
          </a:xfrm>
          <a:prstGeom prst="rect">
            <a:avLst/>
          </a:prstGeom>
        </p:spPr>
      </p:pic>
      <p:sp>
        <p:nvSpPr>
          <p:cNvPr id="6" name="TextBox 7"/>
          <p:cNvSpPr txBox="1"/>
          <p:nvPr>
            <p:custDataLst>
              <p:tags r:id="rId5"/>
            </p:custDataLst>
          </p:nvPr>
        </p:nvSpPr>
        <p:spPr>
          <a:xfrm>
            <a:off x="1043940" y="5232400"/>
            <a:ext cx="2540635"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1-13 </a:t>
            </a:r>
            <a:r>
              <a:rPr lang="zh-CN" altLang="en-US" sz="2000" dirty="0"/>
              <a:t>数据科学的“三世界原则”</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2"/>
            </p:custDataLst>
          </p:nvPr>
        </p:nvPicPr>
        <p:blipFill>
          <a:blip r:embed="rId3"/>
          <a:stretch>
            <a:fillRect/>
          </a:stretch>
        </p:blipFill>
        <p:spPr>
          <a:xfrm>
            <a:off x="662305" y="741680"/>
            <a:ext cx="1647825" cy="63817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9525" y="1426210"/>
            <a:ext cx="9124950" cy="5153025"/>
          </a:xfrm>
          <a:prstGeom prst="rect">
            <a:avLst/>
          </a:prstGeom>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custDataLst>
              <p:tags r:id="rId1"/>
            </p:custDataLst>
          </p:nvPr>
        </p:nvPicPr>
        <p:blipFill>
          <a:blip r:embed="rId2"/>
          <a:stretch>
            <a:fillRect/>
          </a:stretch>
        </p:blipFill>
        <p:spPr>
          <a:xfrm>
            <a:off x="378460" y="1042670"/>
            <a:ext cx="8393430" cy="5106035"/>
          </a:xfrm>
          <a:prstGeom prst="rect">
            <a:avLst/>
          </a:prstGeom>
        </p:spPr>
      </p:pic>
      <p:sp>
        <p:nvSpPr>
          <p:cNvPr id="4" name="Rectangle 2"/>
          <p:cNvSpPr>
            <a:spLocks noGrp="1"/>
          </p:cNvSpPr>
          <p:nvPr>
            <p:ph type="title"/>
            <p:custDataLst>
              <p:tags r:id="rId3"/>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4"/>
            </p:custDataLst>
          </p:nvPr>
        </p:nvPicPr>
        <p:blipFill>
          <a:blip r:embed="rId5"/>
          <a:stretch>
            <a:fillRect/>
          </a:stretch>
        </p:blipFill>
        <p:spPr>
          <a:xfrm>
            <a:off x="662305" y="741680"/>
            <a:ext cx="1647825" cy="638175"/>
          </a:xfrm>
          <a:prstGeom prst="rect">
            <a:avLst/>
          </a:prstGeom>
        </p:spPr>
      </p:pic>
      <p:sp>
        <p:nvSpPr>
          <p:cNvPr id="6" name="TextBox 7"/>
          <p:cNvSpPr txBox="1"/>
          <p:nvPr>
            <p:custDataLst>
              <p:tags r:id="rId6"/>
            </p:custDataLst>
          </p:nvPr>
        </p:nvSpPr>
        <p:spPr>
          <a:xfrm>
            <a:off x="1043940" y="1572895"/>
            <a:ext cx="2183765"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1-14 </a:t>
            </a:r>
            <a:r>
              <a:rPr lang="zh-CN" altLang="en-US" sz="2000" dirty="0"/>
              <a:t>人类科学研究范式的转变</a:t>
            </a:r>
            <a:endParaRPr lang="zh-CN" altLang="en-US" sz="2000" dirty="0"/>
          </a:p>
        </p:txBody>
      </p:sp>
      <p:sp>
        <p:nvSpPr>
          <p:cNvPr id="15363" name="Rectangle 3"/>
          <p:cNvSpPr>
            <a:spLocks noGrp="1" noRot="1"/>
          </p:cNvSpPr>
          <p:nvPr>
            <p:ph type="subTitle" idx="1"/>
            <p:custDataLst>
              <p:tags r:id="rId7"/>
            </p:custDataLst>
          </p:nvPr>
        </p:nvSpPr>
        <p:spPr>
          <a:xfrm>
            <a:off x="375920" y="6249035"/>
            <a:ext cx="8576945" cy="462915"/>
          </a:xfrm>
        </p:spPr>
        <p:txBody>
          <a:bodyPr vert="horz" wrap="square" lIns="91440" tIns="45720" rIns="91440" bIns="45720" anchor="t" anchorCtr="0">
            <a:noAutofit/>
          </a:bodyPr>
          <a:p>
            <a:pPr marL="0" indent="0" algn="l" eaLnBrk="1" latinLnBrk="0" hangingPunct="1">
              <a:lnSpc>
                <a:spcPct val="100000"/>
              </a:lnSpc>
              <a:spcBef>
                <a:spcPts val="600"/>
              </a:spcBef>
              <a:buSzTx/>
              <a:buFont typeface="Wingdings" panose="05000000000000000000" pitchFamily="2" charset="2"/>
              <a:buNone/>
            </a:pPr>
            <a:r>
              <a:rPr lang="en-US" altLang="zh-CN" sz="2000" dirty="0">
                <a:solidFill>
                  <a:schemeClr val="accent1">
                    <a:lumMod val="75000"/>
                  </a:schemeClr>
                </a:solidFill>
                <a:ea typeface="宋体" panose="02010600030101010101" pitchFamily="2" charset="-122"/>
                <a:sym typeface="Symbol" panose="05050102010706020507" charset="0"/>
              </a:rPr>
              <a:t></a:t>
            </a:r>
            <a:r>
              <a:rPr lang="en-US" altLang="zh-CN" sz="2000" dirty="0">
                <a:solidFill>
                  <a:schemeClr val="accent1">
                    <a:lumMod val="75000"/>
                  </a:schemeClr>
                </a:solidFill>
                <a:ea typeface="宋体" panose="02010600030101010101" pitchFamily="2" charset="-122"/>
                <a:sym typeface="+mn-ea"/>
              </a:rPr>
              <a:t> </a:t>
            </a:r>
            <a:r>
              <a:rPr lang="zh-CN" altLang="en-US" sz="2000" dirty="0">
                <a:solidFill>
                  <a:schemeClr val="accent1">
                    <a:lumMod val="75000"/>
                  </a:schemeClr>
                </a:solidFill>
                <a:ea typeface="宋体" panose="02010600030101010101" pitchFamily="2" charset="-122"/>
                <a:sym typeface="+mn-ea"/>
              </a:rPr>
              <a:t>如今，第五范式：</a:t>
            </a:r>
            <a:r>
              <a:rPr lang="en-US" altLang="zh-CN" sz="2000" dirty="0">
                <a:solidFill>
                  <a:schemeClr val="accent1">
                    <a:lumMod val="75000"/>
                  </a:schemeClr>
                </a:solidFill>
                <a:ea typeface="宋体" panose="02010600030101010101" pitchFamily="2" charset="-122"/>
                <a:sym typeface="+mn-ea"/>
              </a:rPr>
              <a:t>AI4Science</a:t>
            </a:r>
            <a:r>
              <a:rPr lang="zh-CN" altLang="en-US" sz="2000" dirty="0">
                <a:solidFill>
                  <a:schemeClr val="accent1">
                    <a:lumMod val="75000"/>
                  </a:schemeClr>
                </a:solidFill>
                <a:ea typeface="宋体" panose="02010600030101010101" pitchFamily="2" charset="-122"/>
                <a:sym typeface="+mn-ea"/>
              </a:rPr>
              <a:t>。</a:t>
            </a:r>
            <a:endParaRPr lang="zh-CN" altLang="en-US" sz="2000" dirty="0" smtClean="0">
              <a:solidFill>
                <a:schemeClr val="accent1">
                  <a:lumMod val="75000"/>
                </a:schemeClr>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65213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研究范式（续）</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ea typeface="宋体" panose="02010600030101010101" pitchFamily="2" charset="-122"/>
                <a:cs typeface="+mn-lt"/>
                <a:sym typeface="+mn-ea"/>
              </a:rPr>
              <a:t>    - </a:t>
            </a:r>
            <a:r>
              <a:rPr sz="2300" dirty="0" smtClean="0">
                <a:ea typeface="宋体" panose="02010600030101010101" pitchFamily="2" charset="-122"/>
                <a:cs typeface="+mn-lt"/>
                <a:sym typeface="+mn-ea"/>
              </a:rPr>
              <a:t>数据科学的研究范式主要体现在以下几个方面</a:t>
            </a:r>
            <a:r>
              <a:rPr lang="zh-CN" sz="2300" dirty="0" smtClean="0">
                <a:ea typeface="宋体" panose="02010600030101010101" pitchFamily="2" charset="-122"/>
                <a:cs typeface="+mn-lt"/>
                <a:sym typeface="+mn-ea"/>
              </a:rPr>
              <a:t>：</a:t>
            </a:r>
            <a:endParaRPr lang="zh-CN" sz="23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ea typeface="宋体" panose="02010600030101010101" pitchFamily="2" charset="-122"/>
                <a:cs typeface="+mn-lt"/>
                <a:sym typeface="+mn-ea"/>
              </a:rPr>
              <a:t>  </a:t>
            </a:r>
            <a:r>
              <a:rPr lang="zh-CN"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mn-ea"/>
              </a:rPr>
              <a:t> </a:t>
            </a:r>
            <a:r>
              <a:rPr sz="2200" dirty="0" smtClean="0">
                <a:ea typeface="宋体" panose="02010600030101010101" pitchFamily="2" charset="-122"/>
                <a:cs typeface="+mn-lt"/>
                <a:sym typeface="+mn-ea"/>
              </a:rPr>
              <a:t>（1）数据驱动</a:t>
            </a:r>
            <a:endParaRPr sz="22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Symbol" panose="05050102010706020507" charset="0"/>
              </a:rPr>
              <a:t> </a:t>
            </a:r>
            <a:r>
              <a:rPr sz="2100" dirty="0" smtClean="0">
                <a:ea typeface="宋体" panose="02010600030101010101" pitchFamily="2" charset="-122"/>
                <a:cs typeface="+mn-lt"/>
                <a:sym typeface="+mn-ea"/>
              </a:rPr>
              <a:t>数据科学主要研究的是如何基于数据提出问题、在数据层次上分析问题与以数据为中心解决问题。</a:t>
            </a:r>
            <a:endParaRPr sz="21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Symbol" panose="05050102010706020507" charset="0"/>
              </a:rPr>
              <a:t> </a:t>
            </a:r>
            <a:r>
              <a:rPr sz="2100" dirty="0" smtClean="0">
                <a:ea typeface="宋体" panose="02010600030101010101" pitchFamily="2" charset="-122"/>
                <a:cs typeface="+mn-lt"/>
                <a:sym typeface="+mn-ea"/>
              </a:rPr>
              <a:t>数据科学并不是由目标、决策、业务或模型驱动，而是由“数据”驱动，即数据是业务、决策、战略、市场甚至组织结构变化的主要驱动因素。</a:t>
            </a:r>
            <a:endParaRPr sz="21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ea typeface="宋体" panose="02010600030101010101" pitchFamily="2" charset="-122"/>
                <a:cs typeface="+mn-lt"/>
                <a:sym typeface="+mn-ea"/>
              </a:rPr>
              <a:t>  </a:t>
            </a:r>
            <a:r>
              <a:rPr sz="2200" dirty="0" smtClean="0">
                <a:ea typeface="宋体" panose="02010600030101010101" pitchFamily="2" charset="-122"/>
                <a:cs typeface="+mn-lt"/>
                <a:sym typeface="+mn-ea"/>
              </a:rPr>
              <a:t> </a:t>
            </a:r>
            <a:r>
              <a:rPr lang="en-US" sz="2200" dirty="0" smtClean="0">
                <a:ea typeface="宋体" panose="02010600030101010101" pitchFamily="2" charset="-122"/>
                <a:cs typeface="+mn-lt"/>
                <a:sym typeface="+mn-ea"/>
              </a:rPr>
              <a:t> </a:t>
            </a:r>
            <a:r>
              <a:rPr sz="2200" dirty="0" smtClean="0">
                <a:ea typeface="宋体" panose="02010600030101010101" pitchFamily="2" charset="-122"/>
                <a:cs typeface="+mn-lt"/>
                <a:sym typeface="+mn-ea"/>
              </a:rPr>
              <a:t>（2）以数据为中心</a:t>
            </a:r>
            <a:endParaRPr sz="22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dirty="0" smtClean="0">
                <a:ea typeface="宋体" panose="02010600030101010101" pitchFamily="2" charset="-122"/>
                <a:cs typeface="+mn-lt"/>
                <a:sym typeface="+mn-ea"/>
              </a:rPr>
              <a:t>  </a:t>
            </a:r>
            <a:r>
              <a:rPr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Symbol" panose="05050102010706020507" charset="0"/>
              </a:rPr>
              <a:t> </a:t>
            </a:r>
            <a:r>
              <a:rPr sz="2100" dirty="0" smtClean="0">
                <a:ea typeface="宋体" panose="02010600030101010101" pitchFamily="2" charset="-122"/>
                <a:cs typeface="+mn-lt"/>
                <a:sym typeface="+mn-ea"/>
              </a:rPr>
              <a:t>这是数据产品区别于其他类型产品的本质特征。</a:t>
            </a:r>
            <a:endParaRPr sz="21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Symbol" panose="05050102010706020507" charset="0"/>
              </a:rPr>
              <a:t> </a:t>
            </a:r>
            <a:r>
              <a:rPr lang="zh-CN" altLang="en-US" sz="2100" dirty="0" smtClean="0">
                <a:ea typeface="宋体" panose="02010600030101010101" pitchFamily="2" charset="-122"/>
                <a:cs typeface="+mn-lt"/>
                <a:sym typeface="Symbol" panose="05050102010706020507" charset="0"/>
              </a:rPr>
              <a:t>这</a:t>
            </a:r>
            <a:r>
              <a:rPr sz="2100" dirty="0" smtClean="0">
                <a:ea typeface="宋体" panose="02010600030101010101" pitchFamily="2" charset="-122"/>
                <a:cs typeface="+mn-lt"/>
                <a:sym typeface="+mn-ea"/>
              </a:rPr>
              <a:t>不仅体现为“以数据为核心生产要素”，而且体现在研发方法上。</a:t>
            </a:r>
            <a:endParaRPr sz="21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ea typeface="宋体" panose="02010600030101010101" pitchFamily="2" charset="-122"/>
                <a:cs typeface="+mn-lt"/>
                <a:sym typeface="+mn-ea"/>
              </a:rPr>
              <a:t>  </a:t>
            </a:r>
            <a:r>
              <a:rPr sz="2200" dirty="0" smtClean="0">
                <a:ea typeface="宋体" panose="02010600030101010101" pitchFamily="2" charset="-122"/>
                <a:cs typeface="+mn-lt"/>
                <a:sym typeface="+mn-ea"/>
              </a:rPr>
              <a:t> </a:t>
            </a:r>
            <a:r>
              <a:rPr lang="en-US" sz="2200" dirty="0" smtClean="0">
                <a:ea typeface="宋体" panose="02010600030101010101" pitchFamily="2" charset="-122"/>
                <a:cs typeface="+mn-lt"/>
                <a:sym typeface="+mn-ea"/>
              </a:rPr>
              <a:t> </a:t>
            </a:r>
            <a:r>
              <a:rPr sz="2200" dirty="0" smtClean="0">
                <a:ea typeface="宋体" panose="02010600030101010101" pitchFamily="2" charset="-122"/>
                <a:cs typeface="+mn-lt"/>
                <a:sym typeface="+mn-ea"/>
              </a:rPr>
              <a:t>（3）数据密集型。</a:t>
            </a:r>
            <a:endParaRPr sz="22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mn-ea"/>
              </a:rPr>
              <a:t>         </a:t>
            </a:r>
            <a:r>
              <a:rPr lang="en-US" sz="2100" dirty="0" smtClean="0">
                <a:ea typeface="宋体" panose="02010600030101010101" pitchFamily="2" charset="-122"/>
                <a:cs typeface="+mn-lt"/>
                <a:sym typeface="Symbol" panose="05050102010706020507" charset="0"/>
              </a:rPr>
              <a:t> </a:t>
            </a:r>
            <a:r>
              <a:rPr sz="2100" dirty="0" smtClean="0">
                <a:ea typeface="宋体" panose="02010600030101010101" pitchFamily="2" charset="-122"/>
                <a:cs typeface="+mn-lt"/>
                <a:sym typeface="+mn-ea"/>
              </a:rPr>
              <a:t>数据产品开发的瓶颈和难点往往源自数据，而不是计算和存储。</a:t>
            </a:r>
            <a:endParaRPr lang="en-US" sz="21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87790" cy="262128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数据科学与其他学科的区别</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研究范式（续）</a:t>
            </a:r>
            <a:endParaRPr lang="zh-CN" altLang="en-US" sz="2400" dirty="0" smtClean="0">
              <a:solidFill>
                <a:schemeClr val="accent2">
                  <a:lumMod val="75000"/>
                </a:schemeClr>
              </a:solidFill>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ea typeface="宋体" panose="02010600030101010101" pitchFamily="2" charset="-122"/>
                <a:cs typeface="+mn-lt"/>
                <a:sym typeface="+mn-ea"/>
              </a:rPr>
              <a:t>    - </a:t>
            </a:r>
            <a:r>
              <a:rPr lang="zh-CN" altLang="en-US" sz="2300" dirty="0" smtClean="0">
                <a:ea typeface="宋体" panose="02010600030101010101" pitchFamily="2" charset="-122"/>
                <a:cs typeface="+mn-lt"/>
                <a:sym typeface="+mn-ea"/>
              </a:rPr>
              <a:t>第五范式：</a:t>
            </a:r>
            <a:r>
              <a:rPr lang="en-US" altLang="zh-CN" sz="2300" dirty="0" smtClean="0">
                <a:ea typeface="宋体" panose="02010600030101010101" pitchFamily="2" charset="-122"/>
                <a:cs typeface="+mn-lt"/>
                <a:sym typeface="+mn-ea"/>
              </a:rPr>
              <a:t>AI for Science</a:t>
            </a:r>
            <a:endParaRPr lang="zh-CN" sz="23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ea typeface="宋体" panose="02010600030101010101" pitchFamily="2" charset="-122"/>
                <a:cs typeface="+mn-lt"/>
                <a:sym typeface="+mn-ea"/>
              </a:rPr>
              <a:t>  </a:t>
            </a:r>
            <a:r>
              <a:rPr lang="zh-CN"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Symbol" panose="05050102010706020507" charset="0"/>
              </a:rPr>
              <a:t> </a:t>
            </a:r>
            <a:r>
              <a:rPr lang="en-US" altLang="zh-CN" sz="2200" dirty="0" smtClean="0">
                <a:ea typeface="宋体" panose="02010600030101010101" pitchFamily="2" charset="-122"/>
                <a:cs typeface="+mn-lt"/>
                <a:sym typeface="+mn-ea"/>
              </a:rPr>
              <a:t>‌</a:t>
            </a:r>
            <a:r>
              <a:rPr lang="zh-CN" altLang="en-US" sz="2200" dirty="0" smtClean="0">
                <a:ea typeface="宋体" panose="02010600030101010101" pitchFamily="2" charset="-122"/>
                <a:cs typeface="+mn-lt"/>
                <a:sym typeface="+mn-ea"/>
              </a:rPr>
              <a:t>科学研究第五范式是指人工智能驱动的科学研究</a:t>
            </a:r>
            <a:r>
              <a:rPr lang="en-US" altLang="zh-CN" sz="2200" dirty="0" smtClean="0">
                <a:ea typeface="宋体" panose="02010600030101010101" pitchFamily="2" charset="-122"/>
                <a:cs typeface="+mn-lt"/>
                <a:sym typeface="+mn-ea"/>
              </a:rPr>
              <a:t>‌</a:t>
            </a:r>
            <a:r>
              <a:rPr lang="zh-CN" altLang="en-US" sz="2200" dirty="0" smtClean="0">
                <a:ea typeface="宋体" panose="02010600030101010101" pitchFamily="2" charset="-122"/>
                <a:cs typeface="+mn-lt"/>
                <a:sym typeface="+mn-ea"/>
              </a:rPr>
              <a:t>。这一范式是科学研究方法的一次重大变革，标志着科学研究从传统的经验、理论、计算和数据驱动的模式，进入到人工智能驱动的新时代。</a:t>
            </a:r>
            <a:r>
              <a:rPr lang="en-US" altLang="zh-CN" sz="2200" dirty="0" smtClean="0">
                <a:ea typeface="宋体" panose="02010600030101010101" pitchFamily="2" charset="-122"/>
                <a:cs typeface="+mn-lt"/>
                <a:sym typeface="+mn-ea"/>
              </a:rPr>
              <a:t>‌</a:t>
            </a:r>
            <a:endParaRPr lang="en-US" altLang="zh-CN" sz="2200" dirty="0" smtClean="0">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endParaRPr lang="en-US" sz="21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262890" y="3362325"/>
            <a:ext cx="5161280" cy="2965450"/>
          </a:xfrm>
          <a:prstGeom prst="rect">
            <a:avLst/>
          </a:prstGeom>
        </p:spPr>
      </p:pic>
      <p:sp>
        <p:nvSpPr>
          <p:cNvPr id="3" name="文本框 2"/>
          <p:cNvSpPr txBox="1"/>
          <p:nvPr/>
        </p:nvSpPr>
        <p:spPr>
          <a:xfrm>
            <a:off x="5503545" y="3362325"/>
            <a:ext cx="3503295" cy="2861310"/>
          </a:xfrm>
          <a:prstGeom prst="rect">
            <a:avLst/>
          </a:prstGeom>
          <a:noFill/>
        </p:spPr>
        <p:txBody>
          <a:bodyPr wrap="square" rtlCol="0">
            <a:spAutoFit/>
          </a:bodyPr>
          <a:p>
            <a:r>
              <a:rPr lang="en-US" altLang="zh-CN" sz="2000">
                <a:solidFill>
                  <a:schemeClr val="tx1"/>
                </a:solidFill>
              </a:rPr>
              <a:t>Hassabis</a:t>
            </a:r>
            <a:r>
              <a:rPr lang="zh-CN" altLang="en-US" sz="2000">
                <a:solidFill>
                  <a:schemeClr val="tx1"/>
                </a:solidFill>
              </a:rPr>
              <a:t>和</a:t>
            </a:r>
            <a:r>
              <a:rPr lang="en-US" altLang="zh-CN" sz="2000">
                <a:solidFill>
                  <a:schemeClr val="tx1"/>
                </a:solidFill>
              </a:rPr>
              <a:t>Jumper</a:t>
            </a:r>
            <a:r>
              <a:rPr lang="zh-CN" altLang="en-US" sz="2000">
                <a:solidFill>
                  <a:schemeClr val="tx1"/>
                </a:solidFill>
              </a:rPr>
              <a:t>开发了一个名为</a:t>
            </a:r>
            <a:r>
              <a:rPr lang="en-US" altLang="zh-CN" sz="2000">
                <a:solidFill>
                  <a:schemeClr val="tx1"/>
                </a:solidFill>
              </a:rPr>
              <a:t>AlphaFold2</a:t>
            </a:r>
            <a:r>
              <a:rPr lang="zh-CN" altLang="en-US" sz="2000">
                <a:solidFill>
                  <a:schemeClr val="tx1"/>
                </a:solidFill>
              </a:rPr>
              <a:t>的人工智能模型。这是一项基于深度学习和神经网络技术的算法，它可以从蛋白质的氨基酸序列预测蛋白质的三维结构。借助它，他们能够预测已知的几乎所有</a:t>
            </a:r>
            <a:r>
              <a:rPr lang="en-US" altLang="zh-CN" sz="2000">
                <a:solidFill>
                  <a:schemeClr val="tx1"/>
                </a:solidFill>
              </a:rPr>
              <a:t>2</a:t>
            </a:r>
            <a:r>
              <a:rPr lang="zh-CN" altLang="en-US" sz="2000">
                <a:solidFill>
                  <a:schemeClr val="tx1"/>
                </a:solidFill>
              </a:rPr>
              <a:t>亿种蛋白质结构。是一项</a:t>
            </a:r>
            <a:r>
              <a:rPr lang="en-US" altLang="zh-CN" sz="2000">
                <a:solidFill>
                  <a:schemeClr val="tx1"/>
                </a:solidFill>
              </a:rPr>
              <a:t>“</a:t>
            </a:r>
            <a:r>
              <a:rPr lang="zh-CN" altLang="en-US" sz="2000">
                <a:solidFill>
                  <a:schemeClr val="tx1"/>
                </a:solidFill>
              </a:rPr>
              <a:t>彻底的变革</a:t>
            </a:r>
            <a:r>
              <a:rPr lang="en-US" altLang="zh-CN" sz="2000">
                <a:solidFill>
                  <a:schemeClr val="tx1"/>
                </a:solidFill>
              </a:rPr>
              <a:t>”</a:t>
            </a:r>
            <a:r>
              <a:rPr lang="zh-CN" altLang="en-US" sz="2000">
                <a:solidFill>
                  <a:schemeClr val="tx1"/>
                </a:solidFill>
              </a:rPr>
              <a:t>。</a:t>
            </a:r>
            <a:endParaRPr lang="zh-CN" altLang="en-US" sz="2000">
              <a:solidFill>
                <a:schemeClr val="tx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232410" y="867410"/>
            <a:ext cx="8719185" cy="531749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数据科学的人才类型</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从用人单位的岗位设置看，数据科学相关的岗位有很多，如</a:t>
            </a:r>
            <a:r>
              <a:rPr lang="en-US" altLang="zh-CN" sz="2400" dirty="0" smtClean="0">
                <a:solidFill>
                  <a:schemeClr val="accent2">
                    <a:lumMod val="75000"/>
                  </a:schemeClr>
                </a:solidFill>
                <a:ea typeface="宋体" panose="02010600030101010101" pitchFamily="2" charset="-122"/>
                <a:sym typeface="+mn-ea"/>
              </a:rPr>
              <a:t>:</a:t>
            </a:r>
            <a:endParaRPr lang="en-US" altLang="zh-CN" sz="24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数据科学家、</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数据分析师、</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数据工程师、</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业务分析师、</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数据库管理员、</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统计师、</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数据架构师、</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mn-ea"/>
              </a:rPr>
              <a:t>   - </a:t>
            </a:r>
            <a:r>
              <a:rPr lang="zh-CN" altLang="en-US" sz="2000" dirty="0" smtClean="0">
                <a:solidFill>
                  <a:schemeClr val="tx1"/>
                </a:solidFill>
                <a:ea typeface="宋体" panose="02010600030101010101" pitchFamily="2" charset="-122"/>
                <a:sym typeface="+mn-ea"/>
              </a:rPr>
              <a:t>数据与分析工具管理员</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400" dirty="0" smtClean="0">
                <a:solidFill>
                  <a:schemeClr val="accent2">
                    <a:lumMod val="75000"/>
                  </a:schemeClr>
                </a:solidFill>
                <a:ea typeface="宋体" panose="02010600030101010101" pitchFamily="2" charset="-122"/>
                <a:sym typeface="+mn-ea"/>
              </a:rPr>
              <a:t> </a:t>
            </a:r>
            <a:r>
              <a:rPr lang="en-US" altLang="zh-CN" sz="2400" dirty="0" smtClean="0">
                <a:solidFill>
                  <a:schemeClr val="accent2">
                    <a:lumMod val="75000"/>
                  </a:schemeClr>
                </a:solidFill>
                <a:ea typeface="宋体" panose="02010600030101010101" pitchFamily="2" charset="-122"/>
                <a:sym typeface="+mn-ea"/>
              </a:rPr>
              <a:t> * </a:t>
            </a:r>
            <a:r>
              <a:rPr lang="zh-CN" altLang="en-US" sz="2400" dirty="0" smtClean="0">
                <a:solidFill>
                  <a:schemeClr val="accent2">
                    <a:lumMod val="75000"/>
                  </a:schemeClr>
                </a:solidFill>
                <a:ea typeface="宋体" panose="02010600030101010101" pitchFamily="2" charset="-122"/>
                <a:sym typeface="+mn-ea"/>
              </a:rPr>
              <a:t>图 1-15 给出了 DataCamp 调研的大数据相关的岗位名称及其收入数据。</a:t>
            </a:r>
            <a:endParaRPr lang="en-US" sz="21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155702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课程介绍</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11125" y="939165"/>
            <a:ext cx="8883650" cy="5182870"/>
          </a:xfrm>
        </p:spPr>
        <p:txBody>
          <a:bodyPr vert="horz" wrap="square" lIns="91440" tIns="45720" rIns="91440" bIns="45720" anchor="t" anchorCtr="0">
            <a:noAutofit/>
          </a:bodyPr>
          <a:p>
            <a:pPr algn="l" eaLnBrk="1" latinLnBrk="0" hangingPunct="1">
              <a:lnSpc>
                <a:spcPct val="100000"/>
              </a:lnSpc>
              <a:spcBef>
                <a:spcPts val="1800"/>
              </a:spcBef>
              <a:buSzTx/>
              <a:buFont typeface="Wingdings" panose="05000000000000000000" pitchFamily="2" charset="2"/>
              <a:buChar char="§"/>
            </a:pPr>
            <a:r>
              <a:rPr lang="en-US" altLang="zh-CN" sz="2800" dirty="0">
                <a:solidFill>
                  <a:srgbClr val="B3380D"/>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B3380D"/>
                </a:solidFill>
                <a:latin typeface="黑体" panose="02010609060101010101" pitchFamily="49" charset="-122"/>
                <a:ea typeface="黑体" panose="02010609060101010101" pitchFamily="49" charset="-122"/>
                <a:cs typeface="黑体" panose="02010609060101010101" pitchFamily="49" charset="-122"/>
                <a:sym typeface="+mn-ea"/>
              </a:rPr>
              <a:t>课程内容</a:t>
            </a:r>
            <a:endParaRPr lang="en-US" altLang="zh-CN" sz="2800" dirty="0">
              <a:solidFill>
                <a:srgbClr val="B3380D"/>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800"/>
              </a:spcBef>
              <a:buSzTx/>
              <a:buFont typeface="Wingdings" panose="05000000000000000000" pitchFamily="2" charset="2"/>
              <a:buNone/>
            </a:pPr>
            <a:r>
              <a:rPr lang="en-US" altLang="zh-CN" sz="2800" dirty="0">
                <a:solidFill>
                  <a:schemeClr val="tx2">
                    <a:lumMod val="75000"/>
                    <a:lumOff val="2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第一章</a:t>
            </a: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数据科学的基础理论</a:t>
            </a:r>
            <a:endParaRPr lang="zh-CN" altLang="en-US" sz="2800" dirty="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800"/>
              </a:spcBef>
              <a:buSzTx/>
              <a:buFont typeface="Wingdings" panose="05000000000000000000" pitchFamily="2" charset="2"/>
              <a:buNone/>
            </a:pP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第二章</a:t>
            </a: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统计学与模型</a:t>
            </a:r>
            <a:endParaRPr lang="zh-CN" altLang="en-US" sz="2800" dirty="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800"/>
              </a:spcBef>
              <a:buSzTx/>
              <a:buFont typeface="Wingdings" panose="05000000000000000000" pitchFamily="2" charset="2"/>
              <a:buNone/>
            </a:pP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第三章</a:t>
            </a:r>
            <a:r>
              <a:rPr lang="en-US" altLang="zh-CN" sz="2800" dirty="0">
                <a:solidFill>
                  <a:schemeClr val="accent2">
                    <a:lumMod val="75000"/>
                  </a:schemeClr>
                </a:solidFill>
                <a:ea typeface="宋体" panose="02010600030101010101" pitchFamily="2" charset="-122"/>
                <a:sym typeface="+mn-ea"/>
              </a:rPr>
              <a:t>  机器学习与算法</a:t>
            </a:r>
            <a:endParaRPr lang="en-US" altLang="zh-CN" sz="2800" dirty="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800"/>
              </a:spcBef>
              <a:buSzTx/>
              <a:buFont typeface="Wingdings" panose="05000000000000000000" pitchFamily="2" charset="2"/>
              <a:buNone/>
            </a:pP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第四章</a:t>
            </a:r>
            <a:r>
              <a:rPr lang="en-US" altLang="zh-CN" sz="2800" dirty="0">
                <a:solidFill>
                  <a:schemeClr val="accent2">
                    <a:lumMod val="75000"/>
                  </a:schemeClr>
                </a:solidFill>
                <a:ea typeface="宋体" panose="02010600030101010101" pitchFamily="2" charset="-122"/>
                <a:sym typeface="+mn-ea"/>
              </a:rPr>
              <a:t>  数据可视化</a:t>
            </a:r>
            <a:endParaRPr lang="en-US" altLang="zh-CN" sz="2800" dirty="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800"/>
              </a:spcBef>
              <a:buSzTx/>
              <a:buFont typeface="Wingdings" panose="05000000000000000000" pitchFamily="2" charset="2"/>
              <a:buNone/>
            </a:pP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第五章</a:t>
            </a: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数据加工</a:t>
            </a:r>
            <a:endParaRPr lang="zh-CN" altLang="en-US" sz="2800" dirty="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800"/>
              </a:spcBef>
              <a:buSzTx/>
              <a:buFont typeface="Wingdings" panose="05000000000000000000" pitchFamily="2" charset="2"/>
              <a:buNone/>
            </a:pP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第六章</a:t>
            </a: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大数据技术</a:t>
            </a:r>
            <a:endParaRPr lang="zh-CN" altLang="en-US" sz="2800" dirty="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800"/>
              </a:spcBef>
              <a:buSzTx/>
              <a:buFont typeface="Wingdings" panose="05000000000000000000" pitchFamily="2" charset="2"/>
              <a:buNone/>
            </a:pPr>
            <a:r>
              <a:rPr lang="en-US" altLang="zh-CN" sz="2800" dirty="0">
                <a:solidFill>
                  <a:schemeClr val="accent2">
                    <a:lumMod val="75000"/>
                  </a:schemeClr>
                </a:solidFill>
                <a:ea typeface="宋体" panose="02010600030101010101" pitchFamily="2" charset="-122"/>
                <a:sym typeface="+mn-ea"/>
              </a:rPr>
              <a:t>      </a:t>
            </a:r>
            <a:r>
              <a:rPr lang="zh-CN" altLang="en-US" sz="2800" dirty="0">
                <a:solidFill>
                  <a:schemeClr val="accent2">
                    <a:lumMod val="75000"/>
                  </a:schemeClr>
                </a:solidFill>
                <a:ea typeface="宋体" panose="02010600030101010101" pitchFamily="2" charset="-122"/>
                <a:sym typeface="+mn-ea"/>
              </a:rPr>
              <a:t>  第七章  数据产品开发及数据科学中的人文与管理 </a:t>
            </a:r>
            <a:endParaRPr lang="zh-CN" altLang="en-US" sz="2800" b="1" dirty="0">
              <a:solidFill>
                <a:schemeClr val="accent2">
                  <a:lumMod val="75000"/>
                </a:schemeClr>
              </a:solidFill>
              <a:latin typeface="+mn-lt"/>
              <a:ea typeface="宋体" panose="02010600030101010101" pitchFamily="2" charset="-122"/>
              <a:cs typeface="+mn-cs"/>
              <a:sym typeface="+mn-ea"/>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53340" y="1256665"/>
            <a:ext cx="9029700" cy="4810125"/>
          </a:xfrm>
          <a:prstGeom prst="rect">
            <a:avLst/>
          </a:prstGeom>
        </p:spPr>
      </p:pic>
      <p:sp>
        <p:nvSpPr>
          <p:cNvPr id="15363" name="Rectangle 3"/>
          <p:cNvSpPr>
            <a:spLocks noGrp="1" noRot="1"/>
          </p:cNvSpPr>
          <p:nvPr>
            <p:ph type="subTitle" idx="1"/>
            <p:custDataLst>
              <p:tags r:id="rId3"/>
            </p:custDataLst>
          </p:nvPr>
        </p:nvSpPr>
        <p:spPr>
          <a:xfrm>
            <a:off x="160655" y="867410"/>
            <a:ext cx="8655050" cy="5937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数据科学的人才类型（续）</a:t>
            </a:r>
            <a:endParaRPr lang="en-US" sz="2100" dirty="0" smtClean="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2"/>
          <p:cNvSpPr>
            <a:spLocks noGrp="1"/>
          </p:cNvSpPr>
          <p:nvPr>
            <p:ph type="title"/>
            <p:custDataLst>
              <p:tags r:id="rId4"/>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TextBox 7"/>
          <p:cNvSpPr txBox="1"/>
          <p:nvPr>
            <p:custDataLst>
              <p:tags r:id="rId5"/>
            </p:custDataLst>
          </p:nvPr>
        </p:nvSpPr>
        <p:spPr>
          <a:xfrm>
            <a:off x="259715" y="6093460"/>
            <a:ext cx="8685530"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1-15 </a:t>
            </a:r>
            <a:r>
              <a:rPr lang="zh-CN" altLang="en-US" sz="2000" dirty="0"/>
              <a:t>人大数据相关的岗位名称及其收入数据 （来源：DataCamp，2018）</a:t>
            </a:r>
            <a:endParaRPr lang="en-US" altLang="zh-CN" sz="2000"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custDataLst>
              <p:tags r:id="rId2"/>
            </p:custDataLst>
          </p:nvPr>
        </p:nvPicPr>
        <p:blipFill>
          <a:blip r:embed="rId3"/>
          <a:stretch>
            <a:fillRect/>
          </a:stretch>
        </p:blipFill>
        <p:spPr>
          <a:xfrm>
            <a:off x="755650" y="693420"/>
            <a:ext cx="1609725" cy="619125"/>
          </a:xfrm>
          <a:prstGeom prst="rect">
            <a:avLst/>
          </a:prstGeom>
        </p:spPr>
      </p:pic>
      <p:sp>
        <p:nvSpPr>
          <p:cNvPr id="2" name="矩形 1"/>
          <p:cNvSpPr/>
          <p:nvPr>
            <p:custDataLst>
              <p:tags r:id="rId4"/>
            </p:custDataLst>
          </p:nvPr>
        </p:nvSpPr>
        <p:spPr>
          <a:xfrm>
            <a:off x="209550" y="1310640"/>
            <a:ext cx="8712835" cy="5230495"/>
          </a:xfrm>
          <a:prstGeom prst="rect">
            <a:avLst/>
          </a:prstGeom>
          <a:solidFill>
            <a:sysClr val="window" lastClr="FFFFFF"/>
          </a:solidFill>
          <a:ln w="63500" cap="flat" cmpd="sng" algn="ctr">
            <a:solidFill>
              <a:srgbClr val="C00000"/>
            </a:solidFill>
            <a:prstDash val="solid"/>
          </a:ln>
          <a:effectLst/>
        </p:spPr>
        <p:txBody>
          <a:bodyPr wrap="square">
            <a:noAutofit/>
          </a:bodyPr>
          <a:p>
            <a:pPr algn="ctr"/>
            <a:r>
              <a:rPr lang="zh-CN" altLang="en-US" sz="1700" b="1" dirty="0">
                <a:solidFill>
                  <a:srgbClr val="C00000"/>
                </a:solidFill>
                <a:latin typeface="Arial" panose="020B0604020202020204" pitchFamily="34" charset="0"/>
                <a:ea typeface="宋体" panose="02010600030101010101" pitchFamily="2" charset="-122"/>
              </a:rPr>
              <a:t>贝尔实验室招聘信息</a:t>
            </a:r>
            <a:endParaRPr lang="zh-CN" altLang="en-US" sz="1700" b="1" dirty="0">
              <a:solidFill>
                <a:srgbClr val="C00000"/>
              </a:solidFill>
            </a:endParaRPr>
          </a:p>
          <a:p>
            <a:pPr>
              <a:spcBef>
                <a:spcPts val="200"/>
              </a:spcBef>
            </a:pPr>
            <a:r>
              <a:rPr lang="zh-CN" altLang="en-US" sz="1700" b="1" dirty="0">
                <a:solidFill>
                  <a:srgbClr val="C00000"/>
                </a:solidFill>
                <a:latin typeface="Arial" panose="020B0604020202020204" pitchFamily="34" charset="0"/>
                <a:ea typeface="宋体" panose="02010600030101010101" pitchFamily="2" charset="-122"/>
              </a:rPr>
              <a:t>招聘单位：</a:t>
            </a:r>
            <a:r>
              <a:rPr lang="zh-CN" altLang="en-US" sz="1700" dirty="0">
                <a:solidFill>
                  <a:sysClr val="windowText" lastClr="000000"/>
                </a:solidFill>
                <a:latin typeface="Arial" panose="020B0604020202020204" pitchFamily="34" charset="0"/>
                <a:ea typeface="宋体" panose="02010600030101010101" pitchFamily="2" charset="-122"/>
              </a:rPr>
              <a:t>贝尔实验室 </a:t>
            </a:r>
            <a:endParaRPr lang="en-US" altLang="zh-CN" sz="1700" dirty="0"/>
          </a:p>
          <a:p>
            <a:pPr>
              <a:spcBef>
                <a:spcPts val="200"/>
              </a:spcBef>
            </a:pPr>
            <a:r>
              <a:rPr lang="zh-CN" altLang="en-US" sz="1700" b="1" dirty="0">
                <a:solidFill>
                  <a:srgbClr val="C00000"/>
                </a:solidFill>
                <a:latin typeface="Arial" panose="020B0604020202020204" pitchFamily="34" charset="0"/>
                <a:ea typeface="宋体" panose="02010600030101010101" pitchFamily="2" charset="-122"/>
              </a:rPr>
              <a:t>办公地点</a:t>
            </a:r>
            <a:r>
              <a:rPr lang="zh-CN" altLang="en-US" sz="1700" dirty="0">
                <a:solidFill>
                  <a:srgbClr val="C00000"/>
                </a:solidFill>
                <a:latin typeface="Arial" panose="020B0604020202020204" pitchFamily="34" charset="0"/>
                <a:ea typeface="宋体" panose="02010600030101010101" pitchFamily="2" charset="-122"/>
              </a:rPr>
              <a:t>：</a:t>
            </a:r>
            <a:r>
              <a:rPr lang="zh-CN" altLang="en-US" sz="1700" dirty="0">
                <a:solidFill>
                  <a:sysClr val="windowText" lastClr="000000"/>
                </a:solidFill>
                <a:latin typeface="Arial" panose="020B0604020202020204" pitchFamily="34" charset="0"/>
                <a:ea typeface="宋体" panose="02010600030101010101" pitchFamily="2" charset="-122"/>
              </a:rPr>
              <a:t>新泽西州默里希尔</a:t>
            </a:r>
            <a:endParaRPr lang="en-US" altLang="zh-CN" sz="1700" dirty="0"/>
          </a:p>
          <a:p>
            <a:pPr>
              <a:spcBef>
                <a:spcPts val="200"/>
              </a:spcBef>
            </a:pPr>
            <a:r>
              <a:rPr lang="zh-CN" altLang="en-US" sz="1700" b="1" dirty="0">
                <a:solidFill>
                  <a:srgbClr val="C00000"/>
                </a:solidFill>
                <a:latin typeface="Arial" panose="020B0604020202020204" pitchFamily="34" charset="0"/>
                <a:ea typeface="宋体" panose="02010600030101010101" pitchFamily="2" charset="-122"/>
              </a:rPr>
              <a:t>招聘岗位名称：数据科学家 </a:t>
            </a:r>
            <a:endParaRPr lang="en-US" altLang="zh-CN" sz="1700" b="1" dirty="0">
              <a:solidFill>
                <a:srgbClr val="C00000"/>
              </a:solidFill>
            </a:endParaRPr>
          </a:p>
          <a:p>
            <a:pPr>
              <a:spcBef>
                <a:spcPts val="200"/>
              </a:spcBef>
            </a:pPr>
            <a:r>
              <a:rPr lang="zh-CN" altLang="en-US" sz="1700" b="1" dirty="0">
                <a:solidFill>
                  <a:srgbClr val="C00000"/>
                </a:solidFill>
                <a:latin typeface="Arial" panose="020B0604020202020204" pitchFamily="34" charset="0"/>
                <a:ea typeface="宋体" panose="02010600030101010101" pitchFamily="2" charset="-122"/>
              </a:rPr>
              <a:t>招聘岗位任务：</a:t>
            </a:r>
            <a:endParaRPr lang="zh-CN" altLang="en-US" sz="1700" b="1" dirty="0">
              <a:solidFill>
                <a:srgbClr val="C00000"/>
              </a:solidFill>
            </a:endParaRPr>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1</a:t>
            </a:r>
            <a:r>
              <a:rPr lang="zh-CN" altLang="en-US" sz="1700" dirty="0">
                <a:solidFill>
                  <a:sysClr val="windowText" lastClr="000000"/>
                </a:solidFill>
                <a:latin typeface="Arial" panose="020B0604020202020204" pitchFamily="34" charset="0"/>
                <a:ea typeface="宋体" panose="02010600030101010101" pitchFamily="2" charset="-122"/>
              </a:rPr>
              <a:t>）解决富有挑战性的问题，并研发分析型产品；</a:t>
            </a:r>
            <a:endParaRPr lang="zh-CN" altLang="en-US" sz="1700" dirty="0"/>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2</a:t>
            </a:r>
            <a:r>
              <a:rPr lang="zh-CN" altLang="en-US" sz="1700" dirty="0">
                <a:solidFill>
                  <a:sysClr val="windowText" lastClr="000000"/>
                </a:solidFill>
                <a:latin typeface="Arial" panose="020B0604020202020204" pitchFamily="34" charset="0"/>
                <a:ea typeface="宋体" panose="02010600030101010101" pitchFamily="2" charset="-122"/>
              </a:rPr>
              <a:t>）设计并实现适用于大规模数据处理的、高效、高精度的算法；</a:t>
            </a:r>
            <a:endParaRPr lang="zh-CN" altLang="en-US" sz="1700" dirty="0"/>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3</a:t>
            </a:r>
            <a:r>
              <a:rPr lang="zh-CN" altLang="en-US" sz="1700" dirty="0">
                <a:solidFill>
                  <a:sysClr val="windowText" lastClr="000000"/>
                </a:solidFill>
                <a:latin typeface="Arial" panose="020B0604020202020204" pitchFamily="34" charset="0"/>
                <a:ea typeface="宋体" panose="02010600030101010101" pitchFamily="2" charset="-122"/>
              </a:rPr>
              <a:t>）进行面向问题解决的原创性研究；</a:t>
            </a:r>
            <a:endParaRPr lang="zh-CN" altLang="en-US" sz="1700" dirty="0"/>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4</a:t>
            </a:r>
            <a:r>
              <a:rPr lang="zh-CN" altLang="en-US" sz="1700" dirty="0">
                <a:solidFill>
                  <a:sysClr val="windowText" lastClr="000000"/>
                </a:solidFill>
                <a:latin typeface="Arial" panose="020B0604020202020204" pitchFamily="34" charset="0"/>
                <a:ea typeface="宋体" panose="02010600030101010101" pitchFamily="2" charset="-122"/>
              </a:rPr>
              <a:t>）参与研究工作的全生命期，包括数据收集、构建大数据系统、数据预处理和数据后处理</a:t>
            </a:r>
            <a:endParaRPr lang="zh-CN" altLang="en-US" sz="1700" dirty="0"/>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5</a:t>
            </a:r>
            <a:r>
              <a:rPr lang="zh-CN" altLang="en-US" sz="1700" dirty="0">
                <a:solidFill>
                  <a:sysClr val="windowText" lastClr="000000"/>
                </a:solidFill>
                <a:latin typeface="Arial" panose="020B0604020202020204" pitchFamily="34" charset="0"/>
                <a:ea typeface="宋体" panose="02010600030101010101" pitchFamily="2" charset="-122"/>
              </a:rPr>
              <a:t>）作为团队成员，与不同学科背景的同事一起合作。</a:t>
            </a:r>
            <a:endParaRPr lang="zh-CN" altLang="en-US" sz="1700" dirty="0"/>
          </a:p>
          <a:p>
            <a:pPr algn="l">
              <a:spcBef>
                <a:spcPts val="200"/>
              </a:spcBef>
              <a:buClrTx/>
              <a:buSzTx/>
              <a:buNone/>
            </a:pPr>
            <a:r>
              <a:rPr lang="zh-CN" altLang="en-US" sz="1700" dirty="0">
                <a:solidFill>
                  <a:srgbClr val="C00000"/>
                </a:solidFill>
                <a:latin typeface="Arial" panose="020B0604020202020204" pitchFamily="34" charset="0"/>
                <a:ea typeface="宋体" panose="02010600030101010101" pitchFamily="2" charset="-122"/>
              </a:rPr>
              <a:t>应聘者能力要求:</a:t>
            </a:r>
            <a:endParaRPr lang="zh-CN" altLang="en-US" sz="1700" dirty="0">
              <a:solidFill>
                <a:srgbClr val="C00000"/>
              </a:solidFill>
              <a:ea typeface="宋体" panose="02010600030101010101" pitchFamily="2" charset="-122"/>
            </a:endParaRPr>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1</a:t>
            </a:r>
            <a:r>
              <a:rPr lang="zh-CN" altLang="en-US" sz="1700" dirty="0">
                <a:solidFill>
                  <a:sysClr val="windowText" lastClr="000000"/>
                </a:solidFill>
                <a:latin typeface="Arial" panose="020B0604020202020204" pitchFamily="34" charset="0"/>
                <a:ea typeface="宋体" panose="02010600030101010101" pitchFamily="2" charset="-122"/>
              </a:rPr>
              <a:t>）计算机科学、统计学或相关专业的博士，应参加过机器学习和数据挖掘方面的培训；</a:t>
            </a:r>
            <a:endParaRPr lang="zh-CN" altLang="en-US" sz="1700" dirty="0"/>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2</a:t>
            </a:r>
            <a:r>
              <a:rPr lang="zh-CN" altLang="en-US" sz="1700" dirty="0">
                <a:solidFill>
                  <a:sysClr val="windowText" lastClr="000000"/>
                </a:solidFill>
                <a:latin typeface="Arial" panose="020B0604020202020204" pitchFamily="34" charset="0"/>
                <a:ea typeface="宋体" panose="02010600030101010101" pitchFamily="2" charset="-122"/>
              </a:rPr>
              <a:t>）在统计理论方法有较深的理论功底；</a:t>
            </a:r>
            <a:endParaRPr lang="zh-CN" altLang="en-US" sz="1700" dirty="0"/>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3</a:t>
            </a:r>
            <a:r>
              <a:rPr lang="zh-CN" altLang="en-US" sz="1700" dirty="0">
                <a:solidFill>
                  <a:sysClr val="windowText" lastClr="000000"/>
                </a:solidFill>
                <a:latin typeface="Arial" panose="020B0604020202020204" pitchFamily="34" charset="0"/>
                <a:ea typeface="宋体" panose="02010600030101010101" pitchFamily="2" charset="-122"/>
              </a:rPr>
              <a:t>）熟悉统计学与机器学习领域的传统工具和新兴工具；</a:t>
            </a:r>
            <a:endParaRPr lang="zh-CN" altLang="en-US" sz="1700" dirty="0"/>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4</a:t>
            </a:r>
            <a:r>
              <a:rPr lang="zh-CN" altLang="en-US" sz="1700" dirty="0">
                <a:solidFill>
                  <a:sysClr val="windowText" lastClr="000000"/>
                </a:solidFill>
                <a:latin typeface="Arial" panose="020B0604020202020204" pitchFamily="34" charset="0"/>
                <a:ea typeface="宋体" panose="02010600030101010101" pitchFamily="2" charset="-122"/>
              </a:rPr>
              <a:t>）优先考虑在大规模数据分析方面有经验者；</a:t>
            </a:r>
            <a:endParaRPr lang="zh-CN" altLang="en-US" sz="1700" dirty="0"/>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5</a:t>
            </a:r>
            <a:r>
              <a:rPr lang="zh-CN" altLang="en-US" sz="1700" dirty="0">
                <a:solidFill>
                  <a:sysClr val="windowText" lastClr="000000"/>
                </a:solidFill>
                <a:latin typeface="Arial" panose="020B0604020202020204" pitchFamily="34" charset="0"/>
                <a:ea typeface="宋体" panose="02010600030101010101" pitchFamily="2" charset="-122"/>
              </a:rPr>
              <a:t>）在具有影响深远的原创性研究方面有很大潜力；</a:t>
            </a:r>
            <a:endParaRPr lang="zh-CN" altLang="en-US" sz="1700" dirty="0"/>
          </a:p>
          <a:p>
            <a:pPr>
              <a:spcBef>
                <a:spcPts val="200"/>
              </a:spcBef>
            </a:pPr>
            <a:r>
              <a:rPr lang="zh-CN" altLang="en-US" sz="1700" dirty="0">
                <a:solidFill>
                  <a:sysClr val="windowText" lastClr="000000"/>
                </a:solidFill>
                <a:latin typeface="Arial" panose="020B0604020202020204" pitchFamily="34" charset="0"/>
                <a:ea typeface="宋体" panose="02010600030101010101" pitchFamily="2" charset="-122"/>
              </a:rPr>
              <a:t>（</a:t>
            </a:r>
            <a:r>
              <a:rPr lang="en-US" altLang="zh-CN" sz="1700" dirty="0">
                <a:solidFill>
                  <a:sysClr val="windowText" lastClr="000000"/>
                </a:solidFill>
                <a:latin typeface="Arial" panose="020B0604020202020204" pitchFamily="34" charset="0"/>
                <a:ea typeface="宋体" panose="02010600030101010101" pitchFamily="2" charset="-122"/>
              </a:rPr>
              <a:t>6</a:t>
            </a:r>
            <a:r>
              <a:rPr lang="zh-CN" altLang="en-US" sz="1700" dirty="0">
                <a:solidFill>
                  <a:sysClr val="windowText" lastClr="000000"/>
                </a:solidFill>
                <a:latin typeface="Arial" panose="020B0604020202020204" pitchFamily="34" charset="0"/>
                <a:ea typeface="宋体" panose="02010600030101010101" pitchFamily="2" charset="-122"/>
              </a:rPr>
              <a:t>）具备团队精神、优秀的技术能力和对应用领域的兴趣、较强的沟通技巧。</a:t>
            </a:r>
            <a:endParaRPr lang="zh-CN" altLang="en-US" sz="1700" dirty="0">
              <a:solidFill>
                <a:sysClr val="windowText" lastClr="000000"/>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3"/>
          <p:cNvPicPr>
            <a:picLocks noChangeAspect="1" noChangeArrowheads="1"/>
          </p:cNvPicPr>
          <p:nvPr>
            <p:custDataLst>
              <p:tags r:id="rId1"/>
            </p:custDataLst>
          </p:nvPr>
        </p:nvPicPr>
        <p:blipFill>
          <a:blip r:embed="rId2"/>
          <a:srcRect b="5918"/>
          <a:stretch>
            <a:fillRect/>
          </a:stretch>
        </p:blipFill>
        <p:spPr bwMode="auto">
          <a:xfrm>
            <a:off x="1800225" y="1048385"/>
            <a:ext cx="7286625" cy="5451475"/>
          </a:xfrm>
          <a:prstGeom prst="rect">
            <a:avLst/>
          </a:prstGeom>
          <a:noFill/>
          <a:ln w="9525">
            <a:noFill/>
            <a:miter lim="800000"/>
            <a:headEnd/>
            <a:tailEnd/>
          </a:ln>
          <a:effectLst/>
        </p:spPr>
      </p:pic>
      <p:sp>
        <p:nvSpPr>
          <p:cNvPr id="4" name="Rectangle 2"/>
          <p:cNvSpPr>
            <a:spLocks noGrp="1"/>
          </p:cNvSpPr>
          <p:nvPr>
            <p:ph type="title"/>
            <p:custDataLst>
              <p:tags r:id="rId3"/>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Rectangle 3"/>
          <p:cNvSpPr>
            <a:spLocks noGrp="1" noRot="1"/>
          </p:cNvSpPr>
          <p:nvPr>
            <p:ph type="subTitle" idx="1"/>
            <p:custDataLst>
              <p:tags r:id="rId4"/>
            </p:custDataLst>
          </p:nvPr>
        </p:nvSpPr>
        <p:spPr>
          <a:xfrm>
            <a:off x="91440" y="723900"/>
            <a:ext cx="8965565" cy="103632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数据科学家</a:t>
            </a:r>
            <a:endPar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rgbClr val="134AD5"/>
                </a:solidFill>
                <a:latin typeface="黑体" panose="02010609060101010101" pitchFamily="49" charset="-122"/>
                <a:ea typeface="黑体" panose="02010609060101010101" pitchFamily="49" charset="-122"/>
                <a:sym typeface="+mn-ea"/>
              </a:rPr>
              <a:t>  * </a:t>
            </a:r>
            <a:r>
              <a:rPr lang="zh-CN" altLang="en-US" dirty="0" smtClean="0">
                <a:solidFill>
                  <a:srgbClr val="134AD5"/>
                </a:solidFill>
                <a:latin typeface="黑体" panose="02010609060101010101" pitchFamily="49" charset="-122"/>
                <a:ea typeface="黑体" panose="02010609060101010101" pitchFamily="49" charset="-122"/>
                <a:sym typeface="+mn-ea"/>
              </a:rPr>
              <a:t>能力要求</a:t>
            </a:r>
            <a:endParaRPr lang="en-US" altLang="zh-CN" sz="2100" b="1" dirty="0" smtClean="0">
              <a:solidFill>
                <a:srgbClr val="134AD5"/>
              </a:solidFill>
              <a:latin typeface="黑体" panose="02010609060101010101" pitchFamily="49" charset="-122"/>
              <a:ea typeface="黑体" panose="02010609060101010101" pitchFamily="49" charset="-122"/>
              <a:sym typeface="+mn-ea"/>
            </a:endParaRPr>
          </a:p>
        </p:txBody>
      </p:sp>
      <p:sp>
        <p:nvSpPr>
          <p:cNvPr id="8" name="TextBox 7"/>
          <p:cNvSpPr txBox="1"/>
          <p:nvPr>
            <p:custDataLst>
              <p:tags r:id="rId5"/>
            </p:custDataLst>
          </p:nvPr>
        </p:nvSpPr>
        <p:spPr>
          <a:xfrm>
            <a:off x="205105" y="3008630"/>
            <a:ext cx="2031365"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l">
              <a:defRPr/>
            </a:pPr>
            <a:r>
              <a:rPr lang="zh-CN" altLang="en-US" sz="2000" dirty="0"/>
              <a:t>某位数据科学家</a:t>
            </a:r>
            <a:endParaRPr lang="zh-CN" altLang="en-US" sz="2000" dirty="0"/>
          </a:p>
          <a:p>
            <a:pPr algn="l">
              <a:defRPr/>
            </a:pPr>
            <a:r>
              <a:rPr lang="zh-CN" altLang="en-US" sz="2000" dirty="0"/>
              <a:t>的画像（</a:t>
            </a:r>
            <a:r>
              <a:rPr lang="en-US" sz="2000" dirty="0"/>
              <a:t>Profile</a:t>
            </a:r>
            <a:r>
              <a:rPr lang="zh-CN" altLang="en-US" sz="2000" dirty="0"/>
              <a:t>）</a:t>
            </a:r>
            <a:endParaRPr lang="zh-CN" altLang="en-US" sz="2000"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Rectangle 3"/>
          <p:cNvSpPr>
            <a:spLocks noGrp="1" noRot="1"/>
          </p:cNvSpPr>
          <p:nvPr>
            <p:ph type="subTitle" idx="1"/>
            <p:custDataLst>
              <p:tags r:id="rId2"/>
            </p:custDataLst>
          </p:nvPr>
        </p:nvSpPr>
        <p:spPr>
          <a:xfrm>
            <a:off x="156210" y="795655"/>
            <a:ext cx="8835390" cy="10369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smtClean="0">
                <a:solidFill>
                  <a:schemeClr val="accent1">
                    <a:lumMod val="75000"/>
                  </a:schemeClr>
                </a:solidFill>
                <a:sym typeface="+mn-ea"/>
              </a:rPr>
              <a:t>数据科学家</a:t>
            </a:r>
            <a:endParaRPr lang="en-US" altLang="zh-CN" sz="2800" smtClean="0">
              <a:solidFill>
                <a:schemeClr val="accent1">
                  <a:lumMod val="75000"/>
                </a:schemeClr>
              </a:solidFill>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latin typeface="黑体" panose="02010609060101010101" pitchFamily="49" charset="-122"/>
                <a:ea typeface="黑体" panose="02010609060101010101" pitchFamily="49" charset="-122"/>
                <a:sym typeface="+mn-ea"/>
              </a:rPr>
              <a:t>    * </a:t>
            </a:r>
            <a:r>
              <a:rPr lang="zh-CN" altLang="en-US" dirty="0" smtClean="0">
                <a:solidFill>
                  <a:srgbClr val="134AD5"/>
                </a:solidFill>
                <a:latin typeface="黑体" panose="02010609060101010101" pitchFamily="49" charset="-122"/>
                <a:ea typeface="黑体" panose="02010609060101010101" pitchFamily="49" charset="-122"/>
                <a:sym typeface="+mn-ea"/>
              </a:rPr>
              <a:t>团队工作</a:t>
            </a:r>
            <a:endParaRPr lang="en-US" altLang="zh-CN" sz="1700" b="1" dirty="0" smtClean="0">
              <a:solidFill>
                <a:srgbClr val="134AD5"/>
              </a:solidFill>
              <a:latin typeface="黑体" panose="02010609060101010101" pitchFamily="49" charset="-122"/>
              <a:ea typeface="黑体" panose="02010609060101010101" pitchFamily="49" charset="-122"/>
              <a:sym typeface="+mn-ea"/>
            </a:endParaRPr>
          </a:p>
        </p:txBody>
      </p:sp>
      <p:pic>
        <p:nvPicPr>
          <p:cNvPr id="2" name="Picture 3"/>
          <p:cNvPicPr>
            <a:picLocks noChangeAspect="1" noChangeArrowheads="1"/>
          </p:cNvPicPr>
          <p:nvPr>
            <p:custDataLst>
              <p:tags r:id="rId3"/>
            </p:custDataLst>
          </p:nvPr>
        </p:nvPicPr>
        <p:blipFill>
          <a:blip r:embed="rId4"/>
          <a:srcRect/>
          <a:stretch>
            <a:fillRect/>
          </a:stretch>
        </p:blipFill>
        <p:spPr bwMode="auto">
          <a:xfrm>
            <a:off x="2727325" y="694690"/>
            <a:ext cx="6172200" cy="6035675"/>
          </a:xfrm>
          <a:prstGeom prst="rect">
            <a:avLst/>
          </a:prstGeom>
          <a:noFill/>
          <a:ln w="9525">
            <a:noFill/>
            <a:miter lim="800000"/>
            <a:headEnd/>
            <a:tailEnd/>
          </a:ln>
          <a:effectLst/>
        </p:spPr>
      </p:pic>
      <p:sp>
        <p:nvSpPr>
          <p:cNvPr id="8" name="TextBox 7"/>
          <p:cNvSpPr txBox="1"/>
          <p:nvPr>
            <p:custDataLst>
              <p:tags r:id="rId5"/>
            </p:custDataLst>
          </p:nvPr>
        </p:nvSpPr>
        <p:spPr>
          <a:xfrm>
            <a:off x="343218" y="3187065"/>
            <a:ext cx="2428875"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p>
            <a:pPr>
              <a:defRPr/>
            </a:pPr>
            <a:r>
              <a:rPr lang="zh-CN" altLang="en-US" dirty="0"/>
              <a:t>数据科学家团队</a:t>
            </a:r>
            <a:endParaRPr lang="zh-CN" altLang="en-US" dirty="0"/>
          </a:p>
        </p:txBody>
      </p:sp>
      <p:sp>
        <p:nvSpPr>
          <p:cNvPr id="6" name="Rectangle 3"/>
          <p:cNvSpPr>
            <a:spLocks noGrp="1" noRot="1"/>
          </p:cNvSpPr>
          <p:nvPr>
            <p:custDataLst>
              <p:tags r:id="rId6"/>
            </p:custDataLst>
          </p:nvPr>
        </p:nvSpPr>
        <p:spPr>
          <a:xfrm>
            <a:off x="156210" y="3952875"/>
            <a:ext cx="2531745" cy="20161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lvl="1" algn="l" eaLnBrk="1" latinLnBrk="0" hangingPunct="1">
              <a:lnSpc>
                <a:spcPct val="100000"/>
              </a:lnSpc>
              <a:spcBef>
                <a:spcPts val="1000"/>
              </a:spcBef>
              <a:buClrTx/>
              <a:buSzTx/>
              <a:buFont typeface="Wingdings" panose="05000000000000000000" pitchFamily="2" charset="2"/>
              <a:buNone/>
            </a:pPr>
            <a:r>
              <a:rPr lang="en-US" altLang="zh-CN" sz="2300" dirty="0" smtClean="0">
                <a:latin typeface="华文新魏" panose="02010800040101010101" charset="-122"/>
                <a:ea typeface="华文新魏" panose="02010800040101010101" charset="-122"/>
                <a:cs typeface="华文新魏" panose="02010800040101010101" charset="-122"/>
                <a:sym typeface="Symbol" panose="05050102010706020507" charset="0"/>
              </a:rPr>
              <a:t>         </a:t>
            </a:r>
            <a:r>
              <a:rPr lang="zh-CN" altLang="en-US" sz="2300" dirty="0" smtClean="0">
                <a:latin typeface="华文新魏" panose="02010800040101010101" charset="-122"/>
                <a:ea typeface="华文新魏" panose="02010800040101010101" charset="-122"/>
                <a:cs typeface="华文新魏" panose="02010800040101010101" charset="-122"/>
                <a:sym typeface="Symbol" panose="05050102010706020507" charset="0"/>
              </a:rPr>
              <a:t>与其他领域</a:t>
            </a:r>
            <a:r>
              <a:rPr lang="zh-CN" sz="2300" dirty="0" err="1" smtClean="0">
                <a:latin typeface="华文新魏" panose="02010800040101010101" charset="-122"/>
                <a:ea typeface="华文新魏" panose="02010800040101010101" charset="-122"/>
                <a:cs typeface="华文新魏" panose="02010800040101010101" charset="-122"/>
                <a:sym typeface="+mn-ea"/>
              </a:rPr>
              <a:t>的科学家不同的是，数据科学家往往以团队合作为主要工作方式。</a:t>
            </a:r>
            <a:endParaRPr lang="zh-CN" sz="2300" b="1" dirty="0" smtClean="0">
              <a:solidFill>
                <a:srgbClr val="134AD5"/>
              </a:solidFill>
              <a:latin typeface="华文新魏" panose="02010800040101010101" charset="-122"/>
              <a:ea typeface="华文新魏" panose="02010800040101010101" charset="-122"/>
              <a:cs typeface="华文新魏" panose="02010800040101010101" charset="-122"/>
              <a:sym typeface="+mn-ea"/>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232410" y="867410"/>
            <a:ext cx="8719185" cy="48717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sym typeface="+mn-ea"/>
              </a:rPr>
              <a:t>数据科学的人才类型（续）</a:t>
            </a:r>
            <a:endParaRPr lang="zh-CN" altLang="en-US" sz="2800" smtClean="0">
              <a:solidFill>
                <a:schemeClr val="accent1">
                  <a:lumMod val="75000"/>
                </a:schemeClr>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从人才成长与培养角度看，应重点关注并发展 3 种人才类型：</a:t>
            </a:r>
            <a:endParaRPr lang="zh-CN" altLang="en-US" sz="24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宋体" panose="02010600030101010101" pitchFamily="2" charset="-122"/>
                <a:sym typeface="+mn-ea"/>
              </a:rPr>
              <a:t> </a:t>
            </a:r>
            <a:r>
              <a:rPr lang="en-US" altLang="zh-CN" sz="2300" dirty="0" smtClean="0">
                <a:solidFill>
                  <a:schemeClr val="tx1"/>
                </a:solidFill>
                <a:ea typeface="宋体" panose="02010600030101010101" pitchFamily="2" charset="-122"/>
                <a:sym typeface="+mn-ea"/>
              </a:rPr>
              <a:t>   - </a:t>
            </a:r>
            <a:r>
              <a:rPr lang="zh-CN" altLang="en-US" sz="2300" dirty="0" smtClean="0">
                <a:solidFill>
                  <a:schemeClr val="tx1"/>
                </a:solidFill>
                <a:ea typeface="宋体" panose="02010600030101010101" pitchFamily="2" charset="-122"/>
                <a:sym typeface="+mn-ea"/>
              </a:rPr>
              <a:t>数据科学家</a:t>
            </a:r>
            <a:endParaRPr lang="zh-CN" altLang="en-US" sz="2300" dirty="0" smtClean="0">
              <a:solidFill>
                <a:schemeClr val="tx1"/>
              </a:solidFill>
              <a:ea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宋体" panose="02010600030101010101" pitchFamily="2" charset="-122"/>
                <a:sym typeface="+mn-ea"/>
              </a:rPr>
              <a:t> </a:t>
            </a:r>
            <a:r>
              <a:rPr lang="en-US" altLang="zh-CN" sz="2300" dirty="0" smtClean="0">
                <a:solidFill>
                  <a:schemeClr val="tx1"/>
                </a:solidFill>
                <a:ea typeface="宋体" panose="02010600030101010101" pitchFamily="2" charset="-122"/>
                <a:sym typeface="+mn-ea"/>
              </a:rPr>
              <a:t>   - </a:t>
            </a:r>
            <a:r>
              <a:rPr lang="zh-CN" altLang="en-US" sz="2300" dirty="0" smtClean="0">
                <a:solidFill>
                  <a:schemeClr val="tx1"/>
                </a:solidFill>
                <a:ea typeface="宋体" panose="02010600030101010101" pitchFamily="2" charset="-122"/>
                <a:sym typeface="+mn-ea"/>
              </a:rPr>
              <a:t>数据分析师</a:t>
            </a:r>
            <a:endParaRPr lang="zh-CN" altLang="en-US" sz="2300" dirty="0" smtClean="0">
              <a:solidFill>
                <a:schemeClr val="tx1"/>
              </a:solidFill>
              <a:ea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宋体" panose="02010600030101010101" pitchFamily="2" charset="-122"/>
                <a:sym typeface="+mn-ea"/>
              </a:rPr>
              <a:t> </a:t>
            </a:r>
            <a:r>
              <a:rPr lang="en-US" altLang="zh-CN" sz="2300" dirty="0" smtClean="0">
                <a:solidFill>
                  <a:schemeClr val="tx1"/>
                </a:solidFill>
                <a:ea typeface="宋体" panose="02010600030101010101" pitchFamily="2" charset="-122"/>
                <a:sym typeface="+mn-ea"/>
              </a:rPr>
              <a:t>   - </a:t>
            </a:r>
            <a:r>
              <a:rPr lang="zh-CN" altLang="en-US" sz="2300" dirty="0" smtClean="0">
                <a:solidFill>
                  <a:schemeClr val="tx1"/>
                </a:solidFill>
                <a:ea typeface="宋体" panose="02010600030101010101" pitchFamily="2" charset="-122"/>
                <a:sym typeface="+mn-ea"/>
              </a:rPr>
              <a:t>数据工程师</a:t>
            </a:r>
            <a:endParaRPr lang="zh-CN" altLang="en-US" sz="2300" dirty="0" smtClean="0">
              <a:solidFill>
                <a:schemeClr val="tx1"/>
              </a:solidFill>
              <a:ea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chemeClr val="accent2">
                    <a:lumMod val="75000"/>
                  </a:schemeClr>
                </a:solidFill>
                <a:ea typeface="宋体" panose="02010600030101010101" pitchFamily="2" charset="-122"/>
                <a:sym typeface="+mn-ea"/>
              </a:rPr>
              <a:t> </a:t>
            </a:r>
            <a:r>
              <a:rPr lang="en-US" altLang="zh-CN" sz="2400" dirty="0" smtClean="0">
                <a:solidFill>
                  <a:schemeClr val="accent2">
                    <a:lumMod val="75000"/>
                  </a:schemeClr>
                </a:solidFill>
                <a:ea typeface="宋体" panose="02010600030101010101" pitchFamily="2" charset="-122"/>
                <a:sym typeface="+mn-ea"/>
              </a:rPr>
              <a:t> * </a:t>
            </a:r>
            <a:r>
              <a:rPr lang="zh-CN" altLang="en-US" sz="2400" dirty="0" smtClean="0">
                <a:solidFill>
                  <a:schemeClr val="accent2">
                    <a:lumMod val="75000"/>
                  </a:schemeClr>
                </a:solidFill>
                <a:ea typeface="宋体" panose="02010600030101010101" pitchFamily="2" charset="-122"/>
                <a:sym typeface="+mn-ea"/>
              </a:rPr>
              <a:t>其中，</a:t>
            </a:r>
            <a:r>
              <a:rPr lang="zh-CN" altLang="en-US" sz="2400" u="sng" dirty="0" smtClean="0">
                <a:solidFill>
                  <a:schemeClr val="accent2">
                    <a:lumMod val="75000"/>
                  </a:schemeClr>
                </a:solidFill>
                <a:ea typeface="宋体" panose="02010600030101010101" pitchFamily="2" charset="-122"/>
                <a:sym typeface="+mn-ea"/>
              </a:rPr>
              <a:t>数据科学家</a:t>
            </a:r>
            <a:r>
              <a:rPr lang="zh-CN" altLang="en-US" sz="2400" dirty="0" smtClean="0">
                <a:solidFill>
                  <a:schemeClr val="accent2">
                    <a:lumMod val="75000"/>
                  </a:schemeClr>
                </a:solidFill>
                <a:ea typeface="宋体" panose="02010600030101010101" pitchFamily="2" charset="-122"/>
                <a:sym typeface="+mn-ea"/>
              </a:rPr>
              <a:t>是大数据时代到来后出现的新人才类型，应</a:t>
            </a:r>
            <a:r>
              <a:rPr lang="zh-CN" altLang="en-US" sz="2400" u="sng" dirty="0" smtClean="0">
                <a:solidFill>
                  <a:schemeClr val="accent2">
                    <a:lumMod val="75000"/>
                  </a:schemeClr>
                </a:solidFill>
                <a:ea typeface="宋体" panose="02010600030101010101" pitchFamily="2" charset="-122"/>
                <a:sym typeface="+mn-ea"/>
              </a:rPr>
              <a:t>重点</a:t>
            </a:r>
            <a:r>
              <a:rPr lang="zh-CN" altLang="en-US" sz="2400" dirty="0" smtClean="0">
                <a:solidFill>
                  <a:schemeClr val="accent2">
                    <a:lumMod val="75000"/>
                  </a:schemeClr>
                </a:solidFill>
                <a:ea typeface="宋体" panose="02010600030101010101" pitchFamily="2" charset="-122"/>
                <a:sym typeface="+mn-ea"/>
              </a:rPr>
              <a:t>学习其岗位职责与能力要求。</a:t>
            </a:r>
            <a:endParaRPr lang="zh-CN" altLang="en-US" sz="24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chemeClr val="accent2">
                    <a:lumMod val="75000"/>
                  </a:schemeClr>
                </a:solidFill>
                <a:ea typeface="宋体" panose="02010600030101010101" pitchFamily="2" charset="-122"/>
                <a:sym typeface="+mn-ea"/>
              </a:rPr>
              <a:t> </a:t>
            </a:r>
            <a:r>
              <a:rPr lang="en-US" altLang="zh-CN" sz="2400" dirty="0" smtClean="0">
                <a:solidFill>
                  <a:schemeClr val="accent2">
                    <a:lumMod val="75000"/>
                  </a:schemeClr>
                </a:solidFill>
                <a:ea typeface="宋体" panose="02010600030101010101" pitchFamily="2" charset="-122"/>
                <a:sym typeface="+mn-ea"/>
              </a:rPr>
              <a:t> * </a:t>
            </a:r>
            <a:r>
              <a:rPr lang="zh-CN" altLang="en-US" sz="2400" dirty="0" smtClean="0">
                <a:solidFill>
                  <a:schemeClr val="accent2">
                    <a:lumMod val="75000"/>
                  </a:schemeClr>
                </a:solidFill>
                <a:ea typeface="宋体" panose="02010600030101010101" pitchFamily="2" charset="-122"/>
                <a:sym typeface="+mn-ea"/>
              </a:rPr>
              <a:t>当然，数据分析师和数据工程师并非大数据时代新产生的岗位，但其能力要求和岗位也在发生变化。</a:t>
            </a:r>
            <a:endParaRPr lang="en-US" sz="21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7" name="组合 6"/>
          <p:cNvGrpSpPr/>
          <p:nvPr/>
        </p:nvGrpSpPr>
        <p:grpSpPr>
          <a:xfrm>
            <a:off x="2782570" y="1961515"/>
            <a:ext cx="5654675" cy="1422400"/>
            <a:chOff x="1175212" y="1651505"/>
            <a:chExt cx="9196116" cy="2985498"/>
          </a:xfrm>
        </p:grpSpPr>
        <p:grpSp>
          <p:nvGrpSpPr>
            <p:cNvPr id="10" name="组 15"/>
            <p:cNvGrpSpPr/>
            <p:nvPr/>
          </p:nvGrpSpPr>
          <p:grpSpPr>
            <a:xfrm>
              <a:off x="1175212" y="1651505"/>
              <a:ext cx="2572434" cy="2985498"/>
              <a:chOff x="1175212" y="1651505"/>
              <a:chExt cx="2572434" cy="2985498"/>
            </a:xfrm>
          </p:grpSpPr>
          <p:sp>
            <p:nvSpPr>
              <p:cNvPr id="19" name="矩形 18"/>
              <p:cNvSpPr/>
              <p:nvPr>
                <p:custDataLst>
                  <p:tags r:id="rId3"/>
                </p:custDataLst>
              </p:nvPr>
            </p:nvSpPr>
            <p:spPr>
              <a:xfrm>
                <a:off x="1175212" y="3369297"/>
                <a:ext cx="2571375" cy="1267706"/>
              </a:xfrm>
              <a:prstGeom prst="rect">
                <a:avLst/>
              </a:prstGeom>
              <a:solidFill>
                <a:srgbClr val="00183C"/>
              </a:solidFill>
              <a:ln w="48000" cap="flat" cmpd="thickThin" algn="ctr">
                <a:solidFill>
                  <a:srgbClr val="7D8EA1"/>
                </a:solidFill>
                <a:prstDash val="solid"/>
              </a:ln>
              <a:effectLst/>
            </p:spPr>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endParaRPr>
              </a:p>
            </p:txBody>
          </p:sp>
          <p:pic>
            <p:nvPicPr>
              <p:cNvPr id="20" name="图片 19"/>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1175212" y="1651505"/>
                <a:ext cx="2571375" cy="1721334"/>
              </a:xfrm>
              <a:prstGeom prst="rect">
                <a:avLst/>
              </a:prstGeom>
            </p:spPr>
          </p:pic>
          <p:sp>
            <p:nvSpPr>
              <p:cNvPr id="21" name="文本框 20"/>
              <p:cNvSpPr txBox="1"/>
              <p:nvPr>
                <p:custDataLst>
                  <p:tags r:id="rId6"/>
                </p:custDataLst>
              </p:nvPr>
            </p:nvSpPr>
            <p:spPr>
              <a:xfrm>
                <a:off x="1277448" y="3772008"/>
                <a:ext cx="2470198" cy="750373"/>
              </a:xfrm>
              <a:prstGeom prst="rect">
                <a:avLst/>
              </a:prstGeom>
              <a:noFill/>
            </p:spPr>
            <p:txBody>
              <a:bodyPr wrap="square" rtlCol="0">
                <a:noAutofit/>
                <a:scene3d>
                  <a:camera prst="orthographicFront"/>
                  <a:lightRig rig="threePt" dir="t"/>
                </a:scene3d>
                <a:sp3d contourW="12700"/>
              </a:bodyPr>
              <a:p>
                <a:pPr lvl="0" defTabSz="457200">
                  <a:defRPr/>
                </a:pPr>
                <a:r>
                  <a:rPr lang="zh-CN" altLang="en-US" sz="2000" dirty="0">
                    <a:solidFill>
                      <a:prstClr val="white"/>
                    </a:solidFill>
                    <a:latin typeface="宋体" panose="02010600030101010101" pitchFamily="2" charset="-122"/>
                    <a:ea typeface="宋体" panose="02010600030101010101" pitchFamily="2" charset="-122"/>
                  </a:rPr>
                  <a:t>数据</a:t>
                </a:r>
                <a:r>
                  <a:rPr lang="zh-CN" altLang="en-US" sz="2000" b="1" dirty="0">
                    <a:solidFill>
                      <a:prstClr val="white"/>
                    </a:solidFill>
                    <a:latin typeface="宋体" panose="02010600030101010101" pitchFamily="2" charset="-122"/>
                    <a:ea typeface="宋体" panose="02010600030101010101" pitchFamily="2" charset="-122"/>
                  </a:rPr>
                  <a:t>科学家</a:t>
                </a:r>
                <a:r>
                  <a:rPr lang="zh-CN" altLang="en-US" sz="2000" dirty="0">
                    <a:solidFill>
                      <a:prstClr val="white"/>
                    </a:solidFill>
                    <a:latin typeface="宋体" panose="02010600030101010101" pitchFamily="2" charset="-122"/>
                    <a:ea typeface="宋体" panose="02010600030101010101" pitchFamily="2" charset="-122"/>
                  </a:rPr>
                  <a:t> </a:t>
                </a:r>
                <a:endPar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endParaRPr>
              </a:p>
            </p:txBody>
          </p:sp>
        </p:grpSp>
        <p:grpSp>
          <p:nvGrpSpPr>
            <p:cNvPr id="11" name="组 22"/>
            <p:cNvGrpSpPr/>
            <p:nvPr/>
          </p:nvGrpSpPr>
          <p:grpSpPr>
            <a:xfrm>
              <a:off x="4487582" y="1655047"/>
              <a:ext cx="2581809" cy="2981956"/>
              <a:chOff x="1175212" y="1655047"/>
              <a:chExt cx="2581809" cy="2981956"/>
            </a:xfrm>
          </p:grpSpPr>
          <p:sp>
            <p:nvSpPr>
              <p:cNvPr id="16" name="矩形 15"/>
              <p:cNvSpPr/>
              <p:nvPr>
                <p:custDataLst>
                  <p:tags r:id="rId7"/>
                </p:custDataLst>
              </p:nvPr>
            </p:nvSpPr>
            <p:spPr>
              <a:xfrm>
                <a:off x="1175212" y="3372839"/>
                <a:ext cx="2571375" cy="1264164"/>
              </a:xfrm>
              <a:prstGeom prst="rect">
                <a:avLst/>
              </a:prstGeom>
              <a:solidFill>
                <a:srgbClr val="C29230"/>
              </a:solidFill>
              <a:ln w="48000" cap="flat" cmpd="thickThin" algn="ctr">
                <a:solidFill>
                  <a:srgbClr val="7D8EA1"/>
                </a:solidFill>
                <a:prstDash val="solid"/>
              </a:ln>
              <a:effectLst/>
            </p:spPr>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endParaRPr>
              </a:p>
            </p:txBody>
          </p:sp>
          <p:pic>
            <p:nvPicPr>
              <p:cNvPr id="17" name="图片 16"/>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1175212" y="1655047"/>
                <a:ext cx="2581809" cy="1714250"/>
              </a:xfrm>
              <a:prstGeom prst="rect">
                <a:avLst/>
              </a:prstGeom>
            </p:spPr>
          </p:pic>
          <p:sp>
            <p:nvSpPr>
              <p:cNvPr id="18" name="文本框 17"/>
              <p:cNvSpPr txBox="1"/>
              <p:nvPr>
                <p:custDataLst>
                  <p:tags r:id="rId10"/>
                </p:custDataLst>
              </p:nvPr>
            </p:nvSpPr>
            <p:spPr>
              <a:xfrm>
                <a:off x="1265056" y="3772884"/>
                <a:ext cx="2416498" cy="693087"/>
              </a:xfrm>
              <a:prstGeom prst="rect">
                <a:avLst/>
              </a:prstGeom>
              <a:noFill/>
            </p:spPr>
            <p:txBody>
              <a:bodyPr wrap="square" rtlCol="0">
                <a:spAutoFit/>
                <a:scene3d>
                  <a:camera prst="orthographicFront"/>
                  <a:lightRig rig="threePt" dir="t"/>
                </a:scene3d>
                <a:sp3d contourW="12700"/>
              </a:bodyPr>
              <a:p>
                <a:pPr lvl="0" defTabSz="457200">
                  <a:defRPr/>
                </a:pPr>
                <a:r>
                  <a:rPr lang="zh-CN" altLang="en-US" sz="2000" b="1" dirty="0">
                    <a:solidFill>
                      <a:prstClr val="white"/>
                    </a:solidFill>
                    <a:latin typeface="宋体" panose="02010600030101010101" pitchFamily="2" charset="-122"/>
                    <a:ea typeface="宋体" panose="02010600030101010101" pitchFamily="2" charset="-122"/>
                  </a:rPr>
                  <a:t>数据分析师 </a:t>
                </a:r>
                <a:endPar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endParaRPr>
              </a:p>
            </p:txBody>
          </p:sp>
        </p:grpSp>
        <p:grpSp>
          <p:nvGrpSpPr>
            <p:cNvPr id="12" name="组 28"/>
            <p:cNvGrpSpPr/>
            <p:nvPr/>
          </p:nvGrpSpPr>
          <p:grpSpPr>
            <a:xfrm>
              <a:off x="7799953" y="1655047"/>
              <a:ext cx="2571375" cy="2981956"/>
              <a:chOff x="1175212" y="1655047"/>
              <a:chExt cx="2571375" cy="2981956"/>
            </a:xfrm>
          </p:grpSpPr>
          <p:sp>
            <p:nvSpPr>
              <p:cNvPr id="13" name="矩形 12"/>
              <p:cNvSpPr/>
              <p:nvPr>
                <p:custDataLst>
                  <p:tags r:id="rId11"/>
                </p:custDataLst>
              </p:nvPr>
            </p:nvSpPr>
            <p:spPr>
              <a:xfrm>
                <a:off x="1175212" y="3372839"/>
                <a:ext cx="2571375" cy="1264164"/>
              </a:xfrm>
              <a:prstGeom prst="rect">
                <a:avLst/>
              </a:prstGeom>
              <a:solidFill>
                <a:srgbClr val="00183C"/>
              </a:solidFill>
              <a:ln w="48000" cap="flat" cmpd="thickThin" algn="ctr">
                <a:solidFill>
                  <a:srgbClr val="7D8EA1"/>
                </a:solidFill>
                <a:prstDash val="solid"/>
              </a:ln>
              <a:effectLst/>
            </p:spPr>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endParaRPr>
              </a:p>
            </p:txBody>
          </p:sp>
          <p:pic>
            <p:nvPicPr>
              <p:cNvPr id="14" name="图片 13"/>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1175212" y="1655047"/>
                <a:ext cx="2571375" cy="1714250"/>
              </a:xfrm>
              <a:prstGeom prst="rect">
                <a:avLst/>
              </a:prstGeom>
            </p:spPr>
          </p:pic>
          <p:sp>
            <p:nvSpPr>
              <p:cNvPr id="15" name="文本框 14"/>
              <p:cNvSpPr txBox="1"/>
              <p:nvPr>
                <p:custDataLst>
                  <p:tags r:id="rId14"/>
                </p:custDataLst>
              </p:nvPr>
            </p:nvSpPr>
            <p:spPr>
              <a:xfrm>
                <a:off x="1327018" y="3772884"/>
                <a:ext cx="2415465" cy="837006"/>
              </a:xfrm>
              <a:prstGeom prst="rect">
                <a:avLst/>
              </a:prstGeom>
              <a:noFill/>
            </p:spPr>
            <p:txBody>
              <a:bodyPr wrap="square" rtlCol="0">
                <a:spAutoFit/>
                <a:scene3d>
                  <a:camera prst="orthographicFront"/>
                  <a:lightRig rig="threePt" dir="t"/>
                </a:scene3d>
                <a:sp3d contourW="12700"/>
              </a:bodyPr>
              <a:p>
                <a:pPr lvl="0" defTabSz="457200">
                  <a:defRPr/>
                </a:pPr>
                <a:r>
                  <a:rPr lang="zh-CN" altLang="en-US" sz="2000" b="1" dirty="0">
                    <a:solidFill>
                      <a:prstClr val="white"/>
                    </a:solidFill>
                    <a:latin typeface="宋体" panose="02010600030101010101" pitchFamily="2" charset="-122"/>
                    <a:ea typeface="宋体" panose="02010600030101010101" pitchFamily="2" charset="-122"/>
                  </a:rPr>
                  <a:t>数据工程师 </a:t>
                </a:r>
                <a:endPar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endParaRPr>
              </a:p>
            </p:txBody>
          </p:sp>
        </p:grpSp>
      </p:gr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97485" y="652145"/>
            <a:ext cx="8744585" cy="268351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数据科学的人才类型（续）</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400" dirty="0" smtClean="0">
                <a:solidFill>
                  <a:schemeClr val="accent2">
                    <a:lumMod val="75000"/>
                  </a:schemeClr>
                </a:solidFill>
                <a:sym typeface="+mn-ea"/>
              </a:rPr>
              <a:t>  </a:t>
            </a:r>
            <a:r>
              <a:rPr lang="en-US" altLang="zh-CN" sz="2400" dirty="0" smtClean="0">
                <a:solidFill>
                  <a:schemeClr val="accent2">
                    <a:lumMod val="75000"/>
                  </a:schemeClr>
                </a:solidFill>
                <a:ea typeface="宋体" panose="02010600030101010101" pitchFamily="2" charset="-122"/>
                <a:sym typeface="+mn-ea"/>
              </a:rPr>
              <a:t>1. </a:t>
            </a:r>
            <a:r>
              <a:rPr lang="zh-CN" altLang="en-US" sz="2400" dirty="0" smtClean="0">
                <a:solidFill>
                  <a:schemeClr val="accent2">
                    <a:lumMod val="75000"/>
                  </a:schemeClr>
                </a:solidFill>
                <a:ea typeface="宋体" panose="02010600030101010101" pitchFamily="2" charset="-122"/>
                <a:sym typeface="+mn-ea"/>
              </a:rPr>
              <a:t>数据科学家</a:t>
            </a:r>
            <a:endParaRPr lang="zh-CN" altLang="en-US" sz="24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100" dirty="0" smtClean="0">
                <a:solidFill>
                  <a:schemeClr val="accent2">
                    <a:lumMod val="75000"/>
                  </a:schemeClr>
                </a:solidFill>
                <a:ea typeface="宋体" panose="02010600030101010101" pitchFamily="2" charset="-122"/>
                <a:sym typeface="+mn-ea"/>
              </a:rPr>
              <a:t> </a:t>
            </a:r>
            <a:r>
              <a:rPr lang="en-US" altLang="zh-CN" sz="2100" dirty="0" smtClean="0">
                <a:solidFill>
                  <a:schemeClr val="accent2">
                    <a:lumMod val="75000"/>
                  </a:schemeClr>
                </a:solidFill>
                <a:ea typeface="宋体" panose="02010600030101010101" pitchFamily="2" charset="-122"/>
                <a:sym typeface="+mn-ea"/>
              </a:rPr>
              <a:t>   * </a:t>
            </a:r>
            <a:r>
              <a:rPr lang="zh-CN" altLang="en-US" sz="2100" dirty="0" smtClean="0">
                <a:solidFill>
                  <a:schemeClr val="accent2">
                    <a:lumMod val="75000"/>
                  </a:schemeClr>
                </a:solidFill>
                <a:ea typeface="宋体" panose="02010600030101010101" pitchFamily="2" charset="-122"/>
                <a:sym typeface="+mn-ea"/>
              </a:rPr>
              <a:t>数据科学家是将“现实世界中的问题”映射或</a:t>
            </a:r>
            <a:r>
              <a:rPr lang="zh-CN" altLang="en-US" sz="2100" u="sng" dirty="0" smtClean="0">
                <a:solidFill>
                  <a:schemeClr val="accent2">
                    <a:lumMod val="75000"/>
                  </a:schemeClr>
                </a:solidFill>
                <a:ea typeface="宋体" panose="02010600030101010101" pitchFamily="2" charset="-122"/>
                <a:sym typeface="+mn-ea"/>
              </a:rPr>
              <a:t>转换</a:t>
            </a:r>
            <a:r>
              <a:rPr lang="zh-CN" altLang="en-US" sz="2100" dirty="0" smtClean="0">
                <a:solidFill>
                  <a:schemeClr val="accent2">
                    <a:lumMod val="75000"/>
                  </a:schemeClr>
                </a:solidFill>
                <a:ea typeface="宋体" panose="02010600030101010101" pitchFamily="2" charset="-122"/>
                <a:sym typeface="+mn-ea"/>
              </a:rPr>
              <a:t>为“数据世界中的问题”之后，主要</a:t>
            </a:r>
            <a:r>
              <a:rPr lang="zh-CN" altLang="en-US" sz="2100" u="sng" dirty="0" smtClean="0">
                <a:solidFill>
                  <a:schemeClr val="accent2">
                    <a:lumMod val="75000"/>
                  </a:schemeClr>
                </a:solidFill>
                <a:ea typeface="宋体" panose="02010600030101010101" pitchFamily="2" charset="-122"/>
                <a:sym typeface="+mn-ea"/>
              </a:rPr>
              <a:t>采用</a:t>
            </a:r>
            <a:r>
              <a:rPr lang="zh-CN" altLang="en-US" sz="2100" dirty="0" smtClean="0">
                <a:solidFill>
                  <a:schemeClr val="accent2">
                    <a:lumMod val="75000"/>
                  </a:schemeClr>
                </a:solidFill>
                <a:ea typeface="宋体" panose="02010600030101010101" pitchFamily="2" charset="-122"/>
                <a:sym typeface="+mn-ea"/>
              </a:rPr>
              <a:t>数据科学的理念、原则、理论、方法、技术、工具，通过将数据（尤其是大数据）</a:t>
            </a:r>
            <a:r>
              <a:rPr lang="zh-CN" altLang="en-US" sz="2100" u="sng" dirty="0" smtClean="0">
                <a:solidFill>
                  <a:schemeClr val="accent2">
                    <a:lumMod val="75000"/>
                  </a:schemeClr>
                </a:solidFill>
                <a:ea typeface="宋体" panose="02010600030101010101" pitchFamily="2" charset="-122"/>
                <a:sym typeface="+mn-ea"/>
              </a:rPr>
              <a:t>转换</a:t>
            </a:r>
            <a:r>
              <a:rPr lang="zh-CN" altLang="en-US" sz="2100" dirty="0" smtClean="0">
                <a:solidFill>
                  <a:schemeClr val="accent2">
                    <a:lumMod val="75000"/>
                  </a:schemeClr>
                </a:solidFill>
                <a:ea typeface="宋体" panose="02010600030101010101" pitchFamily="2" charset="-122"/>
                <a:sym typeface="+mn-ea"/>
              </a:rPr>
              <a:t>为知识和智慧的过程，为</a:t>
            </a:r>
            <a:r>
              <a:rPr lang="zh-CN" altLang="en-US" sz="2100" u="sng" dirty="0" smtClean="0">
                <a:solidFill>
                  <a:schemeClr val="accent2">
                    <a:lumMod val="75000"/>
                  </a:schemeClr>
                </a:solidFill>
                <a:ea typeface="宋体" panose="02010600030101010101" pitchFamily="2" charset="-122"/>
                <a:sym typeface="+mn-ea"/>
              </a:rPr>
              <a:t>解决</a:t>
            </a:r>
            <a:r>
              <a:rPr lang="zh-CN" altLang="en-US" sz="2100" dirty="0" smtClean="0">
                <a:solidFill>
                  <a:schemeClr val="accent2">
                    <a:lumMod val="75000"/>
                  </a:schemeClr>
                </a:solidFill>
                <a:ea typeface="宋体" panose="02010600030101010101" pitchFamily="2" charset="-122"/>
                <a:sym typeface="+mn-ea"/>
              </a:rPr>
              <a:t>“现实世界中的问题”</a:t>
            </a:r>
            <a:r>
              <a:rPr lang="zh-CN" altLang="en-US" sz="2100" u="sng" dirty="0" smtClean="0">
                <a:solidFill>
                  <a:schemeClr val="accent2">
                    <a:lumMod val="75000"/>
                  </a:schemeClr>
                </a:solidFill>
                <a:ea typeface="宋体" panose="02010600030101010101" pitchFamily="2" charset="-122"/>
                <a:sym typeface="+mn-ea"/>
              </a:rPr>
              <a:t>提供直接指导、依据或参考</a:t>
            </a:r>
            <a:r>
              <a:rPr lang="zh-CN" altLang="en-US" sz="2100" dirty="0" smtClean="0">
                <a:solidFill>
                  <a:schemeClr val="accent2">
                    <a:lumMod val="75000"/>
                  </a:schemeClr>
                </a:solidFill>
                <a:ea typeface="宋体" panose="02010600030101010101" pitchFamily="2" charset="-122"/>
                <a:sym typeface="+mn-ea"/>
              </a:rPr>
              <a:t>的高级专家。</a:t>
            </a:r>
            <a:endParaRPr lang="zh-CN" altLang="en-US" sz="21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100" dirty="0" smtClean="0">
                <a:solidFill>
                  <a:schemeClr val="accent2">
                    <a:lumMod val="75000"/>
                  </a:schemeClr>
                </a:solidFill>
                <a:ea typeface="宋体" panose="02010600030101010101" pitchFamily="2" charset="-122"/>
                <a:sym typeface="+mn-ea"/>
              </a:rPr>
              <a:t> </a:t>
            </a:r>
            <a:r>
              <a:rPr lang="en-US" altLang="zh-CN" sz="2100" dirty="0" smtClean="0">
                <a:solidFill>
                  <a:schemeClr val="accent2">
                    <a:lumMod val="75000"/>
                  </a:schemeClr>
                </a:solidFill>
                <a:ea typeface="宋体" panose="02010600030101010101" pitchFamily="2" charset="-122"/>
                <a:sym typeface="+mn-ea"/>
              </a:rPr>
              <a:t>   * </a:t>
            </a:r>
            <a:r>
              <a:rPr lang="zh-CN" altLang="en-US" sz="2100" dirty="0" smtClean="0">
                <a:solidFill>
                  <a:schemeClr val="accent2">
                    <a:lumMod val="75000"/>
                  </a:schemeClr>
                </a:solidFill>
                <a:ea typeface="宋体" panose="02010600030101010101" pitchFamily="2" charset="-122"/>
                <a:sym typeface="+mn-ea"/>
              </a:rPr>
              <a:t>通常，数据科学家的主要职责包括以下几点：</a:t>
            </a:r>
            <a:endParaRPr lang="en-US" altLang="zh-CN" sz="2100" dirty="0" smtClean="0">
              <a:solidFill>
                <a:schemeClr val="accent2">
                  <a:lumMod val="75000"/>
                </a:schemeClr>
              </a:solidFill>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19" name="内容占位符 13"/>
          <p:cNvGraphicFramePr>
            <a:graphicFrameLocks noGrp="1"/>
          </p:cNvGraphicFramePr>
          <p:nvPr>
            <p:custDataLst>
              <p:tags r:id="rId3"/>
            </p:custDataLst>
          </p:nvPr>
        </p:nvGraphicFramePr>
        <p:xfrm>
          <a:off x="462915" y="3335020"/>
          <a:ext cx="8228330" cy="35648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1" nodeType="clickEffect">
                                  <p:stCondLst>
                                    <p:cond delay="0"/>
                                  </p:stCondLst>
                                  <p:childTnLst>
                                    <p:anim calcmode="lin" valueType="num">
                                      <p:cBhvr additive="base">
                                        <p:cTn id="10" dur="500"/>
                                        <p:tgtEl>
                                          <p:spTgt spid="19"/>
                                        </p:tgtEl>
                                        <p:attrNameLst>
                                          <p:attrName>ppt_y</p:attrName>
                                        </p:attrNameLst>
                                      </p:cBhvr>
                                      <p:tavLst>
                                        <p:tav tm="0">
                                          <p:val>
                                            <p:strVal val="#ppt_y"/>
                                          </p:val>
                                        </p:tav>
                                        <p:tav tm="100000">
                                          <p:val>
                                            <p:strVal val="#ppt_y+#ppt_h*1.125000"/>
                                          </p:val>
                                        </p:tav>
                                      </p:tavLst>
                                    </p:anim>
                                    <p:animEffect transition="out" filter="wipe(down)">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19" grpId="1">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71120" y="652145"/>
            <a:ext cx="8956675" cy="557593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数据科学的人才类型（续）</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400" dirty="0" smtClean="0">
                <a:solidFill>
                  <a:schemeClr val="accent2">
                    <a:lumMod val="75000"/>
                  </a:schemeClr>
                </a:solidFill>
                <a:sym typeface="+mn-ea"/>
              </a:rPr>
              <a:t>  2</a:t>
            </a:r>
            <a:r>
              <a:rPr lang="en-US" altLang="zh-CN" sz="2400" dirty="0" smtClean="0">
                <a:solidFill>
                  <a:schemeClr val="accent2">
                    <a:lumMod val="75000"/>
                  </a:schemeClr>
                </a:solidFill>
                <a:ea typeface="宋体" panose="02010600030101010101" pitchFamily="2" charset="-122"/>
                <a:sym typeface="+mn-ea"/>
              </a:rPr>
              <a:t>. </a:t>
            </a:r>
            <a:r>
              <a:rPr lang="zh-CN" altLang="en-US" sz="2400" dirty="0" smtClean="0">
                <a:solidFill>
                  <a:schemeClr val="accent2">
                    <a:lumMod val="75000"/>
                  </a:schemeClr>
                </a:solidFill>
                <a:ea typeface="宋体" panose="02010600030101010101" pitchFamily="2" charset="-122"/>
                <a:sym typeface="+mn-ea"/>
              </a:rPr>
              <a:t>数据工程师</a:t>
            </a:r>
            <a:endParaRPr lang="zh-CN" altLang="en-US" sz="24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100" dirty="0" smtClean="0">
                <a:solidFill>
                  <a:schemeClr val="accent2">
                    <a:lumMod val="75000"/>
                  </a:schemeClr>
                </a:solidFill>
                <a:ea typeface="宋体" panose="02010600030101010101" pitchFamily="2" charset="-122"/>
                <a:sym typeface="+mn-ea"/>
              </a:rPr>
              <a:t> </a:t>
            </a:r>
            <a:r>
              <a:rPr lang="en-US" altLang="zh-CN" sz="2100" dirty="0" smtClean="0">
                <a:solidFill>
                  <a:schemeClr val="accent2">
                    <a:lumMod val="75000"/>
                  </a:schemeClr>
                </a:solidFill>
                <a:ea typeface="宋体" panose="02010600030101010101" pitchFamily="2" charset="-122"/>
                <a:sym typeface="+mn-ea"/>
              </a:rPr>
              <a:t>   * </a:t>
            </a:r>
            <a:r>
              <a:rPr lang="zh-CN" altLang="en-US" sz="2100" dirty="0" smtClean="0">
                <a:solidFill>
                  <a:schemeClr val="accent2">
                    <a:lumMod val="75000"/>
                  </a:schemeClr>
                </a:solidFill>
                <a:ea typeface="宋体" panose="02010600030101010101" pitchFamily="2" charset="-122"/>
                <a:sym typeface="+mn-ea"/>
              </a:rPr>
              <a:t>数据工程师与数据科学家的主要区别在于：前者关注的是数据本身的管理，而后者关注的是基于数据的管理，其管理对象并不是数据本身。</a:t>
            </a:r>
            <a:endParaRPr lang="zh-CN" altLang="en-US" sz="21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100" dirty="0" smtClean="0">
                <a:solidFill>
                  <a:schemeClr val="accent2">
                    <a:lumMod val="75000"/>
                  </a:schemeClr>
                </a:solidFill>
                <a:ea typeface="宋体" panose="02010600030101010101" pitchFamily="2" charset="-122"/>
                <a:sym typeface="+mn-ea"/>
              </a:rPr>
              <a:t> </a:t>
            </a:r>
            <a:r>
              <a:rPr lang="en-US" altLang="zh-CN" sz="2100" dirty="0" smtClean="0">
                <a:solidFill>
                  <a:schemeClr val="accent2">
                    <a:lumMod val="75000"/>
                  </a:schemeClr>
                </a:solidFill>
                <a:ea typeface="宋体" panose="02010600030101010101" pitchFamily="2" charset="-122"/>
                <a:sym typeface="+mn-ea"/>
              </a:rPr>
              <a:t>   * </a:t>
            </a:r>
            <a:r>
              <a:rPr lang="zh-CN" altLang="en-US" sz="2100" dirty="0" smtClean="0">
                <a:solidFill>
                  <a:schemeClr val="accent2">
                    <a:lumMod val="75000"/>
                  </a:schemeClr>
                </a:solidFill>
                <a:ea typeface="宋体" panose="02010600030101010101" pitchFamily="2" charset="-122"/>
                <a:sym typeface="+mn-ea"/>
              </a:rPr>
              <a:t>大数据时代数据工程师的岗位职责如下：</a:t>
            </a:r>
            <a:endParaRPr lang="zh-CN" altLang="en-US" sz="18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5" name="内容占位符 13"/>
          <p:cNvGraphicFramePr>
            <a:graphicFrameLocks noGrp="1"/>
          </p:cNvGraphicFramePr>
          <p:nvPr>
            <p:custDataLst>
              <p:tags r:id="rId3"/>
            </p:custDataLst>
          </p:nvPr>
        </p:nvGraphicFramePr>
        <p:xfrm>
          <a:off x="162560" y="2731135"/>
          <a:ext cx="8815705" cy="4457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A1E89F4-9EAB-CC45-A69D-0F6A1F0B4EA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93AC983-AC69-FA40-AF25-E5E64C3D9DE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587E1F0-60E4-FD4A-AF52-B5D7D00C9A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83C64857-17A9-3744-8DCF-4530BEDB094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E768DA7D-69E3-394F-AC9B-2B54E7A5532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4EE25C57-F98B-9941-93F4-3C1508C4C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87325" y="867410"/>
            <a:ext cx="8767445" cy="55721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sym typeface="+mn-ea"/>
              </a:rPr>
              <a:t>数据科学的人才类型（续）</a:t>
            </a:r>
            <a:endParaRPr lang="zh-CN" altLang="en-US" sz="2800" smtClean="0">
              <a:solidFill>
                <a:schemeClr val="accent1">
                  <a:lumMod val="75000"/>
                </a:schemeClr>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400" dirty="0" smtClean="0">
                <a:solidFill>
                  <a:schemeClr val="accent2">
                    <a:lumMod val="75000"/>
                  </a:schemeClr>
                </a:solidFill>
                <a:sym typeface="+mn-ea"/>
              </a:rPr>
              <a:t>  3</a:t>
            </a:r>
            <a:r>
              <a:rPr lang="en-US" altLang="zh-CN" sz="2400" dirty="0" smtClean="0">
                <a:solidFill>
                  <a:schemeClr val="accent2">
                    <a:lumMod val="75000"/>
                  </a:schemeClr>
                </a:solidFill>
                <a:ea typeface="宋体" panose="02010600030101010101" pitchFamily="2" charset="-122"/>
                <a:sym typeface="+mn-ea"/>
              </a:rPr>
              <a:t>. </a:t>
            </a:r>
            <a:r>
              <a:rPr lang="zh-CN" altLang="en-US" sz="2400" dirty="0" smtClean="0">
                <a:solidFill>
                  <a:schemeClr val="accent2">
                    <a:lumMod val="75000"/>
                  </a:schemeClr>
                </a:solidFill>
                <a:ea typeface="宋体" panose="02010600030101010101" pitchFamily="2" charset="-122"/>
                <a:sym typeface="+mn-ea"/>
              </a:rPr>
              <a:t>数据分析师</a:t>
            </a:r>
            <a:endParaRPr lang="zh-CN" altLang="en-US" sz="24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dirty="0" smtClean="0">
                <a:solidFill>
                  <a:schemeClr val="accent2">
                    <a:lumMod val="75000"/>
                  </a:schemeClr>
                </a:solidFill>
                <a:ea typeface="宋体" panose="02010600030101010101" pitchFamily="2" charset="-122"/>
                <a:sym typeface="+mn-ea"/>
              </a:rPr>
              <a:t> </a:t>
            </a:r>
            <a:r>
              <a:rPr lang="en-US" altLang="zh-CN" sz="2200" dirty="0" smtClean="0">
                <a:solidFill>
                  <a:schemeClr val="accent2">
                    <a:lumMod val="75000"/>
                  </a:schemeClr>
                </a:solidFill>
                <a:ea typeface="宋体" panose="02010600030101010101" pitchFamily="2" charset="-122"/>
                <a:sym typeface="+mn-ea"/>
              </a:rPr>
              <a:t>   * </a:t>
            </a:r>
            <a:r>
              <a:rPr lang="zh-CN" altLang="en-US" sz="2200" dirty="0" smtClean="0">
                <a:solidFill>
                  <a:schemeClr val="accent2">
                    <a:lumMod val="75000"/>
                  </a:schemeClr>
                </a:solidFill>
                <a:ea typeface="宋体" panose="02010600030101010101" pitchFamily="2" charset="-122"/>
                <a:sym typeface="+mn-ea"/>
              </a:rPr>
              <a:t>数据分析师必须有较强的某一个（或多个）领域或行业专长，如金融数据的分析师除了需要掌握必要的统计学和计算机知识外，还需要熟练掌握金融及其相关专业的知识和经验。</a:t>
            </a:r>
            <a:endParaRPr lang="zh-CN" altLang="en-US" sz="22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dirty="0" smtClean="0">
                <a:solidFill>
                  <a:schemeClr val="accent2">
                    <a:lumMod val="75000"/>
                  </a:schemeClr>
                </a:solidFill>
                <a:ea typeface="宋体" panose="02010600030101010101" pitchFamily="2" charset="-122"/>
                <a:sym typeface="+mn-ea"/>
              </a:rPr>
              <a:t> </a:t>
            </a:r>
            <a:r>
              <a:rPr lang="en-US" altLang="zh-CN" sz="2200" dirty="0" smtClean="0">
                <a:solidFill>
                  <a:schemeClr val="accent2">
                    <a:lumMod val="75000"/>
                  </a:schemeClr>
                </a:solidFill>
                <a:ea typeface="宋体" panose="02010600030101010101" pitchFamily="2" charset="-122"/>
                <a:sym typeface="+mn-ea"/>
              </a:rPr>
              <a:t>   * </a:t>
            </a:r>
            <a:r>
              <a:rPr lang="zh-CN" altLang="en-US" sz="2200" dirty="0" smtClean="0">
                <a:solidFill>
                  <a:schemeClr val="accent2">
                    <a:lumMod val="75000"/>
                  </a:schemeClr>
                </a:solidFill>
                <a:ea typeface="宋体" panose="02010600030101010101" pitchFamily="2" charset="-122"/>
                <a:sym typeface="+mn-ea"/>
              </a:rPr>
              <a:t>在大数据时代，（大）数据分析师的主要岗位职责如下：</a:t>
            </a:r>
            <a:endParaRPr lang="zh-CN" altLang="en-US" sz="22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sz="2000" dirty="0" smtClean="0">
                <a:ea typeface="宋体" panose="02010600030101010101" pitchFamily="2" charset="-122"/>
                <a:cs typeface="+mn-lt"/>
                <a:sym typeface="+mn-ea"/>
              </a:rPr>
              <a:t>    （1）</a:t>
            </a:r>
            <a:r>
              <a:rPr lang="en-US" sz="2000" u="sng" dirty="0" smtClean="0">
                <a:ea typeface="宋体" panose="02010600030101010101" pitchFamily="2" charset="-122"/>
                <a:cs typeface="+mn-lt"/>
                <a:sym typeface="+mn-ea"/>
              </a:rPr>
              <a:t>数据准备</a:t>
            </a:r>
            <a:r>
              <a:rPr lang="en-US" sz="2000" dirty="0" smtClean="0">
                <a:ea typeface="宋体" panose="02010600030101010101" pitchFamily="2" charset="-122"/>
                <a:cs typeface="+mn-lt"/>
                <a:sym typeface="+mn-ea"/>
              </a:rPr>
              <a:t>。包括（大）数据的特征工程、ETL</a:t>
            </a:r>
            <a:r>
              <a:rPr lang="zh-CN" altLang="en-US" sz="2000" dirty="0" smtClean="0">
                <a:ea typeface="宋体" panose="02010600030101010101" pitchFamily="2" charset="-122"/>
                <a:cs typeface="+mn-lt"/>
                <a:sym typeface="+mn-ea"/>
              </a:rPr>
              <a:t>（</a:t>
            </a:r>
            <a:r>
              <a:rPr lang="en-US" altLang="zh-CN" sz="2000" dirty="0" smtClean="0">
                <a:ea typeface="宋体" panose="02010600030101010101" pitchFamily="2" charset="-122"/>
                <a:cs typeface="+mn-lt"/>
                <a:sym typeface="+mn-ea"/>
              </a:rPr>
              <a:t>Extract-Transform-Load</a:t>
            </a:r>
            <a:r>
              <a:rPr lang="zh-CN" altLang="en-US" sz="2000" dirty="0" smtClean="0">
                <a:ea typeface="宋体" panose="02010600030101010101" pitchFamily="2" charset="-122"/>
                <a:cs typeface="+mn-lt"/>
                <a:sym typeface="+mn-ea"/>
              </a:rPr>
              <a:t>）</a:t>
            </a:r>
            <a:r>
              <a:rPr lang="en-US" sz="2000" dirty="0" smtClean="0">
                <a:ea typeface="宋体" panose="02010600030101010101" pitchFamily="2" charset="-122"/>
                <a:cs typeface="+mn-lt"/>
                <a:sym typeface="+mn-ea"/>
              </a:rPr>
              <a:t>、规整化、清洗，以及其他数据预处理操作。</a:t>
            </a:r>
            <a:endParaRPr lang="en-US" sz="20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000" dirty="0" smtClean="0">
                <a:ea typeface="宋体" panose="02010600030101010101" pitchFamily="2" charset="-122"/>
                <a:cs typeface="+mn-lt"/>
                <a:sym typeface="+mn-ea"/>
              </a:rPr>
              <a:t>    （2）</a:t>
            </a:r>
            <a:r>
              <a:rPr lang="en-US" sz="2000" u="sng" dirty="0" smtClean="0">
                <a:ea typeface="宋体" panose="02010600030101010101" pitchFamily="2" charset="-122"/>
                <a:cs typeface="+mn-lt"/>
                <a:sym typeface="+mn-ea"/>
              </a:rPr>
              <a:t>数据分析的执行</a:t>
            </a:r>
            <a:r>
              <a:rPr lang="en-US" sz="2000" dirty="0" smtClean="0">
                <a:ea typeface="宋体" panose="02010600030101010101" pitchFamily="2" charset="-122"/>
                <a:cs typeface="+mn-lt"/>
                <a:sym typeface="+mn-ea"/>
              </a:rPr>
              <a:t>。包括面向（大）数据的试验设计、模型/算法的选择、优化和设计、模型/算法的实现与应用，以及（大）数据分析信度和效度的评估。</a:t>
            </a:r>
            <a:endParaRPr lang="en-US" sz="2000" dirty="0" smtClean="0">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000" dirty="0" smtClean="0">
                <a:ea typeface="宋体" panose="02010600030101010101" pitchFamily="2" charset="-122"/>
                <a:cs typeface="+mn-lt"/>
                <a:sym typeface="+mn-ea"/>
              </a:rPr>
              <a:t>    （3）</a:t>
            </a:r>
            <a:r>
              <a:rPr lang="en-US" sz="2000" u="sng" dirty="0" smtClean="0">
                <a:ea typeface="宋体" panose="02010600030101010101" pitchFamily="2" charset="-122"/>
                <a:cs typeface="+mn-lt"/>
                <a:sym typeface="+mn-ea"/>
              </a:rPr>
              <a:t>分析结果的呈现</a:t>
            </a:r>
            <a:r>
              <a:rPr lang="en-US" sz="2000" dirty="0" smtClean="0">
                <a:ea typeface="宋体" panose="02010600030101010101" pitchFamily="2" charset="-122"/>
                <a:cs typeface="+mn-lt"/>
                <a:sym typeface="+mn-ea"/>
              </a:rPr>
              <a:t>。包括（大）数据分析结果的可视化呈现和故事化呈现。</a:t>
            </a:r>
            <a:endParaRPr lang="en-US" sz="20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图片 21"/>
          <p:cNvPicPr>
            <a:picLocks noChangeAspect="1"/>
          </p:cNvPicPr>
          <p:nvPr>
            <p:custDataLst>
              <p:tags r:id="rId1"/>
            </p:custDataLst>
          </p:nvPr>
        </p:nvPicPr>
        <p:blipFill rotWithShape="1">
          <a:blip r:embed="rId2"/>
          <a:srcRect t="4573" r="3026" b="4888"/>
          <a:stretch>
            <a:fillRect/>
          </a:stretch>
        </p:blipFill>
        <p:spPr bwMode="auto">
          <a:xfrm>
            <a:off x="4211955" y="908685"/>
            <a:ext cx="4885690" cy="5448935"/>
          </a:xfrm>
          <a:prstGeom prst="rect">
            <a:avLst/>
          </a:prstGeom>
          <a:ln>
            <a:noFill/>
          </a:ln>
        </p:spPr>
      </p:pic>
      <p:sp>
        <p:nvSpPr>
          <p:cNvPr id="15363" name="Rectangle 3"/>
          <p:cNvSpPr>
            <a:spLocks noGrp="1" noRot="1"/>
          </p:cNvSpPr>
          <p:nvPr>
            <p:ph type="subTitle" idx="1"/>
            <p:custDataLst>
              <p:tags r:id="rId3"/>
            </p:custDataLst>
          </p:nvPr>
        </p:nvSpPr>
        <p:spPr>
          <a:xfrm>
            <a:off x="35560" y="795655"/>
            <a:ext cx="4766310" cy="549973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600" dirty="0">
                <a:solidFill>
                  <a:schemeClr val="accent1">
                    <a:lumMod val="75000"/>
                  </a:schemeClr>
                </a:solidFill>
                <a:ea typeface="宋体" panose="02010600030101010101" pitchFamily="2" charset="-122"/>
                <a:sym typeface="+mn-ea"/>
              </a:rPr>
              <a:t> </a:t>
            </a:r>
            <a:r>
              <a:rPr lang="zh-CN" altLang="en-US" sz="2600" smtClean="0">
                <a:solidFill>
                  <a:schemeClr val="accent1">
                    <a:lumMod val="75000"/>
                  </a:schemeClr>
                </a:solidFill>
                <a:latin typeface="黑体" panose="02010609060101010101" pitchFamily="49" charset="-122"/>
                <a:ea typeface="黑体" panose="02010609060101010101" pitchFamily="49" charset="-122"/>
                <a:sym typeface="+mn-ea"/>
              </a:rPr>
              <a:t>数据科学的人才类型（续）</a:t>
            </a:r>
            <a:endParaRPr lang="zh-CN" altLang="en-US" sz="2600" smtClean="0">
              <a:solidFill>
                <a:schemeClr val="accent1">
                  <a:lumMod val="75000"/>
                </a:schemeClr>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100" dirty="0" smtClean="0">
                <a:solidFill>
                  <a:schemeClr val="accent2">
                    <a:lumMod val="75000"/>
                  </a:schemeClr>
                </a:solidFill>
                <a:ea typeface="宋体" panose="02010600030101010101" pitchFamily="2" charset="-122"/>
                <a:cs typeface="+mn-lt"/>
                <a:sym typeface="+mn-ea"/>
              </a:rPr>
              <a:t> </a:t>
            </a:r>
            <a:r>
              <a:rPr lang="en-US" altLang="zh-CN" sz="2100" dirty="0" smtClean="0">
                <a:solidFill>
                  <a:schemeClr val="accent2">
                    <a:lumMod val="75000"/>
                  </a:schemeClr>
                </a:solidFill>
                <a:ea typeface="宋体" panose="02010600030101010101" pitchFamily="2" charset="-122"/>
                <a:cs typeface="+mn-lt"/>
                <a:sym typeface="+mn-ea"/>
              </a:rPr>
              <a:t> </a:t>
            </a:r>
            <a:r>
              <a:rPr lang="zh-CN" altLang="en-US" sz="2100" dirty="0" smtClean="0">
                <a:solidFill>
                  <a:schemeClr val="accent2">
                    <a:lumMod val="75000"/>
                  </a:schemeClr>
                </a:solidFill>
                <a:ea typeface="宋体" panose="02010600030101010101" pitchFamily="2" charset="-122"/>
                <a:sym typeface="+mn-ea"/>
              </a:rPr>
              <a:t>* 在实际工作中，数据科学家、数据工程师和数据分析师的工作并非截然分离，而是存在一定的交叉或重叠关系。</a:t>
            </a:r>
            <a:endParaRPr lang="zh-CN" altLang="en-US" sz="21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100" dirty="0" smtClean="0">
                <a:solidFill>
                  <a:schemeClr val="accent2">
                    <a:lumMod val="75000"/>
                  </a:schemeClr>
                </a:solidFill>
                <a:ea typeface="宋体" panose="02010600030101010101" pitchFamily="2" charset="-122"/>
                <a:sym typeface="+mn-ea"/>
              </a:rPr>
              <a:t> </a:t>
            </a:r>
            <a:r>
              <a:rPr lang="en-US" altLang="zh-CN" sz="2100" dirty="0" smtClean="0">
                <a:solidFill>
                  <a:schemeClr val="accent2">
                    <a:lumMod val="75000"/>
                  </a:schemeClr>
                </a:solidFill>
                <a:ea typeface="宋体" panose="02010600030101010101" pitchFamily="2" charset="-122"/>
                <a:sym typeface="+mn-ea"/>
              </a:rPr>
              <a:t> * </a:t>
            </a:r>
            <a:r>
              <a:rPr lang="zh-CN" altLang="en-US" sz="2100" dirty="0" smtClean="0">
                <a:solidFill>
                  <a:schemeClr val="accent2">
                    <a:lumMod val="75000"/>
                  </a:schemeClr>
                </a:solidFill>
                <a:ea typeface="宋体" panose="02010600030101010101" pitchFamily="2" charset="-122"/>
                <a:sym typeface="+mn-ea"/>
              </a:rPr>
              <a:t>因此，不同数据科学人才之间的有效沟通和分工协作尤为重要。</a:t>
            </a:r>
            <a:endParaRPr lang="zh-CN" altLang="en-US" sz="21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100" dirty="0" smtClean="0">
                <a:solidFill>
                  <a:schemeClr val="accent2">
                    <a:lumMod val="75000"/>
                  </a:schemeClr>
                </a:solidFill>
                <a:ea typeface="宋体" panose="02010600030101010101" pitchFamily="2" charset="-122"/>
                <a:sym typeface="+mn-ea"/>
              </a:rPr>
              <a:t> </a:t>
            </a:r>
            <a:r>
              <a:rPr lang="en-US" altLang="zh-CN" sz="2100" dirty="0" smtClean="0">
                <a:solidFill>
                  <a:schemeClr val="accent2">
                    <a:lumMod val="75000"/>
                  </a:schemeClr>
                </a:solidFill>
                <a:ea typeface="宋体" panose="02010600030101010101" pitchFamily="2" charset="-122"/>
                <a:sym typeface="+mn-ea"/>
              </a:rPr>
              <a:t> * </a:t>
            </a:r>
            <a:r>
              <a:rPr lang="zh-CN" altLang="en-US" sz="2100" dirty="0" smtClean="0">
                <a:solidFill>
                  <a:schemeClr val="accent2">
                    <a:lumMod val="75000"/>
                  </a:schemeClr>
                </a:solidFill>
                <a:ea typeface="宋体" panose="02010600030101010101" pitchFamily="2" charset="-122"/>
                <a:sym typeface="+mn-ea"/>
              </a:rPr>
              <a:t>数据科学相关人才应具备的</a:t>
            </a:r>
            <a:r>
              <a:rPr lang="zh-CN" altLang="en-US" sz="2100" u="sng" dirty="0" smtClean="0">
                <a:solidFill>
                  <a:schemeClr val="accent2">
                    <a:lumMod val="75000"/>
                  </a:schemeClr>
                </a:solidFill>
                <a:ea typeface="宋体" panose="02010600030101010101" pitchFamily="2" charset="-122"/>
                <a:sym typeface="+mn-ea"/>
              </a:rPr>
              <a:t>知识结构</a:t>
            </a:r>
            <a:r>
              <a:rPr lang="zh-CN" altLang="en-US" sz="2100" dirty="0" smtClean="0">
                <a:solidFill>
                  <a:schemeClr val="accent2">
                    <a:lumMod val="75000"/>
                  </a:schemeClr>
                </a:solidFill>
                <a:ea typeface="宋体" panose="02010600030101010101" pitchFamily="2" charset="-122"/>
                <a:sym typeface="+mn-ea"/>
              </a:rPr>
              <a:t>，如图 1-16 所示。</a:t>
            </a:r>
            <a:endParaRPr lang="zh-CN" altLang="en-US" sz="21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（1）数据工程师：</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1900" dirty="0" smtClean="0">
                <a:solidFill>
                  <a:schemeClr val="tx1"/>
                </a:solidFill>
                <a:ea typeface="宋体" panose="02010600030101010101" pitchFamily="2" charset="-122"/>
                <a:sym typeface="+mn-ea"/>
              </a:rPr>
              <a:t>    </a:t>
            </a:r>
            <a:r>
              <a:rPr lang="zh-CN" altLang="en-US" sz="1900" dirty="0" smtClean="0">
                <a:solidFill>
                  <a:schemeClr val="tx1"/>
                </a:solidFill>
                <a:ea typeface="宋体" panose="02010600030101010101" pitchFamily="2" charset="-122"/>
                <a:sym typeface="+mn-ea"/>
              </a:rPr>
              <a:t>计算机科学＞数据科学＞其他行业专长</a:t>
            </a:r>
            <a:endParaRPr lang="zh-CN" altLang="en-US" sz="1900" dirty="0" smtClean="0">
              <a:solidFill>
                <a:schemeClr val="tx1"/>
              </a:solidFill>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（2）数据科学家：</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1900" dirty="0" smtClean="0">
                <a:solidFill>
                  <a:schemeClr val="tx1"/>
                </a:solidFill>
                <a:ea typeface="宋体" panose="02010600030101010101" pitchFamily="2" charset="-122"/>
                <a:sym typeface="+mn-ea"/>
              </a:rPr>
              <a:t>    </a:t>
            </a:r>
            <a:r>
              <a:rPr lang="zh-CN" altLang="en-US" sz="1900" dirty="0" smtClean="0">
                <a:solidFill>
                  <a:schemeClr val="tx1"/>
                </a:solidFill>
                <a:ea typeface="宋体" panose="02010600030101010101" pitchFamily="2" charset="-122"/>
                <a:sym typeface="+mn-ea"/>
              </a:rPr>
              <a:t>数据科学＞计算机科学＞其他行业专长</a:t>
            </a:r>
            <a:endParaRPr lang="zh-CN" altLang="en-US" sz="1900" dirty="0" smtClean="0">
              <a:solidFill>
                <a:schemeClr val="tx1"/>
              </a:solidFill>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000" dirty="0" smtClean="0">
                <a:solidFill>
                  <a:schemeClr val="tx1"/>
                </a:solidFill>
                <a:ea typeface="宋体" panose="02010600030101010101" pitchFamily="2" charset="-122"/>
                <a:sym typeface="+mn-ea"/>
              </a:rPr>
              <a:t>（3）数据分析师：</a:t>
            </a:r>
            <a:endParaRPr lang="zh-CN" altLang="en-US" sz="2000" dirty="0" smtClean="0">
              <a:solidFill>
                <a:schemeClr val="tx1"/>
              </a:solidFill>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1900" dirty="0" smtClean="0">
                <a:solidFill>
                  <a:schemeClr val="tx1"/>
                </a:solidFill>
                <a:ea typeface="宋体" panose="02010600030101010101" pitchFamily="2" charset="-122"/>
                <a:sym typeface="+mn-ea"/>
              </a:rPr>
              <a:t>    </a:t>
            </a:r>
            <a:r>
              <a:rPr lang="zh-CN" altLang="en-US" sz="1900" dirty="0" smtClean="0">
                <a:solidFill>
                  <a:schemeClr val="tx1"/>
                </a:solidFill>
                <a:ea typeface="宋体" panose="02010600030101010101" pitchFamily="2" charset="-122"/>
                <a:sym typeface="+mn-ea"/>
              </a:rPr>
              <a:t>其他行业专长＞数据科学＞计算机科学</a:t>
            </a:r>
            <a:endParaRPr lang="zh-CN" altLang="en-US" sz="1900" dirty="0" smtClean="0">
              <a:solidFill>
                <a:schemeClr val="tx1"/>
              </a:solidFill>
              <a:ea typeface="宋体" panose="02010600030101010101" pitchFamily="2" charset="-122"/>
              <a:sym typeface="+mn-ea"/>
            </a:endParaRPr>
          </a:p>
        </p:txBody>
      </p:sp>
      <p:sp>
        <p:nvSpPr>
          <p:cNvPr id="4" name="Rectangle 2"/>
          <p:cNvSpPr>
            <a:spLocks noGrp="1"/>
          </p:cNvSpPr>
          <p:nvPr>
            <p:ph type="title"/>
            <p:custDataLst>
              <p:tags r:id="rId4"/>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TextBox 7"/>
          <p:cNvSpPr txBox="1"/>
          <p:nvPr>
            <p:custDataLst>
              <p:tags r:id="rId5"/>
            </p:custDataLst>
          </p:nvPr>
        </p:nvSpPr>
        <p:spPr>
          <a:xfrm>
            <a:off x="6287135" y="783590"/>
            <a:ext cx="2563495"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1-16 </a:t>
            </a:r>
            <a:r>
              <a:rPr lang="zh-CN" altLang="en-US" sz="2000" dirty="0"/>
              <a:t>大数据人才应</a:t>
            </a:r>
            <a:endParaRPr lang="zh-CN" altLang="en-US" sz="2000" dirty="0"/>
          </a:p>
          <a:p>
            <a:pPr algn="ctr">
              <a:defRPr/>
            </a:pPr>
            <a:r>
              <a:rPr lang="zh-CN" altLang="en-US" sz="2000" dirty="0"/>
              <a:t>具备的不同知识结构</a:t>
            </a:r>
            <a:endParaRPr lang="zh-CN" altLang="en-US" sz="2000" dirty="0"/>
          </a:p>
        </p:txBody>
      </p:sp>
      <p:sp>
        <p:nvSpPr>
          <p:cNvPr id="2" name="文本框 1"/>
          <p:cNvSpPr txBox="1"/>
          <p:nvPr/>
        </p:nvSpPr>
        <p:spPr>
          <a:xfrm>
            <a:off x="6318885" y="1912620"/>
            <a:ext cx="640080" cy="185420"/>
          </a:xfrm>
          <a:prstGeom prst="rect">
            <a:avLst/>
          </a:prstGeom>
          <a:solidFill>
            <a:schemeClr val="bg1"/>
          </a:solidFill>
        </p:spPr>
        <p:txBody>
          <a:bodyPr wrap="square" lIns="0" tIns="0" rIns="0" bIns="0" rtlCol="0">
            <a:noAutofit/>
          </a:bodyPr>
          <a:p>
            <a:r>
              <a:rPr lang="zh-CN" altLang="en-US" sz="1200">
                <a:solidFill>
                  <a:schemeClr val="tx2">
                    <a:lumMod val="90000"/>
                    <a:lumOff val="10000"/>
                  </a:schemeClr>
                </a:solidFill>
                <a:ea typeface="宋体" panose="02010600030101010101" pitchFamily="2" charset="-122"/>
              </a:rPr>
              <a:t>数据科学</a:t>
            </a:r>
            <a:endParaRPr lang="zh-CN" altLang="en-US" sz="1200">
              <a:solidFill>
                <a:schemeClr val="tx2">
                  <a:lumMod val="90000"/>
                  <a:lumOff val="10000"/>
                </a:schemeClr>
              </a:solidFill>
              <a:ea typeface="宋体" panose="02010600030101010101" pitchFamily="2" charset="-122"/>
            </a:endParaRPr>
          </a:p>
        </p:txBody>
      </p:sp>
      <p:sp>
        <p:nvSpPr>
          <p:cNvPr id="3" name="文本框 2"/>
          <p:cNvSpPr txBox="1"/>
          <p:nvPr/>
        </p:nvSpPr>
        <p:spPr>
          <a:xfrm>
            <a:off x="6374130" y="3905250"/>
            <a:ext cx="640080" cy="185420"/>
          </a:xfrm>
          <a:prstGeom prst="rect">
            <a:avLst/>
          </a:prstGeom>
          <a:solidFill>
            <a:schemeClr val="bg1"/>
          </a:solidFill>
        </p:spPr>
        <p:txBody>
          <a:bodyPr wrap="square" lIns="0" tIns="0" rIns="0" bIns="0" rtlCol="0">
            <a:noAutofit/>
          </a:bodyPr>
          <a:p>
            <a:r>
              <a:rPr lang="zh-CN" altLang="en-US" sz="1200">
                <a:solidFill>
                  <a:schemeClr val="tx2">
                    <a:lumMod val="90000"/>
                    <a:lumOff val="10000"/>
                  </a:schemeClr>
                </a:solidFill>
                <a:ea typeface="宋体" panose="02010600030101010101" pitchFamily="2" charset="-122"/>
              </a:rPr>
              <a:t>数据科学</a:t>
            </a:r>
            <a:endParaRPr lang="zh-CN" altLang="en-US" sz="1200">
              <a:solidFill>
                <a:schemeClr val="tx2">
                  <a:lumMod val="90000"/>
                  <a:lumOff val="10000"/>
                </a:schemeClr>
              </a:solidFill>
              <a:ea typeface="宋体" panose="02010600030101010101" pitchFamily="2" charset="-122"/>
            </a:endParaRPr>
          </a:p>
        </p:txBody>
      </p:sp>
      <p:sp>
        <p:nvSpPr>
          <p:cNvPr id="5" name="文本框 4"/>
          <p:cNvSpPr txBox="1"/>
          <p:nvPr/>
        </p:nvSpPr>
        <p:spPr>
          <a:xfrm>
            <a:off x="6374130" y="5770880"/>
            <a:ext cx="640080" cy="185420"/>
          </a:xfrm>
          <a:prstGeom prst="rect">
            <a:avLst/>
          </a:prstGeom>
          <a:solidFill>
            <a:schemeClr val="bg1"/>
          </a:solidFill>
        </p:spPr>
        <p:txBody>
          <a:bodyPr wrap="square" lIns="0" tIns="0" rIns="0" bIns="0" rtlCol="0">
            <a:noAutofit/>
          </a:bodyPr>
          <a:p>
            <a:r>
              <a:rPr lang="zh-CN" altLang="en-US" sz="1200">
                <a:solidFill>
                  <a:schemeClr val="tx2">
                    <a:lumMod val="90000"/>
                    <a:lumOff val="10000"/>
                  </a:schemeClr>
                </a:solidFill>
                <a:ea typeface="宋体" panose="02010600030101010101" pitchFamily="2" charset="-122"/>
              </a:rPr>
              <a:t>数据科学</a:t>
            </a:r>
            <a:endParaRPr lang="zh-CN" altLang="en-US" sz="1200">
              <a:solidFill>
                <a:schemeClr val="tx2">
                  <a:lumMod val="90000"/>
                  <a:lumOff val="10000"/>
                </a:schemeClr>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45415" y="867410"/>
            <a:ext cx="8863965" cy="535241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数据科学的常用工具</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400" dirty="0" smtClean="0">
                <a:solidFill>
                  <a:schemeClr val="accent2">
                    <a:lumMod val="75000"/>
                  </a:schemeClr>
                </a:solidFill>
                <a:sym typeface="+mn-ea"/>
              </a:rPr>
              <a:t>  * </a:t>
            </a:r>
            <a:r>
              <a:rPr lang="zh-CN" altLang="en-US" sz="2400" dirty="0" smtClean="0">
                <a:solidFill>
                  <a:schemeClr val="accent2">
                    <a:lumMod val="75000"/>
                  </a:schemeClr>
                </a:solidFill>
                <a:ea typeface="宋体" panose="02010600030101010101" pitchFamily="2" charset="-122"/>
                <a:sym typeface="+mn-ea"/>
              </a:rPr>
              <a:t>从国内外数据科学家岗位的招聘要求及著名数据科学家的访谈内容可看出，推荐数据科学家常用的工具如下：</a:t>
            </a:r>
            <a:endParaRPr lang="zh-CN" altLang="en-US" sz="24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（1）Python、R、Scala、Clojure、Haskell 等数据科学语言工具。  </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（2）HBase、MongoDB、Couchbase、Cassandra 等 NoSQL 工具。 </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（3）SQL、RDMS、DW、OLAP 等传统数据库和数据仓库工具。</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（4）Hadoop、HDFS、MapReduce、Spark、Storm 等支持大数据计算的工具。</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（5）HBase、Pig、Hive、Impala、Cascalog 等大数据管理、存储和查询工具。</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（6）Web Scraper、Flume Avro、Sqoop、Hume 等支持数据采集、聚合或传递的工具。</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（7）Weka 、KNIME、RapidMiner、SciPy、Pandas 等支持数据挖掘的工具。</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（8）ggplot2、Tableau、D3.js、Shiny、Flare、Gephi 等支持数据可视化的工具。</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（9）SAS、SPSS、Matlab 等数据统计分析工具。 </a:t>
            </a:r>
            <a:endParaRPr lang="en-US" sz="18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1010920"/>
            <a:ext cx="8404860" cy="48196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本章学习提示及要求</a:t>
            </a:r>
            <a:endParaRPr lang="zh-CN" altLang="en-US" sz="2800" b="1"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graphicFrame>
        <p:nvGraphicFramePr>
          <p:cNvPr id="2" name="内容占位符 5"/>
          <p:cNvGraphicFramePr>
            <a:graphicFrameLocks noGrp="1"/>
          </p:cNvGraphicFramePr>
          <p:nvPr>
            <p:custDataLst>
              <p:tags r:id="rId2"/>
            </p:custDataLst>
          </p:nvPr>
        </p:nvGraphicFramePr>
        <p:xfrm>
          <a:off x="103505" y="1664335"/>
          <a:ext cx="8917305" cy="3823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45415" y="867410"/>
            <a:ext cx="8863965" cy="548894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数据科学的常用工具</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accent2">
                    <a:lumMod val="75000"/>
                  </a:schemeClr>
                </a:solidFill>
                <a:sym typeface="+mn-ea"/>
              </a:rPr>
              <a:t>  * </a:t>
            </a:r>
            <a:r>
              <a:rPr lang="zh-CN" altLang="en-US" sz="2300" dirty="0" smtClean="0">
                <a:solidFill>
                  <a:schemeClr val="accent2">
                    <a:lumMod val="75000"/>
                  </a:schemeClr>
                </a:solidFill>
                <a:ea typeface="宋体" panose="02010600030101010101" pitchFamily="2" charset="-122"/>
                <a:sym typeface="+mn-ea"/>
              </a:rPr>
              <a:t>Python是一种解释型、交互式、动态类型的语言，具有优雅、明确、简单的特点。本书内容主要通过 Python 来实现。</a:t>
            </a:r>
            <a:endParaRPr lang="zh-CN" altLang="en-US" sz="23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accent2">
                    <a:lumMod val="75000"/>
                  </a:schemeClr>
                </a:solidFill>
                <a:ea typeface="宋体" panose="02010600030101010101" pitchFamily="2" charset="-122"/>
                <a:sym typeface="+mn-ea"/>
              </a:rPr>
              <a:t> </a:t>
            </a:r>
            <a:r>
              <a:rPr lang="en-US" altLang="zh-CN" sz="2300" dirty="0" smtClean="0">
                <a:solidFill>
                  <a:schemeClr val="accent2">
                    <a:lumMod val="75000"/>
                  </a:schemeClr>
                </a:solidFill>
                <a:ea typeface="宋体" panose="02010600030101010101" pitchFamily="2" charset="-122"/>
                <a:sym typeface="+mn-ea"/>
              </a:rPr>
              <a:t> 1．Python在数据科学中应用的优缺点</a:t>
            </a:r>
            <a:r>
              <a:rPr lang="zh-CN" altLang="en-US" sz="2300" dirty="0" smtClean="0">
                <a:solidFill>
                  <a:schemeClr val="accent2">
                    <a:lumMod val="75000"/>
                  </a:schemeClr>
                </a:solidFill>
                <a:ea typeface="宋体" panose="02010600030101010101" pitchFamily="2" charset="-122"/>
                <a:sym typeface="+mn-ea"/>
              </a:rPr>
              <a:t>：</a:t>
            </a:r>
            <a:r>
              <a:rPr lang="en-US" altLang="zh-CN" sz="2300" dirty="0" smtClean="0">
                <a:solidFill>
                  <a:schemeClr val="accent2">
                    <a:lumMod val="75000"/>
                  </a:schemeClr>
                </a:solidFill>
                <a:ea typeface="宋体" panose="02010600030101010101" pitchFamily="2" charset="-122"/>
                <a:sym typeface="+mn-ea"/>
              </a:rPr>
              <a:t> </a:t>
            </a:r>
            <a:endParaRPr lang="en-US" altLang="zh-CN" sz="23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ea typeface="宋体" panose="02010600030101010101" pitchFamily="2" charset="-122"/>
                <a:cs typeface="+mn-lt"/>
                <a:sym typeface="+mn-ea"/>
              </a:rPr>
              <a:t>    （1）基于Python进行数据科学研究的优点如下</a:t>
            </a:r>
            <a:r>
              <a:rPr lang="zh-CN" altLang="en-US" sz="2200" dirty="0" smtClean="0">
                <a:ea typeface="宋体" panose="02010600030101010101" pitchFamily="2" charset="-122"/>
                <a:cs typeface="+mn-lt"/>
                <a:sym typeface="+mn-ea"/>
              </a:rPr>
              <a:t>：</a:t>
            </a:r>
            <a:endParaRPr lang="zh-CN" altLang="en-US" sz="22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1800" dirty="0" smtClean="0">
                <a:ea typeface="宋体" panose="02010600030101010101" pitchFamily="2" charset="-122"/>
                <a:cs typeface="+mn-lt"/>
                <a:sym typeface="+mn-ea"/>
              </a:rPr>
              <a:t> </a:t>
            </a:r>
            <a:r>
              <a:rPr lang="en-US" altLang="zh-CN" sz="1800" dirty="0" smtClean="0">
                <a:ea typeface="宋体" panose="02010600030101010101" pitchFamily="2" charset="-122"/>
                <a:cs typeface="+mn-lt"/>
                <a:sym typeface="+mn-ea"/>
              </a:rPr>
              <a:t>     </a:t>
            </a:r>
            <a:r>
              <a:rPr lang="en-US" sz="1800" dirty="0" smtClean="0">
                <a:ea typeface="宋体" panose="02010600030101010101" pitchFamily="2" charset="-122"/>
                <a:cs typeface="+mn-lt"/>
                <a:sym typeface="+mn-ea"/>
              </a:rPr>
              <a:t>  ① 用 Python编写的源代码的代码量少，且易于编写、阅读、理解和维护。 </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② Python中可用于数据科学的第三方扩展包的数量多、功能强，据Python 第三方扩展包官网介绍，Python 第三方扩展包项目已超过 20 万。 </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③ Python是一种解释型语言，因此能较好地支持数据科学中的交互式分析任务。</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④ Python编写的源代码跨平台性高，可扩展性和可移植性强。</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ea typeface="宋体" panose="02010600030101010101" pitchFamily="2" charset="-122"/>
                <a:cs typeface="+mn-lt"/>
                <a:sym typeface="+mn-ea"/>
              </a:rPr>
              <a:t>    （2）Python 在数据科学应用中的缺点如下</a:t>
            </a:r>
            <a:r>
              <a:rPr lang="zh-CN" altLang="en-US" sz="2200" dirty="0" smtClean="0">
                <a:ea typeface="宋体" panose="02010600030101010101" pitchFamily="2" charset="-122"/>
                <a:cs typeface="+mn-lt"/>
                <a:sym typeface="+mn-ea"/>
              </a:rPr>
              <a:t>：</a:t>
            </a:r>
            <a:endParaRPr lang="en-US" sz="22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① Python是一种解释型语言，所以运行速度慢。</a:t>
            </a:r>
            <a:endParaRPr lang="en-US" sz="1800" dirty="0" smtClean="0">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1800" dirty="0" smtClean="0">
                <a:ea typeface="宋体" panose="02010600030101010101" pitchFamily="2" charset="-122"/>
                <a:cs typeface="+mn-lt"/>
                <a:sym typeface="+mn-ea"/>
              </a:rPr>
              <a:t>        ②  Python 代码不能加密，因此安全性较低。</a:t>
            </a:r>
            <a:endParaRPr lang="en-US" sz="18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descr="图片包含 徽标&#10;&#10;描述已自动生成"/>
          <p:cNvPicPr>
            <a:picLocks noChangeAspect="1"/>
          </p:cNvPicPr>
          <p:nvPr>
            <p:custDataLst>
              <p:tags r:id="rId3"/>
            </p:custDataLst>
          </p:nvPr>
        </p:nvPicPr>
        <p:blipFill>
          <a:blip r:embed="rId4"/>
          <a:stretch>
            <a:fillRect/>
          </a:stretch>
        </p:blipFill>
        <p:spPr>
          <a:xfrm>
            <a:off x="6513195" y="734695"/>
            <a:ext cx="2106295" cy="6121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45415" y="795655"/>
            <a:ext cx="8863965" cy="105029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数据科学的常用工具</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accent2">
                    <a:lumMod val="75000"/>
                  </a:schemeClr>
                </a:solidFill>
                <a:ea typeface="宋体" panose="02010600030101010101" pitchFamily="2" charset="-122"/>
                <a:sym typeface="+mn-ea"/>
              </a:rPr>
              <a:t> </a:t>
            </a:r>
            <a:r>
              <a:rPr lang="en-US" altLang="zh-CN" sz="2300" dirty="0" smtClean="0">
                <a:solidFill>
                  <a:schemeClr val="accent2">
                    <a:lumMod val="75000"/>
                  </a:schemeClr>
                </a:solidFill>
                <a:ea typeface="宋体" panose="02010600030101010101" pitchFamily="2" charset="-122"/>
                <a:sym typeface="+mn-ea"/>
              </a:rPr>
              <a:t> 2．Python和R 的对比分析</a:t>
            </a:r>
            <a:endParaRPr lang="en-US" sz="2000" dirty="0" smtClean="0">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9" name="图片 8"/>
          <p:cNvPicPr>
            <a:picLocks noChangeAspect="1"/>
          </p:cNvPicPr>
          <p:nvPr>
            <p:custDataLst>
              <p:tags r:id="rId3"/>
            </p:custDataLst>
          </p:nvPr>
        </p:nvPicPr>
        <p:blipFill>
          <a:blip r:embed="rId4"/>
          <a:stretch>
            <a:fillRect/>
          </a:stretch>
        </p:blipFill>
        <p:spPr>
          <a:xfrm>
            <a:off x="25400" y="1818005"/>
            <a:ext cx="9106535" cy="4800600"/>
          </a:xfrm>
          <a:prstGeom prst="rect">
            <a:avLst/>
          </a:prstGeom>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45415" y="795655"/>
            <a:ext cx="8863965" cy="105029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数据科学的常用工具</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accent2">
                    <a:lumMod val="75000"/>
                  </a:schemeClr>
                </a:solidFill>
                <a:ea typeface="宋体" panose="02010600030101010101" pitchFamily="2" charset="-122"/>
                <a:sym typeface="+mn-ea"/>
              </a:rPr>
              <a:t> </a:t>
            </a:r>
            <a:r>
              <a:rPr lang="en-US" altLang="zh-CN" sz="2300" dirty="0" smtClean="0">
                <a:solidFill>
                  <a:schemeClr val="accent2">
                    <a:lumMod val="75000"/>
                  </a:schemeClr>
                </a:solidFill>
                <a:ea typeface="宋体" panose="02010600030101010101" pitchFamily="2" charset="-122"/>
                <a:sym typeface="+mn-ea"/>
              </a:rPr>
              <a:t> 2．Python和R 的对比分析</a:t>
            </a:r>
            <a:r>
              <a:rPr lang="zh-CN" altLang="en-US" sz="2300" dirty="0" smtClean="0">
                <a:solidFill>
                  <a:schemeClr val="accent2">
                    <a:lumMod val="75000"/>
                  </a:schemeClr>
                </a:solidFill>
                <a:ea typeface="宋体" panose="02010600030101010101" pitchFamily="2" charset="-122"/>
                <a:sym typeface="+mn-ea"/>
              </a:rPr>
              <a:t>（续）</a:t>
            </a:r>
            <a:endParaRPr lang="zh-CN" altLang="en-US" sz="2300" dirty="0" smtClean="0">
              <a:solidFill>
                <a:schemeClr val="accent2">
                  <a:lumMod val="75000"/>
                </a:schemeClr>
              </a:solidFill>
              <a:ea typeface="宋体" panose="02010600030101010101" pitchFamily="2" charset="-122"/>
              <a:cs typeface="+mn-lt"/>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34925" y="1774825"/>
            <a:ext cx="9039860" cy="4743450"/>
          </a:xfrm>
          <a:prstGeom prst="rect">
            <a:avLst/>
          </a:prstGeom>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45415" y="795655"/>
            <a:ext cx="8863965" cy="188023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数据科学的常用工具</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accent2">
                    <a:lumMod val="75000"/>
                  </a:schemeClr>
                </a:solidFill>
                <a:ea typeface="宋体" panose="02010600030101010101" pitchFamily="2" charset="-122"/>
                <a:sym typeface="+mn-ea"/>
              </a:rPr>
              <a:t> </a:t>
            </a:r>
            <a:r>
              <a:rPr lang="en-US" altLang="zh-CN" sz="2300" dirty="0" smtClean="0">
                <a:solidFill>
                  <a:schemeClr val="accent2">
                    <a:lumMod val="75000"/>
                  </a:schemeClr>
                </a:solidFill>
                <a:ea typeface="宋体" panose="02010600030101010101" pitchFamily="2" charset="-122"/>
                <a:sym typeface="+mn-ea"/>
              </a:rPr>
              <a:t> 3．</a:t>
            </a:r>
            <a:r>
              <a:rPr lang="zh-CN" altLang="en-US" sz="2300" dirty="0" smtClean="0">
                <a:solidFill>
                  <a:schemeClr val="accent2">
                    <a:lumMod val="75000"/>
                  </a:schemeClr>
                </a:solidFill>
                <a:ea typeface="宋体" panose="02010600030101010101" pitchFamily="2" charset="-122"/>
                <a:sym typeface="+mn-ea"/>
              </a:rPr>
              <a:t>Python 和 R 在数据科学中广泛应用的原因</a:t>
            </a:r>
            <a:endParaRPr lang="zh-CN" altLang="en-US" sz="2300" dirty="0" smtClean="0">
              <a:solidFill>
                <a:schemeClr val="accent2">
                  <a:lumMod val="75000"/>
                </a:schemeClr>
              </a:solidFill>
              <a:ea typeface="宋体" panose="02010600030101010101" pitchFamily="2"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accent2">
                    <a:lumMod val="75000"/>
                  </a:schemeClr>
                </a:solidFill>
                <a:ea typeface="宋体" panose="02010600030101010101" pitchFamily="2" charset="-122"/>
                <a:sym typeface="+mn-ea"/>
              </a:rPr>
              <a:t>    * </a:t>
            </a:r>
            <a:r>
              <a:rPr lang="zh-CN" altLang="en-US" sz="2300" dirty="0" smtClean="0">
                <a:solidFill>
                  <a:schemeClr val="accent2">
                    <a:lumMod val="75000"/>
                  </a:schemeClr>
                </a:solidFill>
                <a:ea typeface="宋体" panose="02010600030101010101" pitchFamily="2" charset="-122"/>
                <a:sym typeface="+mn-ea"/>
              </a:rPr>
              <a:t>在数据科学中，尤其是数据密集型问题中一般采用Python或R，而不用 Java、C语言、C++语言、C#等语言，原因主要有 3 层：</a:t>
            </a:r>
            <a:endParaRPr lang="en-US" altLang="zh-CN" sz="2300" dirty="0" smtClean="0">
              <a:solidFill>
                <a:schemeClr val="tx1"/>
              </a:solidFill>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81" name="矩形 80"/>
          <p:cNvSpPr/>
          <p:nvPr>
            <p:custDataLst>
              <p:tags r:id="rId3"/>
            </p:custDataLst>
          </p:nvPr>
        </p:nvSpPr>
        <p:spPr>
          <a:xfrm>
            <a:off x="2764155" y="2710815"/>
            <a:ext cx="4383405" cy="1476375"/>
          </a:xfrm>
          <a:prstGeom prst="rect">
            <a:avLst/>
          </a:prstGeom>
        </p:spPr>
        <p:txBody>
          <a:bodyPr wrap="square">
            <a:spAutoFit/>
          </a:bodyPr>
          <a:lstStyle/>
          <a:p>
            <a:r>
              <a:rPr lang="zh-CN" altLang="zh-CN" sz="1800" b="1" spc="-5" dirty="0">
                <a:solidFill>
                  <a:srgbClr val="C00000"/>
                </a:solidFill>
                <a:latin typeface="Calibri" panose="020F0502020204030204" pitchFamily="34" charset="0"/>
                <a:ea typeface="宋体" panose="02010600030101010101" pitchFamily="2" charset="-122"/>
                <a:cs typeface="宋体" panose="02010600030101010101" pitchFamily="2" charset="-122"/>
              </a:rPr>
              <a:t>第一层原因</a:t>
            </a:r>
            <a:r>
              <a:rPr lang="en-US" altLang="zh-CN" sz="1800" b="1" spc="-5" dirty="0">
                <a:solidFill>
                  <a:srgbClr val="C00000"/>
                </a:solidFill>
                <a:latin typeface="Calibri" panose="020F0502020204030204" pitchFamily="34" charset="0"/>
                <a:ea typeface="宋体" panose="02010600030101010101" pitchFamily="2" charset="-122"/>
                <a:cs typeface="宋体" panose="02010600030101010101" pitchFamily="2" charset="-122"/>
              </a:rPr>
              <a:t>—</a:t>
            </a:r>
            <a:r>
              <a:rPr lang="zh-CN" altLang="zh-CN" sz="1800" b="1" spc="-5" dirty="0">
                <a:solidFill>
                  <a:srgbClr val="C00000"/>
                </a:solidFill>
                <a:latin typeface="Calibri" panose="020F0502020204030204" pitchFamily="34" charset="0"/>
                <a:ea typeface="宋体" panose="02010600030101010101" pitchFamily="2" charset="-122"/>
                <a:cs typeface="宋体" panose="02010600030101010101" pitchFamily="2" charset="-122"/>
              </a:rPr>
              <a:t>程序员的设计目的</a:t>
            </a:r>
            <a:endParaRPr lang="zh-CN" altLang="zh-CN" sz="1800" b="1" spc="-5" dirty="0">
              <a:solidFill>
                <a:srgbClr val="C00000"/>
              </a:solidFill>
              <a:latin typeface="Calibri" panose="020F0502020204030204" pitchFamily="34" charset="0"/>
              <a:ea typeface="宋体" panose="02010600030101010101" pitchFamily="2" charset="-122"/>
              <a:cs typeface="宋体" panose="02010600030101010101" pitchFamily="2" charset="-122"/>
            </a:endParaRPr>
          </a:p>
          <a:p>
            <a:r>
              <a:rPr lang="zh-CN" altLang="zh-CN" sz="1800" dirty="0">
                <a:solidFill>
                  <a:schemeClr val="tx1"/>
                </a:solidFill>
                <a:latin typeface="Calibri" panose="020F0502020204030204" pitchFamily="34" charset="0"/>
                <a:ea typeface="宋体" panose="02010600030101010101" pitchFamily="2" charset="-122"/>
                <a:cs typeface="宋体" panose="02010600030101010101" pitchFamily="2" charset="-122"/>
              </a:rPr>
              <a:t>数据科学家如果还是用</a:t>
            </a:r>
            <a:r>
              <a:rPr lang="zh-CN" altLang="zh-CN" sz="1800" spc="-305" dirty="0">
                <a:solidFill>
                  <a:schemeClr val="tx1"/>
                </a:solidFill>
                <a:ea typeface="Calibri" panose="020F0502020204030204" pitchFamily="34" charset="0"/>
                <a:cs typeface="宋体" panose="02010600030101010101" pitchFamily="2" charset="-122"/>
              </a:rPr>
              <a:t> </a:t>
            </a:r>
            <a:r>
              <a:rPr lang="en-US" altLang="zh-CN" sz="1800" spc="-5" dirty="0">
                <a:solidFill>
                  <a:schemeClr val="tx1"/>
                </a:solidFill>
                <a:latin typeface="Times New Roman" panose="02020603050405020304" pitchFamily="18" charset="0"/>
                <a:ea typeface="Times New Roman" panose="02020603050405020304" pitchFamily="18" charset="0"/>
              </a:rPr>
              <a:t>Java</a:t>
            </a:r>
            <a:r>
              <a:rPr lang="zh-CN" altLang="zh-CN" sz="1800" dirty="0">
                <a:solidFill>
                  <a:schemeClr val="tx1"/>
                </a:solidFill>
                <a:latin typeface="Calibri" panose="020F0502020204030204" pitchFamily="34" charset="0"/>
                <a:ea typeface="宋体" panose="02010600030101010101" pitchFamily="2" charset="-122"/>
                <a:cs typeface="宋体" panose="02010600030101010101" pitchFamily="2" charset="-122"/>
              </a:rPr>
              <a:t>、</a:t>
            </a:r>
            <a:r>
              <a:rPr lang="zh-CN" altLang="zh-CN" sz="1800" dirty="0">
                <a:solidFill>
                  <a:schemeClr val="tx1"/>
                </a:solidFill>
                <a:ea typeface="Calibri" panose="020F0502020204030204" pitchFamily="34" charset="0"/>
                <a:cs typeface="宋体" panose="02010600030101010101" pitchFamily="2" charset="-122"/>
              </a:rPr>
              <a:t> </a:t>
            </a:r>
            <a:r>
              <a:rPr lang="en-US" altLang="zh-CN" sz="1800" dirty="0">
                <a:solidFill>
                  <a:schemeClr val="tx1"/>
                </a:solidFill>
                <a:latin typeface="Times New Roman" panose="02020603050405020304" pitchFamily="18" charset="0"/>
                <a:ea typeface="Times New Roman" panose="02020603050405020304" pitchFamily="18" charset="0"/>
              </a:rPr>
              <a:t>C</a:t>
            </a:r>
            <a:r>
              <a:rPr lang="en-US" altLang="zh-CN" sz="1800" spc="80" dirty="0">
                <a:solidFill>
                  <a:schemeClr val="tx1"/>
                </a:solidFill>
                <a:latin typeface="Times New Roman" panose="02020603050405020304" pitchFamily="18" charset="0"/>
                <a:ea typeface="Times New Roman" panose="02020603050405020304" pitchFamily="18" charset="0"/>
              </a:rPr>
              <a:t> </a:t>
            </a:r>
            <a:r>
              <a:rPr lang="zh-CN" altLang="zh-CN" sz="1800" dirty="0">
                <a:solidFill>
                  <a:schemeClr val="tx1"/>
                </a:solidFill>
                <a:latin typeface="Calibri" panose="020F0502020204030204" pitchFamily="34" charset="0"/>
                <a:ea typeface="宋体" panose="02010600030101010101" pitchFamily="2" charset="-122"/>
                <a:cs typeface="宋体" panose="02010600030101010101" pitchFamily="2" charset="-122"/>
              </a:rPr>
              <a:t>语言等语言完成数据科学任务，主要精力将消耗在流程控制、数据结构的定义和算法设计上，而难以集中精力去处理数据问题。</a:t>
            </a:r>
            <a:r>
              <a:rPr lang="zh-CN" altLang="zh-CN" sz="1800" dirty="0">
                <a:solidFill>
                  <a:schemeClr val="tx1"/>
                </a:solidFill>
              </a:rPr>
              <a:t> </a:t>
            </a:r>
            <a:endParaRPr lang="zh-CN" altLang="zh-CN" sz="1800" dirty="0">
              <a:solidFill>
                <a:schemeClr val="tx1"/>
              </a:solidFill>
            </a:endParaRPr>
          </a:p>
        </p:txBody>
      </p:sp>
      <p:sp>
        <p:nvSpPr>
          <p:cNvPr id="82" name="矩形 81"/>
          <p:cNvSpPr/>
          <p:nvPr>
            <p:custDataLst>
              <p:tags r:id="rId4"/>
            </p:custDataLst>
          </p:nvPr>
        </p:nvSpPr>
        <p:spPr>
          <a:xfrm>
            <a:off x="235585" y="4181475"/>
            <a:ext cx="3467735" cy="2306955"/>
          </a:xfrm>
          <a:prstGeom prst="rect">
            <a:avLst/>
          </a:prstGeom>
        </p:spPr>
        <p:txBody>
          <a:bodyPr wrap="square">
            <a:spAutoFit/>
          </a:bodyPr>
          <a:lstStyle/>
          <a:p>
            <a:pPr algn="just"/>
            <a:r>
              <a:rPr lang="zh-CN" altLang="en-US" sz="1800" b="1" dirty="0">
                <a:solidFill>
                  <a:srgbClr val="C00000"/>
                </a:solidFill>
              </a:rPr>
              <a:t>第二层原因</a:t>
            </a:r>
            <a:r>
              <a:rPr lang="en-US" altLang="zh-CN" sz="1800" b="1" dirty="0">
                <a:solidFill>
                  <a:srgbClr val="C00000"/>
                </a:solidFill>
              </a:rPr>
              <a:t>—</a:t>
            </a:r>
            <a:r>
              <a:rPr lang="zh-CN" altLang="en-US" sz="1800" b="1" dirty="0">
                <a:solidFill>
                  <a:srgbClr val="C00000"/>
                </a:solidFill>
              </a:rPr>
              <a:t>第三方扩展包</a:t>
            </a:r>
            <a:r>
              <a:rPr lang="en-US" altLang="zh-CN" sz="1800" b="1" dirty="0">
                <a:solidFill>
                  <a:srgbClr val="C00000"/>
                </a:solidFill>
              </a:rPr>
              <a:t>/</a:t>
            </a:r>
            <a:r>
              <a:rPr lang="zh-CN" altLang="en-US" sz="1800" b="1" dirty="0">
                <a:solidFill>
                  <a:srgbClr val="C00000"/>
                </a:solidFill>
              </a:rPr>
              <a:t>模块</a:t>
            </a:r>
            <a:endParaRPr lang="en-US" altLang="zh-CN" sz="1800" dirty="0">
              <a:solidFill>
                <a:srgbClr val="C00000"/>
              </a:solidFill>
            </a:endParaRPr>
          </a:p>
          <a:p>
            <a:pPr algn="just"/>
            <a:r>
              <a:rPr lang="zh-CN" altLang="en-US" sz="1800" dirty="0">
                <a:solidFill>
                  <a:schemeClr val="tx1"/>
                </a:solidFill>
              </a:rPr>
              <a:t>可以通过</a:t>
            </a:r>
            <a:r>
              <a:rPr lang="en-US" altLang="zh-CN" sz="1800" dirty="0">
                <a:solidFill>
                  <a:schemeClr val="tx1"/>
                </a:solidFill>
              </a:rPr>
              <a:t>Python</a:t>
            </a:r>
            <a:r>
              <a:rPr lang="zh-CN" altLang="en-US" sz="1800" dirty="0">
                <a:solidFill>
                  <a:schemeClr val="tx1"/>
                </a:solidFill>
              </a:rPr>
              <a:t>或</a:t>
            </a:r>
            <a:r>
              <a:rPr lang="en-US" altLang="zh-CN" sz="1800" dirty="0">
                <a:solidFill>
                  <a:schemeClr val="tx1"/>
                </a:solidFill>
              </a:rPr>
              <a:t>R</a:t>
            </a:r>
            <a:r>
              <a:rPr lang="zh-CN" altLang="en-US" sz="1800" dirty="0">
                <a:solidFill>
                  <a:schemeClr val="tx1"/>
                </a:solidFill>
              </a:rPr>
              <a:t>调用面向数据科学任务的专业级服务</a:t>
            </a:r>
            <a:r>
              <a:rPr lang="en-US" altLang="zh-CN" sz="1800" dirty="0">
                <a:solidFill>
                  <a:schemeClr val="tx1"/>
                </a:solidFill>
              </a:rPr>
              <a:t>—Python</a:t>
            </a:r>
            <a:r>
              <a:rPr lang="zh-CN" altLang="en-US" sz="1800" dirty="0">
                <a:solidFill>
                  <a:schemeClr val="tx1"/>
                </a:solidFill>
              </a:rPr>
              <a:t>或</a:t>
            </a:r>
            <a:r>
              <a:rPr lang="en-US" altLang="zh-CN" sz="1800" dirty="0">
                <a:solidFill>
                  <a:schemeClr val="tx1"/>
                </a:solidFill>
              </a:rPr>
              <a:t>R</a:t>
            </a:r>
            <a:r>
              <a:rPr lang="zh-CN" altLang="en-US" sz="1800" dirty="0">
                <a:solidFill>
                  <a:schemeClr val="tx1"/>
                </a:solidFill>
              </a:rPr>
              <a:t>的第三方扩展包</a:t>
            </a:r>
            <a:r>
              <a:rPr lang="en-US" altLang="zh-CN" sz="1800" dirty="0">
                <a:solidFill>
                  <a:schemeClr val="tx1"/>
                </a:solidFill>
              </a:rPr>
              <a:t>/</a:t>
            </a:r>
            <a:r>
              <a:rPr lang="zh-CN" altLang="en-US" sz="1800" dirty="0">
                <a:solidFill>
                  <a:schemeClr val="tx1"/>
                </a:solidFill>
              </a:rPr>
              <a:t>模块，如数据可视化可以采用</a:t>
            </a:r>
            <a:r>
              <a:rPr lang="en-US" altLang="zh-CN" sz="1800" dirty="0">
                <a:solidFill>
                  <a:schemeClr val="tx1"/>
                </a:solidFill>
              </a:rPr>
              <a:t>Python</a:t>
            </a:r>
            <a:r>
              <a:rPr lang="zh-CN" altLang="en-US" sz="1800" dirty="0">
                <a:solidFill>
                  <a:schemeClr val="tx1"/>
                </a:solidFill>
              </a:rPr>
              <a:t>第三方扩展包</a:t>
            </a:r>
            <a:r>
              <a:rPr lang="en-US" altLang="zh-CN" sz="1800" dirty="0">
                <a:solidFill>
                  <a:schemeClr val="tx1"/>
                </a:solidFill>
              </a:rPr>
              <a:t>Seaborn </a:t>
            </a:r>
            <a:r>
              <a:rPr lang="zh-CN" altLang="en-US" sz="1800" dirty="0">
                <a:solidFill>
                  <a:schemeClr val="tx1"/>
                </a:solidFill>
              </a:rPr>
              <a:t>或</a:t>
            </a:r>
            <a:r>
              <a:rPr lang="en-US" altLang="zh-CN" sz="1800" dirty="0">
                <a:solidFill>
                  <a:schemeClr val="tx1"/>
                </a:solidFill>
              </a:rPr>
              <a:t>R</a:t>
            </a:r>
            <a:r>
              <a:rPr lang="zh-CN" altLang="en-US" sz="1800" dirty="0">
                <a:solidFill>
                  <a:schemeClr val="tx1"/>
                </a:solidFill>
              </a:rPr>
              <a:t>第三方扩展包 </a:t>
            </a:r>
            <a:r>
              <a:rPr lang="en-US" altLang="zh-CN" sz="1800" dirty="0">
                <a:solidFill>
                  <a:schemeClr val="tx1"/>
                </a:solidFill>
              </a:rPr>
              <a:t>ggplot2 </a:t>
            </a:r>
            <a:r>
              <a:rPr lang="zh-CN" altLang="en-US" sz="1800" dirty="0">
                <a:solidFill>
                  <a:schemeClr val="tx1"/>
                </a:solidFill>
              </a:rPr>
              <a:t>可以轻松实现。</a:t>
            </a:r>
            <a:endParaRPr lang="zh-CN" altLang="en-US" sz="1800" dirty="0">
              <a:solidFill>
                <a:schemeClr val="tx1"/>
              </a:solidFill>
            </a:endParaRPr>
          </a:p>
        </p:txBody>
      </p:sp>
      <p:sp>
        <p:nvSpPr>
          <p:cNvPr id="83" name="矩形 82"/>
          <p:cNvSpPr/>
          <p:nvPr>
            <p:custDataLst>
              <p:tags r:id="rId5"/>
            </p:custDataLst>
          </p:nvPr>
        </p:nvSpPr>
        <p:spPr>
          <a:xfrm>
            <a:off x="6064885" y="4410075"/>
            <a:ext cx="2904490" cy="1753235"/>
          </a:xfrm>
          <a:prstGeom prst="rect">
            <a:avLst/>
          </a:prstGeom>
        </p:spPr>
        <p:txBody>
          <a:bodyPr wrap="square">
            <a:spAutoFit/>
          </a:bodyPr>
          <a:lstStyle/>
          <a:p>
            <a:pPr algn="just"/>
            <a:r>
              <a:rPr lang="zh-CN" altLang="zh-CN" sz="1800" b="1" spc="-10" dirty="0">
                <a:solidFill>
                  <a:srgbClr val="C00000"/>
                </a:solidFill>
                <a:latin typeface="Calibri" panose="020F0502020204030204" pitchFamily="34" charset="0"/>
                <a:ea typeface="宋体" panose="02010600030101010101" pitchFamily="2" charset="-122"/>
                <a:cs typeface="宋体" panose="02010600030101010101" pitchFamily="2" charset="-122"/>
              </a:rPr>
              <a:t>第三层原因</a:t>
            </a:r>
            <a:r>
              <a:rPr lang="en-US" altLang="zh-CN" sz="1800" b="1" spc="-5" dirty="0">
                <a:solidFill>
                  <a:srgbClr val="C00000"/>
                </a:solidFill>
                <a:latin typeface="Calibri" panose="020F0502020204030204" pitchFamily="34" charset="0"/>
                <a:ea typeface="宋体" panose="02010600030101010101" pitchFamily="2" charset="-122"/>
                <a:cs typeface="宋体" panose="02010600030101010101" pitchFamily="2" charset="-122"/>
              </a:rPr>
              <a:t>—</a:t>
            </a:r>
            <a:r>
              <a:rPr lang="zh-CN" altLang="zh-CN" sz="1800" b="1" spc="-10" dirty="0">
                <a:solidFill>
                  <a:srgbClr val="C00000"/>
                </a:solidFill>
                <a:latin typeface="Calibri" panose="020F0502020204030204" pitchFamily="34" charset="0"/>
                <a:ea typeface="宋体" panose="02010600030101010101" pitchFamily="2" charset="-122"/>
                <a:cs typeface="宋体" panose="02010600030101010101" pitchFamily="2" charset="-122"/>
              </a:rPr>
              <a:t>主流第三方扩展包</a:t>
            </a:r>
            <a:r>
              <a:rPr lang="en-US" altLang="zh-CN" sz="1800" b="1" spc="-10" dirty="0">
                <a:solidFill>
                  <a:srgbClr val="C00000"/>
                </a:solidFill>
                <a:latin typeface="Times New Roman" panose="02020603050405020304" pitchFamily="18" charset="0"/>
                <a:ea typeface="Times New Roman" panose="02020603050405020304" pitchFamily="18" charset="0"/>
              </a:rPr>
              <a:t>/</a:t>
            </a:r>
            <a:r>
              <a:rPr lang="zh-CN" altLang="zh-CN" sz="1800" b="1" spc="-10" dirty="0">
                <a:solidFill>
                  <a:srgbClr val="C00000"/>
                </a:solidFill>
                <a:latin typeface="Calibri" panose="020F0502020204030204" pitchFamily="34" charset="0"/>
                <a:ea typeface="宋体" panose="02010600030101010101" pitchFamily="2" charset="-122"/>
                <a:cs typeface="宋体" panose="02010600030101010101" pitchFamily="2" charset="-122"/>
              </a:rPr>
              <a:t>模块的开发者的智慧</a:t>
            </a:r>
            <a:endParaRPr lang="en-US" altLang="zh-CN" sz="1800" b="1" spc="-10" dirty="0">
              <a:solidFill>
                <a:srgbClr val="C00000"/>
              </a:solidFill>
              <a:latin typeface="Calibri" panose="020F0502020204030204" pitchFamily="34" charset="0"/>
              <a:ea typeface="宋体" panose="02010600030101010101" pitchFamily="2" charset="-122"/>
              <a:cs typeface="宋体" panose="02010600030101010101" pitchFamily="2" charset="-122"/>
            </a:endParaRPr>
          </a:p>
          <a:p>
            <a:pPr algn="just"/>
            <a:r>
              <a:rPr lang="zh-CN" altLang="zh-CN" sz="1800" dirty="0">
                <a:solidFill>
                  <a:schemeClr val="tx1"/>
                </a:solidFill>
                <a:latin typeface="Calibri" panose="020F0502020204030204" pitchFamily="34" charset="0"/>
                <a:ea typeface="宋体" panose="02010600030101010101" pitchFamily="2" charset="-122"/>
                <a:cs typeface="宋体" panose="02010600030101010101" pitchFamily="2" charset="-122"/>
              </a:rPr>
              <a:t>主流第三方扩展包</a:t>
            </a:r>
            <a:r>
              <a:rPr lang="zh-CN" altLang="zh-CN" sz="1800" spc="-175" dirty="0">
                <a:solidFill>
                  <a:schemeClr val="tx1"/>
                </a:solidFill>
                <a:latin typeface="Calibri" panose="020F0502020204030204" pitchFamily="34" charset="0"/>
                <a:ea typeface="宋体" panose="02010600030101010101" pitchFamily="2" charset="-122"/>
                <a:cs typeface="宋体" panose="02010600030101010101" pitchFamily="2" charset="-122"/>
              </a:rPr>
              <a:t>、</a:t>
            </a:r>
            <a:r>
              <a:rPr lang="zh-CN" altLang="zh-CN" sz="1800" dirty="0">
                <a:solidFill>
                  <a:schemeClr val="tx1"/>
                </a:solidFill>
                <a:latin typeface="Calibri" panose="020F0502020204030204" pitchFamily="34" charset="0"/>
                <a:ea typeface="宋体" panose="02010600030101010101" pitchFamily="2" charset="-122"/>
                <a:cs typeface="宋体" panose="02010600030101010101" pitchFamily="2" charset="-122"/>
              </a:rPr>
              <a:t>模块的</a:t>
            </a:r>
            <a:r>
              <a:rPr lang="zh-CN" altLang="zh-CN" sz="1800" dirty="0">
                <a:solidFill>
                  <a:schemeClr val="tx1"/>
                </a:solidFill>
                <a:ea typeface="Calibri" panose="020F0502020204030204" pitchFamily="34" charset="0"/>
                <a:cs typeface="宋体" panose="02010600030101010101" pitchFamily="2" charset="-122"/>
              </a:rPr>
              <a:t> </a:t>
            </a:r>
            <a:r>
              <a:rPr lang="zh-CN" altLang="zh-CN" sz="1800" spc="-5" dirty="0">
                <a:solidFill>
                  <a:schemeClr val="tx1"/>
                </a:solidFill>
                <a:latin typeface="Calibri" panose="020F0502020204030204" pitchFamily="34" charset="0"/>
                <a:ea typeface="宋体" panose="02010600030101010101" pitchFamily="2" charset="-122"/>
                <a:cs typeface="宋体" panose="02010600030101010101" pitchFamily="2" charset="-122"/>
              </a:rPr>
              <a:t>开发者都是统计学、机器学习等数据科学领域的顶级人才。</a:t>
            </a:r>
            <a:endParaRPr lang="zh-CN" altLang="zh-CN" sz="1800" spc="-5" dirty="0">
              <a:solidFill>
                <a:schemeClr val="tx1"/>
              </a:solidFill>
              <a:latin typeface="Calibri" panose="020F0502020204030204" pitchFamily="34" charset="0"/>
              <a:ea typeface="宋体" panose="02010600030101010101" pitchFamily="2" charset="-122"/>
              <a:cs typeface="宋体" panose="02010600030101010101" pitchFamily="2" charset="-122"/>
            </a:endParaRPr>
          </a:p>
        </p:txBody>
      </p:sp>
      <p:grpSp>
        <p:nvGrpSpPr>
          <p:cNvPr id="84" name="íṧḻîḋê"/>
          <p:cNvGrpSpPr>
            <a:grpSpLocks noChangeAspect="1"/>
          </p:cNvGrpSpPr>
          <p:nvPr>
            <p:custDataLst>
              <p:tags r:id="rId6"/>
            </p:custDataLst>
          </p:nvPr>
        </p:nvGrpSpPr>
        <p:grpSpPr>
          <a:xfrm rot="0">
            <a:off x="3758565" y="4267835"/>
            <a:ext cx="2018665" cy="2352040"/>
            <a:chOff x="4511824" y="2580652"/>
            <a:chExt cx="2731732" cy="3535984"/>
          </a:xfrm>
        </p:grpSpPr>
        <p:grpSp>
          <p:nvGrpSpPr>
            <p:cNvPr id="85" name="íṣľïḋè"/>
            <p:cNvGrpSpPr/>
            <p:nvPr/>
          </p:nvGrpSpPr>
          <p:grpSpPr>
            <a:xfrm>
              <a:off x="4987659" y="3635620"/>
              <a:ext cx="1783635" cy="2481016"/>
              <a:chOff x="1354008" y="3001534"/>
              <a:chExt cx="2503902" cy="3482900"/>
            </a:xfrm>
          </p:grpSpPr>
          <p:sp>
            <p:nvSpPr>
              <p:cNvPr id="86" name="iṧľíḑê"/>
              <p:cNvSpPr/>
              <p:nvPr>
                <p:custDataLst>
                  <p:tags r:id="rId7"/>
                </p:custDataLst>
              </p:nvPr>
            </p:nvSpPr>
            <p:spPr>
              <a:xfrm flipH="1">
                <a:off x="2731781" y="3001534"/>
                <a:ext cx="616152" cy="630280"/>
              </a:xfrm>
              <a:custGeom>
                <a:avLst/>
                <a:gdLst/>
                <a:ahLst/>
                <a:cxnLst/>
                <a:rect l="0" t="0" r="0" b="0"/>
                <a:pathLst>
                  <a:path w="120000" h="120000" extrusionOk="0">
                    <a:moveTo>
                      <a:pt x="120000" y="60000"/>
                    </a:moveTo>
                    <a:lnTo>
                      <a:pt x="119945" y="63114"/>
                    </a:lnTo>
                    <a:lnTo>
                      <a:pt x="119728" y="66120"/>
                    </a:lnTo>
                    <a:lnTo>
                      <a:pt x="119294" y="69125"/>
                    </a:lnTo>
                    <a:lnTo>
                      <a:pt x="118751" y="72076"/>
                    </a:lnTo>
                    <a:lnTo>
                      <a:pt x="118154" y="74972"/>
                    </a:lnTo>
                    <a:lnTo>
                      <a:pt x="117286" y="77868"/>
                    </a:lnTo>
                    <a:lnTo>
                      <a:pt x="116363" y="80655"/>
                    </a:lnTo>
                    <a:lnTo>
                      <a:pt x="115278" y="83387"/>
                    </a:lnTo>
                    <a:lnTo>
                      <a:pt x="114138" y="86010"/>
                    </a:lnTo>
                    <a:lnTo>
                      <a:pt x="112781" y="88633"/>
                    </a:lnTo>
                    <a:lnTo>
                      <a:pt x="111316" y="91092"/>
                    </a:lnTo>
                    <a:lnTo>
                      <a:pt x="109742" y="93551"/>
                    </a:lnTo>
                    <a:lnTo>
                      <a:pt x="108113" y="95901"/>
                    </a:lnTo>
                    <a:lnTo>
                      <a:pt x="106322" y="98196"/>
                    </a:lnTo>
                    <a:lnTo>
                      <a:pt x="104423" y="100382"/>
                    </a:lnTo>
                    <a:lnTo>
                      <a:pt x="102415" y="102459"/>
                    </a:lnTo>
                    <a:lnTo>
                      <a:pt x="100352" y="104371"/>
                    </a:lnTo>
                    <a:lnTo>
                      <a:pt x="98181" y="106284"/>
                    </a:lnTo>
                    <a:lnTo>
                      <a:pt x="95902" y="108142"/>
                    </a:lnTo>
                    <a:lnTo>
                      <a:pt x="93568" y="109781"/>
                    </a:lnTo>
                    <a:lnTo>
                      <a:pt x="91126" y="111311"/>
                    </a:lnTo>
                    <a:lnTo>
                      <a:pt x="88575" y="112786"/>
                    </a:lnTo>
                    <a:lnTo>
                      <a:pt x="86024" y="114098"/>
                    </a:lnTo>
                    <a:lnTo>
                      <a:pt x="83364" y="115245"/>
                    </a:lnTo>
                    <a:lnTo>
                      <a:pt x="80651" y="116393"/>
                    </a:lnTo>
                    <a:lnTo>
                      <a:pt x="77829" y="117322"/>
                    </a:lnTo>
                    <a:lnTo>
                      <a:pt x="75006" y="118087"/>
                    </a:lnTo>
                    <a:lnTo>
                      <a:pt x="72130" y="118797"/>
                    </a:lnTo>
                    <a:lnTo>
                      <a:pt x="69145" y="119344"/>
                    </a:lnTo>
                    <a:lnTo>
                      <a:pt x="66160" y="119672"/>
                    </a:lnTo>
                    <a:lnTo>
                      <a:pt x="63066" y="119945"/>
                    </a:lnTo>
                    <a:lnTo>
                      <a:pt x="60027" y="120000"/>
                    </a:lnTo>
                    <a:lnTo>
                      <a:pt x="56933" y="119945"/>
                    </a:lnTo>
                    <a:lnTo>
                      <a:pt x="53894" y="119672"/>
                    </a:lnTo>
                    <a:lnTo>
                      <a:pt x="50854" y="119344"/>
                    </a:lnTo>
                    <a:lnTo>
                      <a:pt x="47924" y="118797"/>
                    </a:lnTo>
                    <a:lnTo>
                      <a:pt x="44993" y="118087"/>
                    </a:lnTo>
                    <a:lnTo>
                      <a:pt x="42170" y="117322"/>
                    </a:lnTo>
                    <a:lnTo>
                      <a:pt x="39402" y="116393"/>
                    </a:lnTo>
                    <a:lnTo>
                      <a:pt x="36689" y="115245"/>
                    </a:lnTo>
                    <a:lnTo>
                      <a:pt x="34029" y="114098"/>
                    </a:lnTo>
                    <a:lnTo>
                      <a:pt x="31424" y="112786"/>
                    </a:lnTo>
                    <a:lnTo>
                      <a:pt x="28873" y="111311"/>
                    </a:lnTo>
                    <a:lnTo>
                      <a:pt x="26485" y="109781"/>
                    </a:lnTo>
                    <a:lnTo>
                      <a:pt x="24097" y="108142"/>
                    </a:lnTo>
                    <a:lnTo>
                      <a:pt x="21872" y="106284"/>
                    </a:lnTo>
                    <a:lnTo>
                      <a:pt x="19701" y="104371"/>
                    </a:lnTo>
                    <a:lnTo>
                      <a:pt x="17584" y="102459"/>
                    </a:lnTo>
                    <a:lnTo>
                      <a:pt x="15576" y="100382"/>
                    </a:lnTo>
                    <a:lnTo>
                      <a:pt x="13731" y="98196"/>
                    </a:lnTo>
                    <a:lnTo>
                      <a:pt x="11940" y="95901"/>
                    </a:lnTo>
                    <a:lnTo>
                      <a:pt x="10312" y="93606"/>
                    </a:lnTo>
                    <a:lnTo>
                      <a:pt x="8683" y="91092"/>
                    </a:lnTo>
                    <a:lnTo>
                      <a:pt x="7272" y="88633"/>
                    </a:lnTo>
                    <a:lnTo>
                      <a:pt x="5915" y="86010"/>
                    </a:lnTo>
                    <a:lnTo>
                      <a:pt x="4721" y="83387"/>
                    </a:lnTo>
                    <a:lnTo>
                      <a:pt x="3690" y="80655"/>
                    </a:lnTo>
                    <a:lnTo>
                      <a:pt x="2713" y="77868"/>
                    </a:lnTo>
                    <a:lnTo>
                      <a:pt x="1899" y="74972"/>
                    </a:lnTo>
                    <a:lnTo>
                      <a:pt x="1248" y="72076"/>
                    </a:lnTo>
                    <a:lnTo>
                      <a:pt x="705" y="69125"/>
                    </a:lnTo>
                    <a:lnTo>
                      <a:pt x="325" y="66120"/>
                    </a:lnTo>
                    <a:lnTo>
                      <a:pt x="108" y="63114"/>
                    </a:lnTo>
                    <a:lnTo>
                      <a:pt x="0" y="60054"/>
                    </a:lnTo>
                    <a:lnTo>
                      <a:pt x="108" y="56885"/>
                    </a:lnTo>
                    <a:lnTo>
                      <a:pt x="325" y="53879"/>
                    </a:lnTo>
                    <a:lnTo>
                      <a:pt x="705" y="50874"/>
                    </a:lnTo>
                    <a:lnTo>
                      <a:pt x="1248" y="47923"/>
                    </a:lnTo>
                    <a:lnTo>
                      <a:pt x="1899" y="45027"/>
                    </a:lnTo>
                    <a:lnTo>
                      <a:pt x="2713" y="42131"/>
                    </a:lnTo>
                    <a:lnTo>
                      <a:pt x="3690" y="39344"/>
                    </a:lnTo>
                    <a:lnTo>
                      <a:pt x="4721" y="36666"/>
                    </a:lnTo>
                    <a:lnTo>
                      <a:pt x="5915" y="33989"/>
                    </a:lnTo>
                    <a:lnTo>
                      <a:pt x="7272" y="31366"/>
                    </a:lnTo>
                    <a:lnTo>
                      <a:pt x="8683" y="28907"/>
                    </a:lnTo>
                    <a:lnTo>
                      <a:pt x="10312" y="26502"/>
                    </a:lnTo>
                    <a:lnTo>
                      <a:pt x="11940" y="24098"/>
                    </a:lnTo>
                    <a:lnTo>
                      <a:pt x="13731" y="21857"/>
                    </a:lnTo>
                    <a:lnTo>
                      <a:pt x="15576" y="19672"/>
                    </a:lnTo>
                    <a:lnTo>
                      <a:pt x="17584" y="17595"/>
                    </a:lnTo>
                    <a:lnTo>
                      <a:pt x="19701" y="15628"/>
                    </a:lnTo>
                    <a:lnTo>
                      <a:pt x="21872" y="13715"/>
                    </a:lnTo>
                    <a:lnTo>
                      <a:pt x="24097" y="11967"/>
                    </a:lnTo>
                    <a:lnTo>
                      <a:pt x="26485" y="10218"/>
                    </a:lnTo>
                    <a:lnTo>
                      <a:pt x="28873" y="8688"/>
                    </a:lnTo>
                    <a:lnTo>
                      <a:pt x="31424" y="7267"/>
                    </a:lnTo>
                    <a:lnTo>
                      <a:pt x="34029" y="5956"/>
                    </a:lnTo>
                    <a:lnTo>
                      <a:pt x="36689" y="4754"/>
                    </a:lnTo>
                    <a:lnTo>
                      <a:pt x="39402" y="3661"/>
                    </a:lnTo>
                    <a:lnTo>
                      <a:pt x="42170" y="2732"/>
                    </a:lnTo>
                    <a:lnTo>
                      <a:pt x="44993" y="1912"/>
                    </a:lnTo>
                    <a:lnTo>
                      <a:pt x="47924" y="1256"/>
                    </a:lnTo>
                    <a:lnTo>
                      <a:pt x="50854" y="710"/>
                    </a:lnTo>
                    <a:lnTo>
                      <a:pt x="53894" y="327"/>
                    </a:lnTo>
                    <a:lnTo>
                      <a:pt x="56933" y="109"/>
                    </a:lnTo>
                    <a:lnTo>
                      <a:pt x="60027" y="0"/>
                    </a:lnTo>
                    <a:lnTo>
                      <a:pt x="63066" y="109"/>
                    </a:lnTo>
                    <a:lnTo>
                      <a:pt x="66160" y="327"/>
                    </a:lnTo>
                    <a:lnTo>
                      <a:pt x="69145" y="710"/>
                    </a:lnTo>
                    <a:lnTo>
                      <a:pt x="72130" y="1256"/>
                    </a:lnTo>
                    <a:lnTo>
                      <a:pt x="75006" y="1912"/>
                    </a:lnTo>
                    <a:lnTo>
                      <a:pt x="77829" y="2732"/>
                    </a:lnTo>
                    <a:lnTo>
                      <a:pt x="80651" y="3661"/>
                    </a:lnTo>
                    <a:lnTo>
                      <a:pt x="83364" y="4754"/>
                    </a:lnTo>
                    <a:lnTo>
                      <a:pt x="86024" y="5956"/>
                    </a:lnTo>
                    <a:lnTo>
                      <a:pt x="88575" y="7267"/>
                    </a:lnTo>
                    <a:lnTo>
                      <a:pt x="91126" y="8688"/>
                    </a:lnTo>
                    <a:lnTo>
                      <a:pt x="93568" y="10218"/>
                    </a:lnTo>
                    <a:lnTo>
                      <a:pt x="95902" y="11967"/>
                    </a:lnTo>
                    <a:lnTo>
                      <a:pt x="98181" y="13715"/>
                    </a:lnTo>
                    <a:lnTo>
                      <a:pt x="100352" y="15628"/>
                    </a:lnTo>
                    <a:lnTo>
                      <a:pt x="102415" y="17595"/>
                    </a:lnTo>
                    <a:lnTo>
                      <a:pt x="104423" y="19672"/>
                    </a:lnTo>
                    <a:lnTo>
                      <a:pt x="106322" y="21857"/>
                    </a:lnTo>
                    <a:lnTo>
                      <a:pt x="108113" y="24098"/>
                    </a:lnTo>
                    <a:lnTo>
                      <a:pt x="109742" y="26502"/>
                    </a:lnTo>
                    <a:lnTo>
                      <a:pt x="111316" y="28907"/>
                    </a:lnTo>
                    <a:lnTo>
                      <a:pt x="112781" y="31366"/>
                    </a:lnTo>
                    <a:lnTo>
                      <a:pt x="114138" y="33989"/>
                    </a:lnTo>
                    <a:lnTo>
                      <a:pt x="115278" y="36666"/>
                    </a:lnTo>
                    <a:lnTo>
                      <a:pt x="116363" y="39344"/>
                    </a:lnTo>
                    <a:lnTo>
                      <a:pt x="117286" y="42131"/>
                    </a:lnTo>
                    <a:lnTo>
                      <a:pt x="118154" y="45027"/>
                    </a:lnTo>
                    <a:lnTo>
                      <a:pt x="118751" y="47923"/>
                    </a:lnTo>
                    <a:lnTo>
                      <a:pt x="119294" y="50874"/>
                    </a:lnTo>
                    <a:lnTo>
                      <a:pt x="119728" y="53879"/>
                    </a:lnTo>
                    <a:lnTo>
                      <a:pt x="119945" y="56885"/>
                    </a:lnTo>
                    <a:lnTo>
                      <a:pt x="120000" y="60000"/>
                    </a:lnTo>
                    <a:close/>
                  </a:path>
                </a:pathLst>
              </a:custGeom>
              <a:solidFill>
                <a:sysClr val="window" lastClr="FFFFFF">
                  <a:lumMod val="85000"/>
                </a:sysClr>
              </a:solidFill>
              <a:ln>
                <a:noFill/>
              </a:ln>
            </p:spPr>
            <p:txBody>
              <a:bodyPr lIns="60941" tIns="30462" rIns="60941" bIns="30462" anchor="t" anchorCtr="0">
                <a:noAutofit/>
              </a:bodyPr>
              <a:lstStyle/>
              <a:p>
                <a:pPr>
                  <a:buClr>
                    <a:srgbClr val="000000"/>
                  </a:buClr>
                </a:pPr>
                <a:endParaRPr sz="120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sp>
            <p:nvSpPr>
              <p:cNvPr id="87" name="íŝļíḑè"/>
              <p:cNvSpPr/>
              <p:nvPr>
                <p:custDataLst>
                  <p:tags r:id="rId8"/>
                </p:custDataLst>
              </p:nvPr>
            </p:nvSpPr>
            <p:spPr>
              <a:xfrm flipH="1">
                <a:off x="1354008" y="3109164"/>
                <a:ext cx="2503902" cy="3375270"/>
              </a:xfrm>
              <a:custGeom>
                <a:avLst/>
                <a:gdLst/>
                <a:ahLst/>
                <a:cxnLst/>
                <a:rect l="0" t="0" r="0" b="0"/>
                <a:pathLst>
                  <a:path w="120000" h="120000" extrusionOk="0">
                    <a:moveTo>
                      <a:pt x="30807" y="117092"/>
                    </a:moveTo>
                    <a:lnTo>
                      <a:pt x="30353" y="115898"/>
                    </a:lnTo>
                    <a:lnTo>
                      <a:pt x="29926" y="114714"/>
                    </a:lnTo>
                    <a:lnTo>
                      <a:pt x="29552" y="113571"/>
                    </a:lnTo>
                    <a:lnTo>
                      <a:pt x="29205" y="112419"/>
                    </a:lnTo>
                    <a:lnTo>
                      <a:pt x="28898" y="111306"/>
                    </a:lnTo>
                    <a:lnTo>
                      <a:pt x="28604" y="110204"/>
                    </a:lnTo>
                    <a:lnTo>
                      <a:pt x="28364" y="109113"/>
                    </a:lnTo>
                    <a:lnTo>
                      <a:pt x="28150" y="108041"/>
                    </a:lnTo>
                    <a:lnTo>
                      <a:pt x="27936" y="106980"/>
                    </a:lnTo>
                    <a:lnTo>
                      <a:pt x="27776" y="105939"/>
                    </a:lnTo>
                    <a:lnTo>
                      <a:pt x="27643" y="104909"/>
                    </a:lnTo>
                    <a:lnTo>
                      <a:pt x="27522" y="103889"/>
                    </a:lnTo>
                    <a:lnTo>
                      <a:pt x="27415" y="102868"/>
                    </a:lnTo>
                    <a:lnTo>
                      <a:pt x="27362" y="101879"/>
                    </a:lnTo>
                    <a:lnTo>
                      <a:pt x="27295" y="100889"/>
                    </a:lnTo>
                    <a:lnTo>
                      <a:pt x="27269" y="99909"/>
                    </a:lnTo>
                    <a:lnTo>
                      <a:pt x="27255" y="98930"/>
                    </a:lnTo>
                    <a:lnTo>
                      <a:pt x="27269" y="97971"/>
                    </a:lnTo>
                    <a:lnTo>
                      <a:pt x="27282" y="97012"/>
                    </a:lnTo>
                    <a:lnTo>
                      <a:pt x="27335" y="96063"/>
                    </a:lnTo>
                    <a:lnTo>
                      <a:pt x="27375" y="95124"/>
                    </a:lnTo>
                    <a:lnTo>
                      <a:pt x="27442" y="94185"/>
                    </a:lnTo>
                    <a:lnTo>
                      <a:pt x="27522" y="93247"/>
                    </a:lnTo>
                    <a:lnTo>
                      <a:pt x="27602" y="92318"/>
                    </a:lnTo>
                    <a:lnTo>
                      <a:pt x="27709" y="91390"/>
                    </a:lnTo>
                    <a:lnTo>
                      <a:pt x="27816" y="90451"/>
                    </a:lnTo>
                    <a:lnTo>
                      <a:pt x="27923" y="89522"/>
                    </a:lnTo>
                    <a:lnTo>
                      <a:pt x="28043" y="88604"/>
                    </a:lnTo>
                    <a:lnTo>
                      <a:pt x="28283" y="86747"/>
                    </a:lnTo>
                    <a:lnTo>
                      <a:pt x="28564" y="84880"/>
                    </a:lnTo>
                    <a:lnTo>
                      <a:pt x="28764" y="83401"/>
                    </a:lnTo>
                    <a:lnTo>
                      <a:pt x="28978" y="81901"/>
                    </a:lnTo>
                    <a:lnTo>
                      <a:pt x="29178" y="80391"/>
                    </a:lnTo>
                    <a:lnTo>
                      <a:pt x="29365" y="78870"/>
                    </a:lnTo>
                    <a:lnTo>
                      <a:pt x="29525" y="77340"/>
                    </a:lnTo>
                    <a:lnTo>
                      <a:pt x="29672" y="75769"/>
                    </a:lnTo>
                    <a:lnTo>
                      <a:pt x="29726" y="74993"/>
                    </a:lnTo>
                    <a:lnTo>
                      <a:pt x="29793" y="74197"/>
                    </a:lnTo>
                    <a:lnTo>
                      <a:pt x="29833" y="73391"/>
                    </a:lnTo>
                    <a:lnTo>
                      <a:pt x="29873" y="72585"/>
                    </a:lnTo>
                    <a:lnTo>
                      <a:pt x="29899" y="71779"/>
                    </a:lnTo>
                    <a:lnTo>
                      <a:pt x="29913" y="70953"/>
                    </a:lnTo>
                    <a:lnTo>
                      <a:pt x="29926" y="70126"/>
                    </a:lnTo>
                    <a:lnTo>
                      <a:pt x="29926" y="69290"/>
                    </a:lnTo>
                    <a:lnTo>
                      <a:pt x="29913" y="68453"/>
                    </a:lnTo>
                    <a:lnTo>
                      <a:pt x="29886" y="67586"/>
                    </a:lnTo>
                    <a:lnTo>
                      <a:pt x="29846" y="66729"/>
                    </a:lnTo>
                    <a:lnTo>
                      <a:pt x="29793" y="65861"/>
                    </a:lnTo>
                    <a:lnTo>
                      <a:pt x="29726" y="64974"/>
                    </a:lnTo>
                    <a:lnTo>
                      <a:pt x="29646" y="64086"/>
                    </a:lnTo>
                    <a:lnTo>
                      <a:pt x="29552" y="63178"/>
                    </a:lnTo>
                    <a:lnTo>
                      <a:pt x="29432" y="62260"/>
                    </a:lnTo>
                    <a:lnTo>
                      <a:pt x="29312" y="61351"/>
                    </a:lnTo>
                    <a:lnTo>
                      <a:pt x="29165" y="60413"/>
                    </a:lnTo>
                    <a:lnTo>
                      <a:pt x="29005" y="59464"/>
                    </a:lnTo>
                    <a:lnTo>
                      <a:pt x="28818" y="58505"/>
                    </a:lnTo>
                    <a:lnTo>
                      <a:pt x="28631" y="57597"/>
                    </a:lnTo>
                    <a:lnTo>
                      <a:pt x="28390" y="56689"/>
                    </a:lnTo>
                    <a:lnTo>
                      <a:pt x="28150" y="55801"/>
                    </a:lnTo>
                    <a:lnTo>
                      <a:pt x="27870" y="54903"/>
                    </a:lnTo>
                    <a:lnTo>
                      <a:pt x="27549" y="54026"/>
                    </a:lnTo>
                    <a:lnTo>
                      <a:pt x="27229" y="53138"/>
                    </a:lnTo>
                    <a:lnTo>
                      <a:pt x="26868" y="52260"/>
                    </a:lnTo>
                    <a:lnTo>
                      <a:pt x="26494" y="51383"/>
                    </a:lnTo>
                    <a:lnTo>
                      <a:pt x="26080" y="50516"/>
                    </a:lnTo>
                    <a:lnTo>
                      <a:pt x="25639" y="49648"/>
                    </a:lnTo>
                    <a:lnTo>
                      <a:pt x="25199" y="48781"/>
                    </a:lnTo>
                    <a:lnTo>
                      <a:pt x="24731" y="47914"/>
                    </a:lnTo>
                    <a:lnTo>
                      <a:pt x="24251" y="47067"/>
                    </a:lnTo>
                    <a:lnTo>
                      <a:pt x="23743" y="46200"/>
                    </a:lnTo>
                    <a:lnTo>
                      <a:pt x="23222" y="45353"/>
                    </a:lnTo>
                    <a:lnTo>
                      <a:pt x="22675" y="44506"/>
                    </a:lnTo>
                    <a:lnTo>
                      <a:pt x="22127" y="43659"/>
                    </a:lnTo>
                    <a:lnTo>
                      <a:pt x="21566" y="42822"/>
                    </a:lnTo>
                    <a:lnTo>
                      <a:pt x="20979" y="41976"/>
                    </a:lnTo>
                    <a:lnTo>
                      <a:pt x="20405" y="41139"/>
                    </a:lnTo>
                    <a:lnTo>
                      <a:pt x="19790" y="40312"/>
                    </a:lnTo>
                    <a:lnTo>
                      <a:pt x="19189" y="39476"/>
                    </a:lnTo>
                    <a:lnTo>
                      <a:pt x="18562" y="38649"/>
                    </a:lnTo>
                    <a:lnTo>
                      <a:pt x="17947" y="37823"/>
                    </a:lnTo>
                    <a:lnTo>
                      <a:pt x="16665" y="36180"/>
                    </a:lnTo>
                    <a:lnTo>
                      <a:pt x="15370" y="34548"/>
                    </a:lnTo>
                    <a:lnTo>
                      <a:pt x="14075" y="32915"/>
                    </a:lnTo>
                    <a:lnTo>
                      <a:pt x="12766" y="31293"/>
                    </a:lnTo>
                    <a:lnTo>
                      <a:pt x="11671" y="29926"/>
                    </a:lnTo>
                    <a:lnTo>
                      <a:pt x="10576" y="28568"/>
                    </a:lnTo>
                    <a:lnTo>
                      <a:pt x="9521" y="27222"/>
                    </a:lnTo>
                    <a:lnTo>
                      <a:pt x="8466" y="25875"/>
                    </a:lnTo>
                    <a:lnTo>
                      <a:pt x="7451" y="24559"/>
                    </a:lnTo>
                    <a:lnTo>
                      <a:pt x="6476" y="23232"/>
                    </a:lnTo>
                    <a:lnTo>
                      <a:pt x="6009" y="22579"/>
                    </a:lnTo>
                    <a:lnTo>
                      <a:pt x="5541" y="21926"/>
                    </a:lnTo>
                    <a:lnTo>
                      <a:pt x="5101" y="21283"/>
                    </a:lnTo>
                    <a:lnTo>
                      <a:pt x="4660" y="20641"/>
                    </a:lnTo>
                    <a:lnTo>
                      <a:pt x="4246" y="19998"/>
                    </a:lnTo>
                    <a:lnTo>
                      <a:pt x="3832" y="19355"/>
                    </a:lnTo>
                    <a:lnTo>
                      <a:pt x="3445" y="18722"/>
                    </a:lnTo>
                    <a:lnTo>
                      <a:pt x="3058" y="18080"/>
                    </a:lnTo>
                    <a:lnTo>
                      <a:pt x="2697" y="17447"/>
                    </a:lnTo>
                    <a:lnTo>
                      <a:pt x="2363" y="16825"/>
                    </a:lnTo>
                    <a:lnTo>
                      <a:pt x="2029" y="16202"/>
                    </a:lnTo>
                    <a:lnTo>
                      <a:pt x="1722" y="15580"/>
                    </a:lnTo>
                    <a:lnTo>
                      <a:pt x="1455" y="14968"/>
                    </a:lnTo>
                    <a:lnTo>
                      <a:pt x="1175" y="14355"/>
                    </a:lnTo>
                    <a:lnTo>
                      <a:pt x="948" y="13733"/>
                    </a:lnTo>
                    <a:lnTo>
                      <a:pt x="707" y="13131"/>
                    </a:lnTo>
                    <a:lnTo>
                      <a:pt x="520" y="12519"/>
                    </a:lnTo>
                    <a:lnTo>
                      <a:pt x="333" y="11927"/>
                    </a:lnTo>
                    <a:lnTo>
                      <a:pt x="186" y="11315"/>
                    </a:lnTo>
                    <a:lnTo>
                      <a:pt x="53" y="10723"/>
                    </a:lnTo>
                    <a:lnTo>
                      <a:pt x="13" y="10468"/>
                    </a:lnTo>
                    <a:lnTo>
                      <a:pt x="0" y="10223"/>
                    </a:lnTo>
                    <a:lnTo>
                      <a:pt x="13" y="9988"/>
                    </a:lnTo>
                    <a:lnTo>
                      <a:pt x="40" y="9754"/>
                    </a:lnTo>
                    <a:lnTo>
                      <a:pt x="80" y="9529"/>
                    </a:lnTo>
                    <a:lnTo>
                      <a:pt x="146" y="9315"/>
                    </a:lnTo>
                    <a:lnTo>
                      <a:pt x="213" y="9111"/>
                    </a:lnTo>
                    <a:lnTo>
                      <a:pt x="320" y="8917"/>
                    </a:lnTo>
                    <a:lnTo>
                      <a:pt x="413" y="8713"/>
                    </a:lnTo>
                    <a:lnTo>
                      <a:pt x="520" y="8540"/>
                    </a:lnTo>
                    <a:lnTo>
                      <a:pt x="654" y="8376"/>
                    </a:lnTo>
                    <a:lnTo>
                      <a:pt x="787" y="8213"/>
                    </a:lnTo>
                    <a:lnTo>
                      <a:pt x="908" y="8050"/>
                    </a:lnTo>
                    <a:lnTo>
                      <a:pt x="1041" y="7907"/>
                    </a:lnTo>
                    <a:lnTo>
                      <a:pt x="1188" y="7774"/>
                    </a:lnTo>
                    <a:lnTo>
                      <a:pt x="1322" y="7662"/>
                    </a:lnTo>
                    <a:lnTo>
                      <a:pt x="1575" y="7448"/>
                    </a:lnTo>
                    <a:lnTo>
                      <a:pt x="1842" y="7254"/>
                    </a:lnTo>
                    <a:lnTo>
                      <a:pt x="2136" y="7050"/>
                    </a:lnTo>
                    <a:lnTo>
                      <a:pt x="2443" y="6876"/>
                    </a:lnTo>
                    <a:lnTo>
                      <a:pt x="2737" y="6713"/>
                    </a:lnTo>
                    <a:lnTo>
                      <a:pt x="3084" y="6550"/>
                    </a:lnTo>
                    <a:lnTo>
                      <a:pt x="3418" y="6407"/>
                    </a:lnTo>
                    <a:lnTo>
                      <a:pt x="3752" y="6274"/>
                    </a:lnTo>
                    <a:lnTo>
                      <a:pt x="4113" y="6162"/>
                    </a:lnTo>
                    <a:lnTo>
                      <a:pt x="4460" y="6060"/>
                    </a:lnTo>
                    <a:lnTo>
                      <a:pt x="4820" y="5968"/>
                    </a:lnTo>
                    <a:lnTo>
                      <a:pt x="5194" y="5897"/>
                    </a:lnTo>
                    <a:lnTo>
                      <a:pt x="5568" y="5836"/>
                    </a:lnTo>
                    <a:lnTo>
                      <a:pt x="5929" y="5795"/>
                    </a:lnTo>
                    <a:lnTo>
                      <a:pt x="6303" y="5775"/>
                    </a:lnTo>
                    <a:lnTo>
                      <a:pt x="6663" y="5764"/>
                    </a:lnTo>
                    <a:lnTo>
                      <a:pt x="6850" y="5764"/>
                    </a:lnTo>
                    <a:lnTo>
                      <a:pt x="7064" y="5775"/>
                    </a:lnTo>
                    <a:lnTo>
                      <a:pt x="7264" y="5785"/>
                    </a:lnTo>
                    <a:lnTo>
                      <a:pt x="7478" y="5805"/>
                    </a:lnTo>
                    <a:lnTo>
                      <a:pt x="7678" y="5836"/>
                    </a:lnTo>
                    <a:lnTo>
                      <a:pt x="7905" y="5866"/>
                    </a:lnTo>
                    <a:lnTo>
                      <a:pt x="8132" y="5928"/>
                    </a:lnTo>
                    <a:lnTo>
                      <a:pt x="8359" y="5979"/>
                    </a:lnTo>
                    <a:lnTo>
                      <a:pt x="8573" y="6050"/>
                    </a:lnTo>
                    <a:lnTo>
                      <a:pt x="8787" y="6132"/>
                    </a:lnTo>
                    <a:lnTo>
                      <a:pt x="9000" y="6223"/>
                    </a:lnTo>
                    <a:lnTo>
                      <a:pt x="9214" y="6336"/>
                    </a:lnTo>
                    <a:lnTo>
                      <a:pt x="9414" y="6458"/>
                    </a:lnTo>
                    <a:lnTo>
                      <a:pt x="9614" y="6591"/>
                    </a:lnTo>
                    <a:lnTo>
                      <a:pt x="9801" y="6744"/>
                    </a:lnTo>
                    <a:lnTo>
                      <a:pt x="9975" y="6917"/>
                    </a:lnTo>
                    <a:lnTo>
                      <a:pt x="10576" y="7550"/>
                    </a:lnTo>
                    <a:lnTo>
                      <a:pt x="11204" y="8223"/>
                    </a:lnTo>
                    <a:lnTo>
                      <a:pt x="11858" y="8938"/>
                    </a:lnTo>
                    <a:lnTo>
                      <a:pt x="12512" y="9703"/>
                    </a:lnTo>
                    <a:lnTo>
                      <a:pt x="13193" y="10478"/>
                    </a:lnTo>
                    <a:lnTo>
                      <a:pt x="13888" y="11294"/>
                    </a:lnTo>
                    <a:lnTo>
                      <a:pt x="14596" y="12131"/>
                    </a:lnTo>
                    <a:lnTo>
                      <a:pt x="15330" y="12988"/>
                    </a:lnTo>
                    <a:lnTo>
                      <a:pt x="16652" y="14559"/>
                    </a:lnTo>
                    <a:lnTo>
                      <a:pt x="18028" y="16161"/>
                    </a:lnTo>
                    <a:lnTo>
                      <a:pt x="18722" y="16978"/>
                    </a:lnTo>
                    <a:lnTo>
                      <a:pt x="19443" y="17784"/>
                    </a:lnTo>
                    <a:lnTo>
                      <a:pt x="20151" y="18590"/>
                    </a:lnTo>
                    <a:lnTo>
                      <a:pt x="20885" y="19396"/>
                    </a:lnTo>
                    <a:lnTo>
                      <a:pt x="21606" y="20192"/>
                    </a:lnTo>
                    <a:lnTo>
                      <a:pt x="22341" y="20967"/>
                    </a:lnTo>
                    <a:lnTo>
                      <a:pt x="23089" y="21753"/>
                    </a:lnTo>
                    <a:lnTo>
                      <a:pt x="23837" y="22518"/>
                    </a:lnTo>
                    <a:lnTo>
                      <a:pt x="24611" y="23263"/>
                    </a:lnTo>
                    <a:lnTo>
                      <a:pt x="25372" y="23987"/>
                    </a:lnTo>
                    <a:lnTo>
                      <a:pt x="26133" y="24712"/>
                    </a:lnTo>
                    <a:lnTo>
                      <a:pt x="26921" y="25395"/>
                    </a:lnTo>
                    <a:lnTo>
                      <a:pt x="27709" y="26069"/>
                    </a:lnTo>
                    <a:lnTo>
                      <a:pt x="28497" y="26701"/>
                    </a:lnTo>
                    <a:lnTo>
                      <a:pt x="29272" y="27314"/>
                    </a:lnTo>
                    <a:lnTo>
                      <a:pt x="30073" y="27885"/>
                    </a:lnTo>
                    <a:lnTo>
                      <a:pt x="30874" y="28436"/>
                    </a:lnTo>
                    <a:lnTo>
                      <a:pt x="31675" y="28946"/>
                    </a:lnTo>
                    <a:lnTo>
                      <a:pt x="32477" y="29415"/>
                    </a:lnTo>
                    <a:lnTo>
                      <a:pt x="33291" y="29844"/>
                    </a:lnTo>
                    <a:lnTo>
                      <a:pt x="34106" y="30232"/>
                    </a:lnTo>
                    <a:lnTo>
                      <a:pt x="34920" y="30589"/>
                    </a:lnTo>
                    <a:lnTo>
                      <a:pt x="35735" y="30885"/>
                    </a:lnTo>
                    <a:lnTo>
                      <a:pt x="36550" y="31130"/>
                    </a:lnTo>
                    <a:lnTo>
                      <a:pt x="37378" y="31323"/>
                    </a:lnTo>
                    <a:lnTo>
                      <a:pt x="38192" y="31466"/>
                    </a:lnTo>
                    <a:lnTo>
                      <a:pt x="39020" y="31558"/>
                    </a:lnTo>
                    <a:lnTo>
                      <a:pt x="39821" y="31589"/>
                    </a:lnTo>
                    <a:lnTo>
                      <a:pt x="40222" y="31578"/>
                    </a:lnTo>
                    <a:lnTo>
                      <a:pt x="40609" y="31558"/>
                    </a:lnTo>
                    <a:lnTo>
                      <a:pt x="41010" y="31527"/>
                    </a:lnTo>
                    <a:lnTo>
                      <a:pt x="41384" y="31476"/>
                    </a:lnTo>
                    <a:lnTo>
                      <a:pt x="41571" y="31446"/>
                    </a:lnTo>
                    <a:lnTo>
                      <a:pt x="41771" y="31405"/>
                    </a:lnTo>
                    <a:lnTo>
                      <a:pt x="41958" y="31364"/>
                    </a:lnTo>
                    <a:lnTo>
                      <a:pt x="42172" y="31303"/>
                    </a:lnTo>
                    <a:lnTo>
                      <a:pt x="42586" y="31181"/>
                    </a:lnTo>
                    <a:lnTo>
                      <a:pt x="43013" y="31038"/>
                    </a:lnTo>
                    <a:lnTo>
                      <a:pt x="43427" y="30874"/>
                    </a:lnTo>
                    <a:lnTo>
                      <a:pt x="43868" y="30691"/>
                    </a:lnTo>
                    <a:lnTo>
                      <a:pt x="44295" y="30487"/>
                    </a:lnTo>
                    <a:lnTo>
                      <a:pt x="44722" y="30293"/>
                    </a:lnTo>
                    <a:lnTo>
                      <a:pt x="45136" y="30068"/>
                    </a:lnTo>
                    <a:lnTo>
                      <a:pt x="45550" y="29844"/>
                    </a:lnTo>
                    <a:lnTo>
                      <a:pt x="45951" y="29630"/>
                    </a:lnTo>
                    <a:lnTo>
                      <a:pt x="46338" y="29405"/>
                    </a:lnTo>
                    <a:lnTo>
                      <a:pt x="47033" y="28987"/>
                    </a:lnTo>
                    <a:lnTo>
                      <a:pt x="47660" y="28599"/>
                    </a:lnTo>
                    <a:lnTo>
                      <a:pt x="47727" y="28568"/>
                    </a:lnTo>
                    <a:lnTo>
                      <a:pt x="48275" y="28201"/>
                    </a:lnTo>
                    <a:lnTo>
                      <a:pt x="48809" y="27824"/>
                    </a:lnTo>
                    <a:lnTo>
                      <a:pt x="49356" y="27426"/>
                    </a:lnTo>
                    <a:lnTo>
                      <a:pt x="49917" y="26987"/>
                    </a:lnTo>
                    <a:lnTo>
                      <a:pt x="50465" y="26538"/>
                    </a:lnTo>
                    <a:lnTo>
                      <a:pt x="51026" y="26069"/>
                    </a:lnTo>
                    <a:lnTo>
                      <a:pt x="51600" y="25569"/>
                    </a:lnTo>
                    <a:lnTo>
                      <a:pt x="52161" y="25059"/>
                    </a:lnTo>
                    <a:lnTo>
                      <a:pt x="52735" y="24528"/>
                    </a:lnTo>
                    <a:lnTo>
                      <a:pt x="53296" y="23987"/>
                    </a:lnTo>
                    <a:lnTo>
                      <a:pt x="53870" y="23426"/>
                    </a:lnTo>
                    <a:lnTo>
                      <a:pt x="54444" y="22855"/>
                    </a:lnTo>
                    <a:lnTo>
                      <a:pt x="55018" y="22273"/>
                    </a:lnTo>
                    <a:lnTo>
                      <a:pt x="55593" y="21661"/>
                    </a:lnTo>
                    <a:lnTo>
                      <a:pt x="56167" y="21049"/>
                    </a:lnTo>
                    <a:lnTo>
                      <a:pt x="56741" y="20416"/>
                    </a:lnTo>
                    <a:lnTo>
                      <a:pt x="57890" y="19151"/>
                    </a:lnTo>
                    <a:lnTo>
                      <a:pt x="59051" y="17835"/>
                    </a:lnTo>
                    <a:lnTo>
                      <a:pt x="60200" y="16488"/>
                    </a:lnTo>
                    <a:lnTo>
                      <a:pt x="61335" y="15151"/>
                    </a:lnTo>
                    <a:lnTo>
                      <a:pt x="62470" y="13774"/>
                    </a:lnTo>
                    <a:lnTo>
                      <a:pt x="63592" y="12427"/>
                    </a:lnTo>
                    <a:lnTo>
                      <a:pt x="64687" y="11070"/>
                    </a:lnTo>
                    <a:lnTo>
                      <a:pt x="65782" y="9723"/>
                    </a:lnTo>
                    <a:lnTo>
                      <a:pt x="66276" y="9121"/>
                    </a:lnTo>
                    <a:lnTo>
                      <a:pt x="66757" y="8529"/>
                    </a:lnTo>
                    <a:lnTo>
                      <a:pt x="67237" y="7938"/>
                    </a:lnTo>
                    <a:lnTo>
                      <a:pt x="67718" y="7356"/>
                    </a:lnTo>
                    <a:lnTo>
                      <a:pt x="68172" y="6785"/>
                    </a:lnTo>
                    <a:lnTo>
                      <a:pt x="68640" y="6213"/>
                    </a:lnTo>
                    <a:lnTo>
                      <a:pt x="69107" y="5662"/>
                    </a:lnTo>
                    <a:lnTo>
                      <a:pt x="69574" y="5111"/>
                    </a:lnTo>
                    <a:lnTo>
                      <a:pt x="70028" y="4581"/>
                    </a:lnTo>
                    <a:lnTo>
                      <a:pt x="70456" y="4050"/>
                    </a:lnTo>
                    <a:lnTo>
                      <a:pt x="70896" y="3540"/>
                    </a:lnTo>
                    <a:lnTo>
                      <a:pt x="71337" y="3050"/>
                    </a:lnTo>
                    <a:lnTo>
                      <a:pt x="71751" y="2561"/>
                    </a:lnTo>
                    <a:lnTo>
                      <a:pt x="72165" y="2091"/>
                    </a:lnTo>
                    <a:lnTo>
                      <a:pt x="72566" y="1642"/>
                    </a:lnTo>
                    <a:lnTo>
                      <a:pt x="72980" y="1203"/>
                    </a:lnTo>
                    <a:lnTo>
                      <a:pt x="73100" y="1061"/>
                    </a:lnTo>
                    <a:lnTo>
                      <a:pt x="73260" y="928"/>
                    </a:lnTo>
                    <a:lnTo>
                      <a:pt x="73420" y="806"/>
                    </a:lnTo>
                    <a:lnTo>
                      <a:pt x="73594" y="683"/>
                    </a:lnTo>
                    <a:lnTo>
                      <a:pt x="73794" y="591"/>
                    </a:lnTo>
                    <a:lnTo>
                      <a:pt x="73981" y="489"/>
                    </a:lnTo>
                    <a:lnTo>
                      <a:pt x="74182" y="387"/>
                    </a:lnTo>
                    <a:lnTo>
                      <a:pt x="74395" y="316"/>
                    </a:lnTo>
                    <a:lnTo>
                      <a:pt x="74622" y="244"/>
                    </a:lnTo>
                    <a:lnTo>
                      <a:pt x="74849" y="183"/>
                    </a:lnTo>
                    <a:lnTo>
                      <a:pt x="75090" y="122"/>
                    </a:lnTo>
                    <a:lnTo>
                      <a:pt x="75343" y="81"/>
                    </a:lnTo>
                    <a:lnTo>
                      <a:pt x="75584" y="51"/>
                    </a:lnTo>
                    <a:lnTo>
                      <a:pt x="75851" y="30"/>
                    </a:lnTo>
                    <a:lnTo>
                      <a:pt x="76131" y="0"/>
                    </a:lnTo>
                    <a:lnTo>
                      <a:pt x="76398" y="0"/>
                    </a:lnTo>
                    <a:lnTo>
                      <a:pt x="76786" y="10"/>
                    </a:lnTo>
                    <a:lnTo>
                      <a:pt x="77160" y="40"/>
                    </a:lnTo>
                    <a:lnTo>
                      <a:pt x="77533" y="81"/>
                    </a:lnTo>
                    <a:lnTo>
                      <a:pt x="77921" y="132"/>
                    </a:lnTo>
                    <a:lnTo>
                      <a:pt x="78281" y="214"/>
                    </a:lnTo>
                    <a:lnTo>
                      <a:pt x="78655" y="306"/>
                    </a:lnTo>
                    <a:lnTo>
                      <a:pt x="79016" y="397"/>
                    </a:lnTo>
                    <a:lnTo>
                      <a:pt x="79376" y="510"/>
                    </a:lnTo>
                    <a:lnTo>
                      <a:pt x="79737" y="642"/>
                    </a:lnTo>
                    <a:lnTo>
                      <a:pt x="80071" y="785"/>
                    </a:lnTo>
                    <a:lnTo>
                      <a:pt x="80405" y="938"/>
                    </a:lnTo>
                    <a:lnTo>
                      <a:pt x="80725" y="1101"/>
                    </a:lnTo>
                    <a:lnTo>
                      <a:pt x="81006" y="1295"/>
                    </a:lnTo>
                    <a:lnTo>
                      <a:pt x="81299" y="1479"/>
                    </a:lnTo>
                    <a:lnTo>
                      <a:pt x="81580" y="1683"/>
                    </a:lnTo>
                    <a:lnTo>
                      <a:pt x="81820" y="1887"/>
                    </a:lnTo>
                    <a:lnTo>
                      <a:pt x="81954" y="2010"/>
                    </a:lnTo>
                    <a:lnTo>
                      <a:pt x="82087" y="2142"/>
                    </a:lnTo>
                    <a:lnTo>
                      <a:pt x="82221" y="2275"/>
                    </a:lnTo>
                    <a:lnTo>
                      <a:pt x="82341" y="2428"/>
                    </a:lnTo>
                    <a:lnTo>
                      <a:pt x="82461" y="2581"/>
                    </a:lnTo>
                    <a:lnTo>
                      <a:pt x="82581" y="2734"/>
                    </a:lnTo>
                    <a:lnTo>
                      <a:pt x="82675" y="2918"/>
                    </a:lnTo>
                    <a:lnTo>
                      <a:pt x="82782" y="3091"/>
                    </a:lnTo>
                    <a:lnTo>
                      <a:pt x="82875" y="3295"/>
                    </a:lnTo>
                    <a:lnTo>
                      <a:pt x="82942" y="3479"/>
                    </a:lnTo>
                    <a:lnTo>
                      <a:pt x="82995" y="3683"/>
                    </a:lnTo>
                    <a:lnTo>
                      <a:pt x="83049" y="3897"/>
                    </a:lnTo>
                    <a:lnTo>
                      <a:pt x="83062" y="4122"/>
                    </a:lnTo>
                    <a:lnTo>
                      <a:pt x="83062" y="4346"/>
                    </a:lnTo>
                    <a:lnTo>
                      <a:pt x="83049" y="4591"/>
                    </a:lnTo>
                    <a:lnTo>
                      <a:pt x="83009" y="4836"/>
                    </a:lnTo>
                    <a:lnTo>
                      <a:pt x="82835" y="5611"/>
                    </a:lnTo>
                    <a:lnTo>
                      <a:pt x="82635" y="6377"/>
                    </a:lnTo>
                    <a:lnTo>
                      <a:pt x="82421" y="7142"/>
                    </a:lnTo>
                    <a:lnTo>
                      <a:pt x="82181" y="7897"/>
                    </a:lnTo>
                    <a:lnTo>
                      <a:pt x="81927" y="8662"/>
                    </a:lnTo>
                    <a:lnTo>
                      <a:pt x="81633" y="9407"/>
                    </a:lnTo>
                    <a:lnTo>
                      <a:pt x="81326" y="10152"/>
                    </a:lnTo>
                    <a:lnTo>
                      <a:pt x="81006" y="10897"/>
                    </a:lnTo>
                    <a:lnTo>
                      <a:pt x="80672" y="11631"/>
                    </a:lnTo>
                    <a:lnTo>
                      <a:pt x="80311" y="12366"/>
                    </a:lnTo>
                    <a:lnTo>
                      <a:pt x="79951" y="13090"/>
                    </a:lnTo>
                    <a:lnTo>
                      <a:pt x="79563" y="13815"/>
                    </a:lnTo>
                    <a:lnTo>
                      <a:pt x="79163" y="14529"/>
                    </a:lnTo>
                    <a:lnTo>
                      <a:pt x="78749" y="15233"/>
                    </a:lnTo>
                    <a:lnTo>
                      <a:pt x="78321" y="15947"/>
                    </a:lnTo>
                    <a:lnTo>
                      <a:pt x="77881" y="16651"/>
                    </a:lnTo>
                    <a:lnTo>
                      <a:pt x="77440" y="17345"/>
                    </a:lnTo>
                    <a:lnTo>
                      <a:pt x="76986" y="18039"/>
                    </a:lnTo>
                    <a:lnTo>
                      <a:pt x="76519" y="18733"/>
                    </a:lnTo>
                    <a:lnTo>
                      <a:pt x="76038" y="19406"/>
                    </a:lnTo>
                    <a:lnTo>
                      <a:pt x="75557" y="20090"/>
                    </a:lnTo>
                    <a:lnTo>
                      <a:pt x="75063" y="20763"/>
                    </a:lnTo>
                    <a:lnTo>
                      <a:pt x="74582" y="21426"/>
                    </a:lnTo>
                    <a:lnTo>
                      <a:pt x="74088" y="22079"/>
                    </a:lnTo>
                    <a:lnTo>
                      <a:pt x="73087" y="23395"/>
                    </a:lnTo>
                    <a:lnTo>
                      <a:pt x="72085" y="24691"/>
                    </a:lnTo>
                    <a:lnTo>
                      <a:pt x="71083" y="25956"/>
                    </a:lnTo>
                    <a:lnTo>
                      <a:pt x="70082" y="27201"/>
                    </a:lnTo>
                    <a:lnTo>
                      <a:pt x="68947" y="28640"/>
                    </a:lnTo>
                    <a:lnTo>
                      <a:pt x="67825" y="30048"/>
                    </a:lnTo>
                    <a:lnTo>
                      <a:pt x="67291" y="30742"/>
                    </a:lnTo>
                    <a:lnTo>
                      <a:pt x="66770" y="31425"/>
                    </a:lnTo>
                    <a:lnTo>
                      <a:pt x="66263" y="32109"/>
                    </a:lnTo>
                    <a:lnTo>
                      <a:pt x="65768" y="32782"/>
                    </a:lnTo>
                    <a:lnTo>
                      <a:pt x="65288" y="33456"/>
                    </a:lnTo>
                    <a:lnTo>
                      <a:pt x="64834" y="34119"/>
                    </a:lnTo>
                    <a:lnTo>
                      <a:pt x="64406" y="34772"/>
                    </a:lnTo>
                    <a:lnTo>
                      <a:pt x="63979" y="35415"/>
                    </a:lnTo>
                    <a:lnTo>
                      <a:pt x="63592" y="36058"/>
                    </a:lnTo>
                    <a:lnTo>
                      <a:pt x="63218" y="36690"/>
                    </a:lnTo>
                    <a:lnTo>
                      <a:pt x="62884" y="37313"/>
                    </a:lnTo>
                    <a:lnTo>
                      <a:pt x="62563" y="37935"/>
                    </a:lnTo>
                    <a:lnTo>
                      <a:pt x="62296" y="38537"/>
                    </a:lnTo>
                    <a:lnTo>
                      <a:pt x="62043" y="39149"/>
                    </a:lnTo>
                    <a:lnTo>
                      <a:pt x="61829" y="39741"/>
                    </a:lnTo>
                    <a:lnTo>
                      <a:pt x="61655" y="40323"/>
                    </a:lnTo>
                    <a:lnTo>
                      <a:pt x="61522" y="40914"/>
                    </a:lnTo>
                    <a:lnTo>
                      <a:pt x="61402" y="41486"/>
                    </a:lnTo>
                    <a:lnTo>
                      <a:pt x="61348" y="42047"/>
                    </a:lnTo>
                    <a:lnTo>
                      <a:pt x="61335" y="42598"/>
                    </a:lnTo>
                    <a:lnTo>
                      <a:pt x="61348" y="43149"/>
                    </a:lnTo>
                    <a:lnTo>
                      <a:pt x="61402" y="43690"/>
                    </a:lnTo>
                    <a:lnTo>
                      <a:pt x="61522" y="44220"/>
                    </a:lnTo>
                    <a:lnTo>
                      <a:pt x="61682" y="44741"/>
                    </a:lnTo>
                    <a:lnTo>
                      <a:pt x="61896" y="45251"/>
                    </a:lnTo>
                    <a:lnTo>
                      <a:pt x="62150" y="45761"/>
                    </a:lnTo>
                    <a:lnTo>
                      <a:pt x="62470" y="46261"/>
                    </a:lnTo>
                    <a:lnTo>
                      <a:pt x="62831" y="46740"/>
                    </a:lnTo>
                    <a:lnTo>
                      <a:pt x="63124" y="47077"/>
                    </a:lnTo>
                    <a:lnTo>
                      <a:pt x="63432" y="47393"/>
                    </a:lnTo>
                    <a:lnTo>
                      <a:pt x="63752" y="47689"/>
                    </a:lnTo>
                    <a:lnTo>
                      <a:pt x="64086" y="47995"/>
                    </a:lnTo>
                    <a:lnTo>
                      <a:pt x="64433" y="48281"/>
                    </a:lnTo>
                    <a:lnTo>
                      <a:pt x="64780" y="48557"/>
                    </a:lnTo>
                    <a:lnTo>
                      <a:pt x="65154" y="48822"/>
                    </a:lnTo>
                    <a:lnTo>
                      <a:pt x="65555" y="49057"/>
                    </a:lnTo>
                    <a:lnTo>
                      <a:pt x="65955" y="49301"/>
                    </a:lnTo>
                    <a:lnTo>
                      <a:pt x="66383" y="49536"/>
                    </a:lnTo>
                    <a:lnTo>
                      <a:pt x="66810" y="49771"/>
                    </a:lnTo>
                    <a:lnTo>
                      <a:pt x="67251" y="49975"/>
                    </a:lnTo>
                    <a:lnTo>
                      <a:pt x="67718" y="50179"/>
                    </a:lnTo>
                    <a:lnTo>
                      <a:pt x="68199" y="50363"/>
                    </a:lnTo>
                    <a:lnTo>
                      <a:pt x="68693" y="50536"/>
                    </a:lnTo>
                    <a:lnTo>
                      <a:pt x="69200" y="50720"/>
                    </a:lnTo>
                    <a:lnTo>
                      <a:pt x="69721" y="50873"/>
                    </a:lnTo>
                    <a:lnTo>
                      <a:pt x="70255" y="51016"/>
                    </a:lnTo>
                    <a:lnTo>
                      <a:pt x="70803" y="51158"/>
                    </a:lnTo>
                    <a:lnTo>
                      <a:pt x="71377" y="51281"/>
                    </a:lnTo>
                    <a:lnTo>
                      <a:pt x="71951" y="51403"/>
                    </a:lnTo>
                    <a:lnTo>
                      <a:pt x="72552" y="51505"/>
                    </a:lnTo>
                    <a:lnTo>
                      <a:pt x="73180" y="51607"/>
                    </a:lnTo>
                    <a:lnTo>
                      <a:pt x="73808" y="51689"/>
                    </a:lnTo>
                    <a:lnTo>
                      <a:pt x="74435" y="51760"/>
                    </a:lnTo>
                    <a:lnTo>
                      <a:pt x="75116" y="51832"/>
                    </a:lnTo>
                    <a:lnTo>
                      <a:pt x="75784" y="51883"/>
                    </a:lnTo>
                    <a:lnTo>
                      <a:pt x="76478" y="51924"/>
                    </a:lnTo>
                    <a:lnTo>
                      <a:pt x="77173" y="51975"/>
                    </a:lnTo>
                    <a:lnTo>
                      <a:pt x="77894" y="51995"/>
                    </a:lnTo>
                    <a:lnTo>
                      <a:pt x="78642" y="52005"/>
                    </a:lnTo>
                    <a:lnTo>
                      <a:pt x="79403" y="52015"/>
                    </a:lnTo>
                    <a:lnTo>
                      <a:pt x="80178" y="52005"/>
                    </a:lnTo>
                    <a:lnTo>
                      <a:pt x="80979" y="51995"/>
                    </a:lnTo>
                    <a:lnTo>
                      <a:pt x="81780" y="51964"/>
                    </a:lnTo>
                    <a:lnTo>
                      <a:pt x="82595" y="51924"/>
                    </a:lnTo>
                    <a:lnTo>
                      <a:pt x="83396" y="51883"/>
                    </a:lnTo>
                    <a:lnTo>
                      <a:pt x="84224" y="51832"/>
                    </a:lnTo>
                    <a:lnTo>
                      <a:pt x="85038" y="51771"/>
                    </a:lnTo>
                    <a:lnTo>
                      <a:pt x="85866" y="51699"/>
                    </a:lnTo>
                    <a:lnTo>
                      <a:pt x="86694" y="51618"/>
                    </a:lnTo>
                    <a:lnTo>
                      <a:pt x="87522" y="51546"/>
                    </a:lnTo>
                    <a:lnTo>
                      <a:pt x="88364" y="51444"/>
                    </a:lnTo>
                    <a:lnTo>
                      <a:pt x="89192" y="51342"/>
                    </a:lnTo>
                    <a:lnTo>
                      <a:pt x="90861" y="51138"/>
                    </a:lnTo>
                    <a:lnTo>
                      <a:pt x="92530" y="50903"/>
                    </a:lnTo>
                    <a:lnTo>
                      <a:pt x="94186" y="50648"/>
                    </a:lnTo>
                    <a:lnTo>
                      <a:pt x="95829" y="50383"/>
                    </a:lnTo>
                    <a:lnTo>
                      <a:pt x="97471" y="50107"/>
                    </a:lnTo>
                    <a:lnTo>
                      <a:pt x="99087" y="49822"/>
                    </a:lnTo>
                    <a:lnTo>
                      <a:pt x="100676" y="49536"/>
                    </a:lnTo>
                    <a:lnTo>
                      <a:pt x="102225" y="49250"/>
                    </a:lnTo>
                    <a:lnTo>
                      <a:pt x="103734" y="48955"/>
                    </a:lnTo>
                    <a:lnTo>
                      <a:pt x="105217" y="48679"/>
                    </a:lnTo>
                    <a:lnTo>
                      <a:pt x="106552" y="48424"/>
                    </a:lnTo>
                    <a:lnTo>
                      <a:pt x="107847" y="48169"/>
                    </a:lnTo>
                    <a:lnTo>
                      <a:pt x="109089" y="47934"/>
                    </a:lnTo>
                    <a:lnTo>
                      <a:pt x="110278" y="47730"/>
                    </a:lnTo>
                    <a:lnTo>
                      <a:pt x="111399" y="47526"/>
                    </a:lnTo>
                    <a:lnTo>
                      <a:pt x="112468" y="47353"/>
                    </a:lnTo>
                    <a:lnTo>
                      <a:pt x="113469" y="47200"/>
                    </a:lnTo>
                    <a:lnTo>
                      <a:pt x="114431" y="47067"/>
                    </a:lnTo>
                    <a:lnTo>
                      <a:pt x="114578" y="47057"/>
                    </a:lnTo>
                    <a:lnTo>
                      <a:pt x="114738" y="47047"/>
                    </a:lnTo>
                    <a:lnTo>
                      <a:pt x="114885" y="47036"/>
                    </a:lnTo>
                    <a:lnTo>
                      <a:pt x="115032" y="47036"/>
                    </a:lnTo>
                    <a:lnTo>
                      <a:pt x="115232" y="47036"/>
                    </a:lnTo>
                    <a:lnTo>
                      <a:pt x="115432" y="47057"/>
                    </a:lnTo>
                    <a:lnTo>
                      <a:pt x="115633" y="47077"/>
                    </a:lnTo>
                    <a:lnTo>
                      <a:pt x="115833" y="47098"/>
                    </a:lnTo>
                    <a:lnTo>
                      <a:pt x="116020" y="47138"/>
                    </a:lnTo>
                    <a:lnTo>
                      <a:pt x="116207" y="47189"/>
                    </a:lnTo>
                    <a:lnTo>
                      <a:pt x="116394" y="47240"/>
                    </a:lnTo>
                    <a:lnTo>
                      <a:pt x="116581" y="47291"/>
                    </a:lnTo>
                    <a:lnTo>
                      <a:pt x="116754" y="47363"/>
                    </a:lnTo>
                    <a:lnTo>
                      <a:pt x="116928" y="47444"/>
                    </a:lnTo>
                    <a:lnTo>
                      <a:pt x="117088" y="47516"/>
                    </a:lnTo>
                    <a:lnTo>
                      <a:pt x="117262" y="47608"/>
                    </a:lnTo>
                    <a:lnTo>
                      <a:pt x="117422" y="47689"/>
                    </a:lnTo>
                    <a:lnTo>
                      <a:pt x="117582" y="47791"/>
                    </a:lnTo>
                    <a:lnTo>
                      <a:pt x="117729" y="47893"/>
                    </a:lnTo>
                    <a:lnTo>
                      <a:pt x="117876" y="47995"/>
                    </a:lnTo>
                    <a:lnTo>
                      <a:pt x="118170" y="48220"/>
                    </a:lnTo>
                    <a:lnTo>
                      <a:pt x="118424" y="48465"/>
                    </a:lnTo>
                    <a:lnTo>
                      <a:pt x="118677" y="48720"/>
                    </a:lnTo>
                    <a:lnTo>
                      <a:pt x="118904" y="48985"/>
                    </a:lnTo>
                    <a:lnTo>
                      <a:pt x="119105" y="49261"/>
                    </a:lnTo>
                    <a:lnTo>
                      <a:pt x="119305" y="49536"/>
                    </a:lnTo>
                    <a:lnTo>
                      <a:pt x="119465" y="49822"/>
                    </a:lnTo>
                    <a:lnTo>
                      <a:pt x="119586" y="50107"/>
                    </a:lnTo>
                    <a:lnTo>
                      <a:pt x="119719" y="50403"/>
                    </a:lnTo>
                    <a:lnTo>
                      <a:pt x="119826" y="50720"/>
                    </a:lnTo>
                    <a:lnTo>
                      <a:pt x="119893" y="51036"/>
                    </a:lnTo>
                    <a:lnTo>
                      <a:pt x="119959" y="51352"/>
                    </a:lnTo>
                    <a:lnTo>
                      <a:pt x="119986" y="51689"/>
                    </a:lnTo>
                    <a:lnTo>
                      <a:pt x="120000" y="52015"/>
                    </a:lnTo>
                    <a:lnTo>
                      <a:pt x="119986" y="52179"/>
                    </a:lnTo>
                    <a:lnTo>
                      <a:pt x="119973" y="52352"/>
                    </a:lnTo>
                    <a:lnTo>
                      <a:pt x="119946" y="52515"/>
                    </a:lnTo>
                    <a:lnTo>
                      <a:pt x="119906" y="52679"/>
                    </a:lnTo>
                    <a:lnTo>
                      <a:pt x="119866" y="52842"/>
                    </a:lnTo>
                    <a:lnTo>
                      <a:pt x="119826" y="53005"/>
                    </a:lnTo>
                    <a:lnTo>
                      <a:pt x="119759" y="53179"/>
                    </a:lnTo>
                    <a:lnTo>
                      <a:pt x="119692" y="53332"/>
                    </a:lnTo>
                    <a:lnTo>
                      <a:pt x="119626" y="53495"/>
                    </a:lnTo>
                    <a:lnTo>
                      <a:pt x="119532" y="53648"/>
                    </a:lnTo>
                    <a:lnTo>
                      <a:pt x="119425" y="53801"/>
                    </a:lnTo>
                    <a:lnTo>
                      <a:pt x="119332" y="53954"/>
                    </a:lnTo>
                    <a:lnTo>
                      <a:pt x="119212" y="54097"/>
                    </a:lnTo>
                    <a:lnTo>
                      <a:pt x="119078" y="54240"/>
                    </a:lnTo>
                    <a:lnTo>
                      <a:pt x="118958" y="54393"/>
                    </a:lnTo>
                    <a:lnTo>
                      <a:pt x="118798" y="54536"/>
                    </a:lnTo>
                    <a:lnTo>
                      <a:pt x="118637" y="54668"/>
                    </a:lnTo>
                    <a:lnTo>
                      <a:pt x="118464" y="54791"/>
                    </a:lnTo>
                    <a:lnTo>
                      <a:pt x="118277" y="54913"/>
                    </a:lnTo>
                    <a:lnTo>
                      <a:pt x="118077" y="55036"/>
                    </a:lnTo>
                    <a:lnTo>
                      <a:pt x="117329" y="55464"/>
                    </a:lnTo>
                    <a:lnTo>
                      <a:pt x="116567" y="55862"/>
                    </a:lnTo>
                    <a:lnTo>
                      <a:pt x="115780" y="56240"/>
                    </a:lnTo>
                    <a:lnTo>
                      <a:pt x="115005" y="56607"/>
                    </a:lnTo>
                    <a:lnTo>
                      <a:pt x="114204" y="56944"/>
                    </a:lnTo>
                    <a:lnTo>
                      <a:pt x="113403" y="57280"/>
                    </a:lnTo>
                    <a:lnTo>
                      <a:pt x="112575" y="57586"/>
                    </a:lnTo>
                    <a:lnTo>
                      <a:pt x="111747" y="57872"/>
                    </a:lnTo>
                    <a:lnTo>
                      <a:pt x="110919" y="58148"/>
                    </a:lnTo>
                    <a:lnTo>
                      <a:pt x="110064" y="58403"/>
                    </a:lnTo>
                    <a:lnTo>
                      <a:pt x="109196" y="58658"/>
                    </a:lnTo>
                    <a:lnTo>
                      <a:pt x="108328" y="58872"/>
                    </a:lnTo>
                    <a:lnTo>
                      <a:pt x="107460" y="59097"/>
                    </a:lnTo>
                    <a:lnTo>
                      <a:pt x="106565" y="59311"/>
                    </a:lnTo>
                    <a:lnTo>
                      <a:pt x="105671" y="59494"/>
                    </a:lnTo>
                    <a:lnTo>
                      <a:pt x="104762" y="59678"/>
                    </a:lnTo>
                    <a:lnTo>
                      <a:pt x="103854" y="59852"/>
                    </a:lnTo>
                    <a:lnTo>
                      <a:pt x="102933" y="60015"/>
                    </a:lnTo>
                    <a:lnTo>
                      <a:pt x="102012" y="60158"/>
                    </a:lnTo>
                    <a:lnTo>
                      <a:pt x="101077" y="60300"/>
                    </a:lnTo>
                    <a:lnTo>
                      <a:pt x="100129" y="60443"/>
                    </a:lnTo>
                    <a:lnTo>
                      <a:pt x="99194" y="60566"/>
                    </a:lnTo>
                    <a:lnTo>
                      <a:pt x="98232" y="60688"/>
                    </a:lnTo>
                    <a:lnTo>
                      <a:pt x="97271" y="60811"/>
                    </a:lnTo>
                    <a:lnTo>
                      <a:pt x="95334" y="61015"/>
                    </a:lnTo>
                    <a:lnTo>
                      <a:pt x="93371" y="61229"/>
                    </a:lnTo>
                    <a:lnTo>
                      <a:pt x="91395" y="61413"/>
                    </a:lnTo>
                    <a:lnTo>
                      <a:pt x="89405" y="61596"/>
                    </a:lnTo>
                    <a:lnTo>
                      <a:pt x="86921" y="61841"/>
                    </a:lnTo>
                    <a:lnTo>
                      <a:pt x="84451" y="62086"/>
                    </a:lnTo>
                    <a:lnTo>
                      <a:pt x="83209" y="62219"/>
                    </a:lnTo>
                    <a:lnTo>
                      <a:pt x="81967" y="62351"/>
                    </a:lnTo>
                    <a:lnTo>
                      <a:pt x="80738" y="62504"/>
                    </a:lnTo>
                    <a:lnTo>
                      <a:pt x="79496" y="62657"/>
                    </a:lnTo>
                    <a:lnTo>
                      <a:pt x="78281" y="62821"/>
                    </a:lnTo>
                    <a:lnTo>
                      <a:pt x="77053" y="63015"/>
                    </a:lnTo>
                    <a:lnTo>
                      <a:pt x="75837" y="63208"/>
                    </a:lnTo>
                    <a:lnTo>
                      <a:pt x="74636" y="63423"/>
                    </a:lnTo>
                    <a:lnTo>
                      <a:pt x="73434" y="63637"/>
                    </a:lnTo>
                    <a:lnTo>
                      <a:pt x="72245" y="63892"/>
                    </a:lnTo>
                    <a:lnTo>
                      <a:pt x="71070" y="64157"/>
                    </a:lnTo>
                    <a:lnTo>
                      <a:pt x="69908" y="64443"/>
                    </a:lnTo>
                    <a:lnTo>
                      <a:pt x="68746" y="64759"/>
                    </a:lnTo>
                    <a:lnTo>
                      <a:pt x="67611" y="65086"/>
                    </a:lnTo>
                    <a:lnTo>
                      <a:pt x="66476" y="65453"/>
                    </a:lnTo>
                    <a:lnTo>
                      <a:pt x="65368" y="65841"/>
                    </a:lnTo>
                    <a:lnTo>
                      <a:pt x="64273" y="66249"/>
                    </a:lnTo>
                    <a:lnTo>
                      <a:pt x="63191" y="66688"/>
                    </a:lnTo>
                    <a:lnTo>
                      <a:pt x="62136" y="67157"/>
                    </a:lnTo>
                    <a:lnTo>
                      <a:pt x="61081" y="67667"/>
                    </a:lnTo>
                    <a:lnTo>
                      <a:pt x="60066" y="68208"/>
                    </a:lnTo>
                    <a:lnTo>
                      <a:pt x="59065" y="68779"/>
                    </a:lnTo>
                    <a:lnTo>
                      <a:pt x="58090" y="69392"/>
                    </a:lnTo>
                    <a:lnTo>
                      <a:pt x="57128" y="70034"/>
                    </a:lnTo>
                    <a:lnTo>
                      <a:pt x="56194" y="70728"/>
                    </a:lnTo>
                    <a:lnTo>
                      <a:pt x="55286" y="71463"/>
                    </a:lnTo>
                    <a:lnTo>
                      <a:pt x="54404" y="72218"/>
                    </a:lnTo>
                    <a:lnTo>
                      <a:pt x="53549" y="73034"/>
                    </a:lnTo>
                    <a:lnTo>
                      <a:pt x="52388" y="74401"/>
                    </a:lnTo>
                    <a:lnTo>
                      <a:pt x="51293" y="75809"/>
                    </a:lnTo>
                    <a:lnTo>
                      <a:pt x="50278" y="77248"/>
                    </a:lnTo>
                    <a:lnTo>
                      <a:pt x="49330" y="78717"/>
                    </a:lnTo>
                    <a:lnTo>
                      <a:pt x="48435" y="80217"/>
                    </a:lnTo>
                    <a:lnTo>
                      <a:pt x="47620" y="81737"/>
                    </a:lnTo>
                    <a:lnTo>
                      <a:pt x="46846" y="83268"/>
                    </a:lnTo>
                    <a:lnTo>
                      <a:pt x="46151" y="84829"/>
                    </a:lnTo>
                    <a:lnTo>
                      <a:pt x="45497" y="86380"/>
                    </a:lnTo>
                    <a:lnTo>
                      <a:pt x="44896" y="87951"/>
                    </a:lnTo>
                    <a:lnTo>
                      <a:pt x="44362" y="89522"/>
                    </a:lnTo>
                    <a:lnTo>
                      <a:pt x="43868" y="91094"/>
                    </a:lnTo>
                    <a:lnTo>
                      <a:pt x="43414" y="92645"/>
                    </a:lnTo>
                    <a:lnTo>
                      <a:pt x="43026" y="94196"/>
                    </a:lnTo>
                    <a:lnTo>
                      <a:pt x="42666" y="95726"/>
                    </a:lnTo>
                    <a:lnTo>
                      <a:pt x="42345" y="97236"/>
                    </a:lnTo>
                    <a:lnTo>
                      <a:pt x="42065" y="98736"/>
                    </a:lnTo>
                    <a:lnTo>
                      <a:pt x="41825" y="100195"/>
                    </a:lnTo>
                    <a:lnTo>
                      <a:pt x="41598" y="101624"/>
                    </a:lnTo>
                    <a:lnTo>
                      <a:pt x="41424" y="103011"/>
                    </a:lnTo>
                    <a:lnTo>
                      <a:pt x="41277" y="104368"/>
                    </a:lnTo>
                    <a:lnTo>
                      <a:pt x="41144" y="105684"/>
                    </a:lnTo>
                    <a:lnTo>
                      <a:pt x="41063" y="106939"/>
                    </a:lnTo>
                    <a:lnTo>
                      <a:pt x="40970" y="108154"/>
                    </a:lnTo>
                    <a:lnTo>
                      <a:pt x="40930" y="109296"/>
                    </a:lnTo>
                    <a:lnTo>
                      <a:pt x="40890" y="110398"/>
                    </a:lnTo>
                    <a:lnTo>
                      <a:pt x="40863" y="111419"/>
                    </a:lnTo>
                    <a:lnTo>
                      <a:pt x="40863" y="112367"/>
                    </a:lnTo>
                    <a:lnTo>
                      <a:pt x="40863" y="113245"/>
                    </a:lnTo>
                    <a:lnTo>
                      <a:pt x="40876" y="114051"/>
                    </a:lnTo>
                    <a:lnTo>
                      <a:pt x="40890" y="114786"/>
                    </a:lnTo>
                    <a:lnTo>
                      <a:pt x="40916" y="115408"/>
                    </a:lnTo>
                    <a:lnTo>
                      <a:pt x="40903" y="115755"/>
                    </a:lnTo>
                    <a:lnTo>
                      <a:pt x="40863" y="116092"/>
                    </a:lnTo>
                    <a:lnTo>
                      <a:pt x="40756" y="116439"/>
                    </a:lnTo>
                    <a:lnTo>
                      <a:pt x="40623" y="116765"/>
                    </a:lnTo>
                    <a:lnTo>
                      <a:pt x="40436" y="117102"/>
                    </a:lnTo>
                    <a:lnTo>
                      <a:pt x="40235" y="117408"/>
                    </a:lnTo>
                    <a:lnTo>
                      <a:pt x="39982" y="117714"/>
                    </a:lnTo>
                    <a:lnTo>
                      <a:pt x="39715" y="118010"/>
                    </a:lnTo>
                    <a:lnTo>
                      <a:pt x="39407" y="118285"/>
                    </a:lnTo>
                    <a:lnTo>
                      <a:pt x="39087" y="118551"/>
                    </a:lnTo>
                    <a:lnTo>
                      <a:pt x="38740" y="118806"/>
                    </a:lnTo>
                    <a:lnTo>
                      <a:pt x="38366" y="119040"/>
                    </a:lnTo>
                    <a:lnTo>
                      <a:pt x="37979" y="119244"/>
                    </a:lnTo>
                    <a:lnTo>
                      <a:pt x="37578" y="119438"/>
                    </a:lnTo>
                    <a:lnTo>
                      <a:pt x="37151" y="119602"/>
                    </a:lnTo>
                    <a:lnTo>
                      <a:pt x="36737" y="119734"/>
                    </a:lnTo>
                    <a:lnTo>
                      <a:pt x="36309" y="119846"/>
                    </a:lnTo>
                    <a:lnTo>
                      <a:pt x="35869" y="119938"/>
                    </a:lnTo>
                    <a:lnTo>
                      <a:pt x="35441" y="119979"/>
                    </a:lnTo>
                    <a:lnTo>
                      <a:pt x="35001" y="120000"/>
                    </a:lnTo>
                    <a:lnTo>
                      <a:pt x="34573" y="119989"/>
                    </a:lnTo>
                    <a:lnTo>
                      <a:pt x="34146" y="119938"/>
                    </a:lnTo>
                    <a:lnTo>
                      <a:pt x="33719" y="119846"/>
                    </a:lnTo>
                    <a:lnTo>
                      <a:pt x="33318" y="119724"/>
                    </a:lnTo>
                    <a:lnTo>
                      <a:pt x="32931" y="119551"/>
                    </a:lnTo>
                    <a:lnTo>
                      <a:pt x="32557" y="119336"/>
                    </a:lnTo>
                    <a:lnTo>
                      <a:pt x="32196" y="119081"/>
                    </a:lnTo>
                    <a:lnTo>
                      <a:pt x="31862" y="118785"/>
                    </a:lnTo>
                    <a:lnTo>
                      <a:pt x="31555" y="118438"/>
                    </a:lnTo>
                    <a:lnTo>
                      <a:pt x="31275" y="118040"/>
                    </a:lnTo>
                    <a:lnTo>
                      <a:pt x="31021" y="117581"/>
                    </a:lnTo>
                    <a:lnTo>
                      <a:pt x="30807" y="117092"/>
                    </a:lnTo>
                    <a:close/>
                  </a:path>
                </a:pathLst>
              </a:custGeom>
              <a:solidFill>
                <a:sysClr val="window" lastClr="FFFFFF">
                  <a:lumMod val="85000"/>
                </a:sysClr>
              </a:solidFill>
              <a:ln>
                <a:noFill/>
              </a:ln>
            </p:spPr>
            <p:txBody>
              <a:bodyPr lIns="60941" tIns="30462" rIns="60941" bIns="30462" anchor="t" anchorCtr="0">
                <a:noAutofit/>
              </a:bodyPr>
              <a:lstStyle/>
              <a:p>
                <a:pPr>
                  <a:buClr>
                    <a:srgbClr val="000000"/>
                  </a:buClr>
                </a:pPr>
                <a:endParaRPr sz="1200" dirty="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grpSp>
        <p:sp>
          <p:nvSpPr>
            <p:cNvPr id="88" name="îṩḻïḍê"/>
            <p:cNvSpPr/>
            <p:nvPr>
              <p:custDataLst>
                <p:tags r:id="rId9"/>
              </p:custDataLst>
            </p:nvPr>
          </p:nvSpPr>
          <p:spPr>
            <a:xfrm flipH="1">
              <a:off x="4511824" y="3996885"/>
              <a:ext cx="621146" cy="635434"/>
            </a:xfrm>
            <a:custGeom>
              <a:avLst/>
              <a:gdLst/>
              <a:ahLst/>
              <a:cxnLst/>
              <a:rect l="0" t="0" r="0" b="0"/>
              <a:pathLst>
                <a:path w="120000" h="120000" extrusionOk="0">
                  <a:moveTo>
                    <a:pt x="120000" y="60038"/>
                  </a:moveTo>
                  <a:lnTo>
                    <a:pt x="119923" y="63127"/>
                  </a:lnTo>
                  <a:lnTo>
                    <a:pt x="119693" y="66177"/>
                  </a:lnTo>
                  <a:lnTo>
                    <a:pt x="119309" y="69189"/>
                  </a:lnTo>
                  <a:lnTo>
                    <a:pt x="118772" y="72123"/>
                  </a:lnTo>
                  <a:lnTo>
                    <a:pt x="118120" y="75057"/>
                  </a:lnTo>
                  <a:lnTo>
                    <a:pt x="117276" y="77915"/>
                  </a:lnTo>
                  <a:lnTo>
                    <a:pt x="116355" y="80694"/>
                  </a:lnTo>
                  <a:lnTo>
                    <a:pt x="115281" y="83397"/>
                  </a:lnTo>
                  <a:lnTo>
                    <a:pt x="114053" y="86023"/>
                  </a:lnTo>
                  <a:lnTo>
                    <a:pt x="112749" y="88610"/>
                  </a:lnTo>
                  <a:lnTo>
                    <a:pt x="111329" y="91119"/>
                  </a:lnTo>
                  <a:lnTo>
                    <a:pt x="109718" y="93590"/>
                  </a:lnTo>
                  <a:lnTo>
                    <a:pt x="108069" y="95907"/>
                  </a:lnTo>
                  <a:lnTo>
                    <a:pt x="106304" y="98185"/>
                  </a:lnTo>
                  <a:lnTo>
                    <a:pt x="104424" y="100386"/>
                  </a:lnTo>
                  <a:lnTo>
                    <a:pt x="102429" y="102432"/>
                  </a:lnTo>
                  <a:lnTo>
                    <a:pt x="100319" y="104440"/>
                  </a:lnTo>
                  <a:lnTo>
                    <a:pt x="98171" y="106332"/>
                  </a:lnTo>
                  <a:lnTo>
                    <a:pt x="95907" y="108108"/>
                  </a:lnTo>
                  <a:lnTo>
                    <a:pt x="93529" y="109768"/>
                  </a:lnTo>
                  <a:lnTo>
                    <a:pt x="91112" y="111312"/>
                  </a:lnTo>
                  <a:lnTo>
                    <a:pt x="88618" y="112779"/>
                  </a:lnTo>
                  <a:lnTo>
                    <a:pt x="86010" y="114131"/>
                  </a:lnTo>
                  <a:lnTo>
                    <a:pt x="83363" y="115289"/>
                  </a:lnTo>
                  <a:lnTo>
                    <a:pt x="80639" y="116370"/>
                  </a:lnTo>
                  <a:lnTo>
                    <a:pt x="77838" y="117335"/>
                  </a:lnTo>
                  <a:lnTo>
                    <a:pt x="75000" y="118146"/>
                  </a:lnTo>
                  <a:lnTo>
                    <a:pt x="72084" y="118803"/>
                  </a:lnTo>
                  <a:lnTo>
                    <a:pt x="69168" y="119343"/>
                  </a:lnTo>
                  <a:lnTo>
                    <a:pt x="66138" y="119729"/>
                  </a:lnTo>
                  <a:lnTo>
                    <a:pt x="63107" y="119922"/>
                  </a:lnTo>
                  <a:lnTo>
                    <a:pt x="60000" y="119999"/>
                  </a:lnTo>
                  <a:lnTo>
                    <a:pt x="56930" y="119922"/>
                  </a:lnTo>
                  <a:lnTo>
                    <a:pt x="53861" y="119729"/>
                  </a:lnTo>
                  <a:lnTo>
                    <a:pt x="50869" y="119343"/>
                  </a:lnTo>
                  <a:lnTo>
                    <a:pt x="47915" y="118803"/>
                  </a:lnTo>
                  <a:lnTo>
                    <a:pt x="45038" y="118146"/>
                  </a:lnTo>
                  <a:lnTo>
                    <a:pt x="42161" y="117335"/>
                  </a:lnTo>
                  <a:lnTo>
                    <a:pt x="39360" y="116370"/>
                  </a:lnTo>
                  <a:lnTo>
                    <a:pt x="36636" y="115289"/>
                  </a:lnTo>
                  <a:lnTo>
                    <a:pt x="33951" y="114131"/>
                  </a:lnTo>
                  <a:lnTo>
                    <a:pt x="31381" y="112779"/>
                  </a:lnTo>
                  <a:lnTo>
                    <a:pt x="28887" y="111312"/>
                  </a:lnTo>
                  <a:lnTo>
                    <a:pt x="26432" y="109768"/>
                  </a:lnTo>
                  <a:lnTo>
                    <a:pt x="24053" y="108108"/>
                  </a:lnTo>
                  <a:lnTo>
                    <a:pt x="21828" y="106332"/>
                  </a:lnTo>
                  <a:lnTo>
                    <a:pt x="19641" y="104440"/>
                  </a:lnTo>
                  <a:lnTo>
                    <a:pt x="17570" y="102432"/>
                  </a:lnTo>
                  <a:lnTo>
                    <a:pt x="15537" y="100386"/>
                  </a:lnTo>
                  <a:lnTo>
                    <a:pt x="13657" y="98185"/>
                  </a:lnTo>
                  <a:lnTo>
                    <a:pt x="11930" y="95907"/>
                  </a:lnTo>
                  <a:lnTo>
                    <a:pt x="10242" y="93590"/>
                  </a:lnTo>
                  <a:lnTo>
                    <a:pt x="8670" y="91119"/>
                  </a:lnTo>
                  <a:lnTo>
                    <a:pt x="7212" y="88610"/>
                  </a:lnTo>
                  <a:lnTo>
                    <a:pt x="5907" y="86023"/>
                  </a:lnTo>
                  <a:lnTo>
                    <a:pt x="4680" y="83397"/>
                  </a:lnTo>
                  <a:lnTo>
                    <a:pt x="3606" y="80694"/>
                  </a:lnTo>
                  <a:lnTo>
                    <a:pt x="2685" y="77915"/>
                  </a:lnTo>
                  <a:lnTo>
                    <a:pt x="1879" y="75057"/>
                  </a:lnTo>
                  <a:lnTo>
                    <a:pt x="1189" y="72123"/>
                  </a:lnTo>
                  <a:lnTo>
                    <a:pt x="690" y="69189"/>
                  </a:lnTo>
                  <a:lnTo>
                    <a:pt x="268" y="66177"/>
                  </a:lnTo>
                  <a:lnTo>
                    <a:pt x="76" y="63127"/>
                  </a:lnTo>
                  <a:lnTo>
                    <a:pt x="0" y="60038"/>
                  </a:lnTo>
                  <a:lnTo>
                    <a:pt x="76" y="56949"/>
                  </a:lnTo>
                  <a:lnTo>
                    <a:pt x="268" y="53899"/>
                  </a:lnTo>
                  <a:lnTo>
                    <a:pt x="690" y="50888"/>
                  </a:lnTo>
                  <a:lnTo>
                    <a:pt x="1189" y="47953"/>
                  </a:lnTo>
                  <a:lnTo>
                    <a:pt x="1879" y="45057"/>
                  </a:lnTo>
                  <a:lnTo>
                    <a:pt x="2685" y="42200"/>
                  </a:lnTo>
                  <a:lnTo>
                    <a:pt x="3606" y="39420"/>
                  </a:lnTo>
                  <a:lnTo>
                    <a:pt x="4680" y="36718"/>
                  </a:lnTo>
                  <a:lnTo>
                    <a:pt x="5907" y="34015"/>
                  </a:lnTo>
                  <a:lnTo>
                    <a:pt x="7212" y="31428"/>
                  </a:lnTo>
                  <a:lnTo>
                    <a:pt x="8670" y="28957"/>
                  </a:lnTo>
                  <a:lnTo>
                    <a:pt x="10242" y="26486"/>
                  </a:lnTo>
                  <a:lnTo>
                    <a:pt x="11930" y="24131"/>
                  </a:lnTo>
                  <a:lnTo>
                    <a:pt x="13657" y="21891"/>
                  </a:lnTo>
                  <a:lnTo>
                    <a:pt x="15537" y="19729"/>
                  </a:lnTo>
                  <a:lnTo>
                    <a:pt x="17570" y="17644"/>
                  </a:lnTo>
                  <a:lnTo>
                    <a:pt x="19641" y="15637"/>
                  </a:lnTo>
                  <a:lnTo>
                    <a:pt x="21828" y="13745"/>
                  </a:lnTo>
                  <a:lnTo>
                    <a:pt x="24053" y="11969"/>
                  </a:lnTo>
                  <a:lnTo>
                    <a:pt x="26432" y="10270"/>
                  </a:lnTo>
                  <a:lnTo>
                    <a:pt x="28887" y="8725"/>
                  </a:lnTo>
                  <a:lnTo>
                    <a:pt x="31381" y="7297"/>
                  </a:lnTo>
                  <a:lnTo>
                    <a:pt x="33951" y="5945"/>
                  </a:lnTo>
                  <a:lnTo>
                    <a:pt x="36636" y="4749"/>
                  </a:lnTo>
                  <a:lnTo>
                    <a:pt x="39360" y="3706"/>
                  </a:lnTo>
                  <a:lnTo>
                    <a:pt x="42161" y="2741"/>
                  </a:lnTo>
                  <a:lnTo>
                    <a:pt x="45038" y="1930"/>
                  </a:lnTo>
                  <a:lnTo>
                    <a:pt x="47915" y="1274"/>
                  </a:lnTo>
                  <a:lnTo>
                    <a:pt x="50869" y="733"/>
                  </a:lnTo>
                  <a:lnTo>
                    <a:pt x="53861" y="347"/>
                  </a:lnTo>
                  <a:lnTo>
                    <a:pt x="56930" y="115"/>
                  </a:lnTo>
                  <a:lnTo>
                    <a:pt x="60000" y="0"/>
                  </a:lnTo>
                  <a:lnTo>
                    <a:pt x="63107" y="115"/>
                  </a:lnTo>
                  <a:lnTo>
                    <a:pt x="66138" y="347"/>
                  </a:lnTo>
                  <a:lnTo>
                    <a:pt x="69168" y="733"/>
                  </a:lnTo>
                  <a:lnTo>
                    <a:pt x="72084" y="1274"/>
                  </a:lnTo>
                  <a:lnTo>
                    <a:pt x="75000" y="1930"/>
                  </a:lnTo>
                  <a:lnTo>
                    <a:pt x="77838" y="2741"/>
                  </a:lnTo>
                  <a:lnTo>
                    <a:pt x="80639" y="3706"/>
                  </a:lnTo>
                  <a:lnTo>
                    <a:pt x="83363" y="4749"/>
                  </a:lnTo>
                  <a:lnTo>
                    <a:pt x="86010" y="5945"/>
                  </a:lnTo>
                  <a:lnTo>
                    <a:pt x="88618" y="7297"/>
                  </a:lnTo>
                  <a:lnTo>
                    <a:pt x="91112" y="8725"/>
                  </a:lnTo>
                  <a:lnTo>
                    <a:pt x="93529" y="10270"/>
                  </a:lnTo>
                  <a:lnTo>
                    <a:pt x="95907" y="11969"/>
                  </a:lnTo>
                  <a:lnTo>
                    <a:pt x="98171" y="13745"/>
                  </a:lnTo>
                  <a:lnTo>
                    <a:pt x="100319" y="15637"/>
                  </a:lnTo>
                  <a:lnTo>
                    <a:pt x="102429" y="17644"/>
                  </a:lnTo>
                  <a:lnTo>
                    <a:pt x="104424" y="19729"/>
                  </a:lnTo>
                  <a:lnTo>
                    <a:pt x="106304" y="21891"/>
                  </a:lnTo>
                  <a:lnTo>
                    <a:pt x="108069" y="24131"/>
                  </a:lnTo>
                  <a:lnTo>
                    <a:pt x="109718" y="26486"/>
                  </a:lnTo>
                  <a:lnTo>
                    <a:pt x="111329" y="28957"/>
                  </a:lnTo>
                  <a:lnTo>
                    <a:pt x="112749" y="31428"/>
                  </a:lnTo>
                  <a:lnTo>
                    <a:pt x="114053" y="34015"/>
                  </a:lnTo>
                  <a:lnTo>
                    <a:pt x="115281" y="36718"/>
                  </a:lnTo>
                  <a:lnTo>
                    <a:pt x="116355" y="39420"/>
                  </a:lnTo>
                  <a:lnTo>
                    <a:pt x="117276" y="42200"/>
                  </a:lnTo>
                  <a:lnTo>
                    <a:pt x="118120" y="45057"/>
                  </a:lnTo>
                  <a:lnTo>
                    <a:pt x="118772" y="47953"/>
                  </a:lnTo>
                  <a:lnTo>
                    <a:pt x="119309" y="50888"/>
                  </a:lnTo>
                  <a:lnTo>
                    <a:pt x="119693" y="53899"/>
                  </a:lnTo>
                  <a:lnTo>
                    <a:pt x="119923" y="56949"/>
                  </a:lnTo>
                  <a:lnTo>
                    <a:pt x="120000" y="60038"/>
                  </a:lnTo>
                  <a:close/>
                </a:path>
              </a:pathLst>
            </a:custGeom>
            <a:solidFill>
              <a:srgbClr val="C00000"/>
            </a:solidFill>
            <a:ln>
              <a:noFill/>
            </a:ln>
          </p:spPr>
          <p:txBody>
            <a:bodyPr lIns="60941" tIns="30462" rIns="60941" bIns="30462" anchor="t" anchorCtr="0">
              <a:noAutofit/>
            </a:bodyPr>
            <a:lstStyle/>
            <a:p>
              <a:pPr>
                <a:buClr>
                  <a:srgbClr val="000000"/>
                </a:buClr>
              </a:pPr>
              <a:endParaRPr sz="120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sp>
          <p:nvSpPr>
            <p:cNvPr id="89" name="îŝḻiḑê"/>
            <p:cNvSpPr/>
            <p:nvPr>
              <p:custDataLst>
                <p:tags r:id="rId10"/>
              </p:custDataLst>
            </p:nvPr>
          </p:nvSpPr>
          <p:spPr>
            <a:xfrm flipH="1">
              <a:off x="4997336" y="3579822"/>
              <a:ext cx="438911" cy="448975"/>
            </a:xfrm>
            <a:custGeom>
              <a:avLst/>
              <a:gdLst/>
              <a:ahLst/>
              <a:cxnLst/>
              <a:rect l="0" t="0" r="0" b="0"/>
              <a:pathLst>
                <a:path w="120000" h="120000" extrusionOk="0">
                  <a:moveTo>
                    <a:pt x="120000" y="59972"/>
                  </a:moveTo>
                  <a:lnTo>
                    <a:pt x="119945" y="63088"/>
                  </a:lnTo>
                  <a:lnTo>
                    <a:pt x="119674" y="66095"/>
                  </a:lnTo>
                  <a:lnTo>
                    <a:pt x="119294" y="69157"/>
                  </a:lnTo>
                  <a:lnTo>
                    <a:pt x="118751" y="72109"/>
                  </a:lnTo>
                  <a:lnTo>
                    <a:pt x="118100" y="75006"/>
                  </a:lnTo>
                  <a:lnTo>
                    <a:pt x="117286" y="77904"/>
                  </a:lnTo>
                  <a:lnTo>
                    <a:pt x="116309" y="80637"/>
                  </a:lnTo>
                  <a:lnTo>
                    <a:pt x="115278" y="83371"/>
                  </a:lnTo>
                  <a:lnTo>
                    <a:pt x="114084" y="86050"/>
                  </a:lnTo>
                  <a:lnTo>
                    <a:pt x="112727" y="88619"/>
                  </a:lnTo>
                  <a:lnTo>
                    <a:pt x="111316" y="91134"/>
                  </a:lnTo>
                  <a:lnTo>
                    <a:pt x="109687" y="93594"/>
                  </a:lnTo>
                  <a:lnTo>
                    <a:pt x="108059" y="95890"/>
                  </a:lnTo>
                  <a:lnTo>
                    <a:pt x="106268" y="98186"/>
                  </a:lnTo>
                  <a:lnTo>
                    <a:pt x="104369" y="100373"/>
                  </a:lnTo>
                  <a:lnTo>
                    <a:pt x="102360" y="102451"/>
                  </a:lnTo>
                  <a:lnTo>
                    <a:pt x="100298" y="104419"/>
                  </a:lnTo>
                  <a:lnTo>
                    <a:pt x="98127" y="106332"/>
                  </a:lnTo>
                  <a:lnTo>
                    <a:pt x="95902" y="108082"/>
                  </a:lnTo>
                  <a:lnTo>
                    <a:pt x="93514" y="109776"/>
                  </a:lnTo>
                  <a:lnTo>
                    <a:pt x="91126" y="111307"/>
                  </a:lnTo>
                  <a:lnTo>
                    <a:pt x="88575" y="112783"/>
                  </a:lnTo>
                  <a:lnTo>
                    <a:pt x="85970" y="114095"/>
                  </a:lnTo>
                  <a:lnTo>
                    <a:pt x="83310" y="115298"/>
                  </a:lnTo>
                  <a:lnTo>
                    <a:pt x="80597" y="116337"/>
                  </a:lnTo>
                  <a:lnTo>
                    <a:pt x="77829" y="117321"/>
                  </a:lnTo>
                  <a:lnTo>
                    <a:pt x="74952" y="118141"/>
                  </a:lnTo>
                  <a:lnTo>
                    <a:pt x="72075" y="118797"/>
                  </a:lnTo>
                  <a:lnTo>
                    <a:pt x="69145" y="119289"/>
                  </a:lnTo>
                  <a:lnTo>
                    <a:pt x="66105" y="119726"/>
                  </a:lnTo>
                  <a:lnTo>
                    <a:pt x="63066" y="119945"/>
                  </a:lnTo>
                  <a:lnTo>
                    <a:pt x="59972" y="120000"/>
                  </a:lnTo>
                  <a:lnTo>
                    <a:pt x="56933" y="119945"/>
                  </a:lnTo>
                  <a:lnTo>
                    <a:pt x="53839" y="119726"/>
                  </a:lnTo>
                  <a:lnTo>
                    <a:pt x="50800" y="119289"/>
                  </a:lnTo>
                  <a:lnTo>
                    <a:pt x="47869" y="118797"/>
                  </a:lnTo>
                  <a:lnTo>
                    <a:pt x="44993" y="118141"/>
                  </a:lnTo>
                  <a:lnTo>
                    <a:pt x="42116" y="117321"/>
                  </a:lnTo>
                  <a:lnTo>
                    <a:pt x="39348" y="116337"/>
                  </a:lnTo>
                  <a:lnTo>
                    <a:pt x="36635" y="115298"/>
                  </a:lnTo>
                  <a:lnTo>
                    <a:pt x="33921" y="114095"/>
                  </a:lnTo>
                  <a:lnTo>
                    <a:pt x="31370" y="112783"/>
                  </a:lnTo>
                  <a:lnTo>
                    <a:pt x="28873" y="111307"/>
                  </a:lnTo>
                  <a:lnTo>
                    <a:pt x="26431" y="109776"/>
                  </a:lnTo>
                  <a:lnTo>
                    <a:pt x="24097" y="108082"/>
                  </a:lnTo>
                  <a:lnTo>
                    <a:pt x="21818" y="106332"/>
                  </a:lnTo>
                  <a:lnTo>
                    <a:pt x="19647" y="104419"/>
                  </a:lnTo>
                  <a:lnTo>
                    <a:pt x="17584" y="102451"/>
                  </a:lnTo>
                  <a:lnTo>
                    <a:pt x="15576" y="100373"/>
                  </a:lnTo>
                  <a:lnTo>
                    <a:pt x="13677" y="98186"/>
                  </a:lnTo>
                  <a:lnTo>
                    <a:pt x="11886" y="95890"/>
                  </a:lnTo>
                  <a:lnTo>
                    <a:pt x="10257" y="93594"/>
                  </a:lnTo>
                  <a:lnTo>
                    <a:pt x="8629" y="91134"/>
                  </a:lnTo>
                  <a:lnTo>
                    <a:pt x="7218" y="88619"/>
                  </a:lnTo>
                  <a:lnTo>
                    <a:pt x="5861" y="86050"/>
                  </a:lnTo>
                  <a:lnTo>
                    <a:pt x="4721" y="83371"/>
                  </a:lnTo>
                  <a:lnTo>
                    <a:pt x="3636" y="80637"/>
                  </a:lnTo>
                  <a:lnTo>
                    <a:pt x="2713" y="77904"/>
                  </a:lnTo>
                  <a:lnTo>
                    <a:pt x="1845" y="75006"/>
                  </a:lnTo>
                  <a:lnTo>
                    <a:pt x="1194" y="72109"/>
                  </a:lnTo>
                  <a:lnTo>
                    <a:pt x="705" y="69157"/>
                  </a:lnTo>
                  <a:lnTo>
                    <a:pt x="271" y="66095"/>
                  </a:lnTo>
                  <a:lnTo>
                    <a:pt x="54" y="63088"/>
                  </a:lnTo>
                  <a:lnTo>
                    <a:pt x="0" y="59972"/>
                  </a:lnTo>
                  <a:lnTo>
                    <a:pt x="54" y="56911"/>
                  </a:lnTo>
                  <a:lnTo>
                    <a:pt x="271" y="53904"/>
                  </a:lnTo>
                  <a:lnTo>
                    <a:pt x="705" y="50897"/>
                  </a:lnTo>
                  <a:lnTo>
                    <a:pt x="1194" y="47945"/>
                  </a:lnTo>
                  <a:lnTo>
                    <a:pt x="1845" y="45047"/>
                  </a:lnTo>
                  <a:lnTo>
                    <a:pt x="2713" y="42150"/>
                  </a:lnTo>
                  <a:lnTo>
                    <a:pt x="3636" y="39362"/>
                  </a:lnTo>
                  <a:lnTo>
                    <a:pt x="4721" y="36628"/>
                  </a:lnTo>
                  <a:lnTo>
                    <a:pt x="5861" y="33949"/>
                  </a:lnTo>
                  <a:lnTo>
                    <a:pt x="7218" y="31380"/>
                  </a:lnTo>
                  <a:lnTo>
                    <a:pt x="8629" y="28865"/>
                  </a:lnTo>
                  <a:lnTo>
                    <a:pt x="10257" y="26460"/>
                  </a:lnTo>
                  <a:lnTo>
                    <a:pt x="11886" y="24109"/>
                  </a:lnTo>
                  <a:lnTo>
                    <a:pt x="13677" y="21813"/>
                  </a:lnTo>
                  <a:lnTo>
                    <a:pt x="15576" y="19681"/>
                  </a:lnTo>
                  <a:lnTo>
                    <a:pt x="17584" y="17548"/>
                  </a:lnTo>
                  <a:lnTo>
                    <a:pt x="19647" y="15580"/>
                  </a:lnTo>
                  <a:lnTo>
                    <a:pt x="21818" y="13722"/>
                  </a:lnTo>
                  <a:lnTo>
                    <a:pt x="24097" y="11917"/>
                  </a:lnTo>
                  <a:lnTo>
                    <a:pt x="26431" y="10223"/>
                  </a:lnTo>
                  <a:lnTo>
                    <a:pt x="28873" y="8692"/>
                  </a:lnTo>
                  <a:lnTo>
                    <a:pt x="31370" y="7216"/>
                  </a:lnTo>
                  <a:lnTo>
                    <a:pt x="33921" y="5904"/>
                  </a:lnTo>
                  <a:lnTo>
                    <a:pt x="36635" y="4701"/>
                  </a:lnTo>
                  <a:lnTo>
                    <a:pt x="39348" y="3662"/>
                  </a:lnTo>
                  <a:lnTo>
                    <a:pt x="42116" y="2733"/>
                  </a:lnTo>
                  <a:lnTo>
                    <a:pt x="44993" y="1913"/>
                  </a:lnTo>
                  <a:lnTo>
                    <a:pt x="47869" y="1257"/>
                  </a:lnTo>
                  <a:lnTo>
                    <a:pt x="50800" y="710"/>
                  </a:lnTo>
                  <a:lnTo>
                    <a:pt x="53839" y="273"/>
                  </a:lnTo>
                  <a:lnTo>
                    <a:pt x="56933" y="54"/>
                  </a:lnTo>
                  <a:lnTo>
                    <a:pt x="59972" y="0"/>
                  </a:lnTo>
                  <a:lnTo>
                    <a:pt x="63066" y="54"/>
                  </a:lnTo>
                  <a:lnTo>
                    <a:pt x="66105" y="273"/>
                  </a:lnTo>
                  <a:lnTo>
                    <a:pt x="69145" y="710"/>
                  </a:lnTo>
                  <a:lnTo>
                    <a:pt x="72075" y="1257"/>
                  </a:lnTo>
                  <a:lnTo>
                    <a:pt x="74952" y="1913"/>
                  </a:lnTo>
                  <a:lnTo>
                    <a:pt x="77829" y="2733"/>
                  </a:lnTo>
                  <a:lnTo>
                    <a:pt x="80597" y="3662"/>
                  </a:lnTo>
                  <a:lnTo>
                    <a:pt x="83310" y="4701"/>
                  </a:lnTo>
                  <a:lnTo>
                    <a:pt x="85970" y="5904"/>
                  </a:lnTo>
                  <a:lnTo>
                    <a:pt x="88575" y="7216"/>
                  </a:lnTo>
                  <a:lnTo>
                    <a:pt x="91126" y="8692"/>
                  </a:lnTo>
                  <a:lnTo>
                    <a:pt x="93514" y="10223"/>
                  </a:lnTo>
                  <a:lnTo>
                    <a:pt x="95902" y="11917"/>
                  </a:lnTo>
                  <a:lnTo>
                    <a:pt x="98127" y="13722"/>
                  </a:lnTo>
                  <a:lnTo>
                    <a:pt x="100298" y="15580"/>
                  </a:lnTo>
                  <a:lnTo>
                    <a:pt x="102360" y="17548"/>
                  </a:lnTo>
                  <a:lnTo>
                    <a:pt x="104369" y="19681"/>
                  </a:lnTo>
                  <a:lnTo>
                    <a:pt x="106268" y="21813"/>
                  </a:lnTo>
                  <a:lnTo>
                    <a:pt x="108059" y="24109"/>
                  </a:lnTo>
                  <a:lnTo>
                    <a:pt x="109687" y="26460"/>
                  </a:lnTo>
                  <a:lnTo>
                    <a:pt x="111316" y="28865"/>
                  </a:lnTo>
                  <a:lnTo>
                    <a:pt x="112727" y="31380"/>
                  </a:lnTo>
                  <a:lnTo>
                    <a:pt x="114084" y="33949"/>
                  </a:lnTo>
                  <a:lnTo>
                    <a:pt x="115278" y="36628"/>
                  </a:lnTo>
                  <a:lnTo>
                    <a:pt x="116309" y="39362"/>
                  </a:lnTo>
                  <a:lnTo>
                    <a:pt x="117286" y="42150"/>
                  </a:lnTo>
                  <a:lnTo>
                    <a:pt x="118100" y="45047"/>
                  </a:lnTo>
                  <a:lnTo>
                    <a:pt x="118751" y="47945"/>
                  </a:lnTo>
                  <a:lnTo>
                    <a:pt x="119294" y="50897"/>
                  </a:lnTo>
                  <a:lnTo>
                    <a:pt x="119674" y="53904"/>
                  </a:lnTo>
                  <a:lnTo>
                    <a:pt x="119945" y="56911"/>
                  </a:lnTo>
                  <a:lnTo>
                    <a:pt x="120000" y="59972"/>
                  </a:lnTo>
                  <a:close/>
                </a:path>
              </a:pathLst>
            </a:custGeom>
            <a:solidFill>
              <a:srgbClr val="44546A">
                <a:lumMod val="50000"/>
              </a:srgbClr>
            </a:solidFill>
            <a:ln>
              <a:noFill/>
            </a:ln>
          </p:spPr>
          <p:txBody>
            <a:bodyPr lIns="60941" tIns="30462" rIns="60941" bIns="30462" anchor="t" anchorCtr="0">
              <a:noAutofit/>
            </a:bodyPr>
            <a:lstStyle/>
            <a:p>
              <a:pPr>
                <a:buClr>
                  <a:srgbClr val="000000"/>
                </a:buClr>
              </a:pPr>
              <a:endParaRPr sz="120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sp>
          <p:nvSpPr>
            <p:cNvPr id="90" name="îṡlîḋè"/>
            <p:cNvSpPr/>
            <p:nvPr>
              <p:custDataLst>
                <p:tags r:id="rId11"/>
              </p:custDataLst>
            </p:nvPr>
          </p:nvSpPr>
          <p:spPr>
            <a:xfrm flipH="1">
              <a:off x="5333070" y="2580652"/>
              <a:ext cx="908791" cy="930458"/>
            </a:xfrm>
            <a:custGeom>
              <a:avLst/>
              <a:gdLst/>
              <a:ahLst/>
              <a:cxnLst/>
              <a:rect l="0" t="0" r="0" b="0"/>
              <a:pathLst>
                <a:path w="120000" h="120000" extrusionOk="0">
                  <a:moveTo>
                    <a:pt x="120000" y="59973"/>
                  </a:moveTo>
                  <a:lnTo>
                    <a:pt x="119921" y="63059"/>
                  </a:lnTo>
                  <a:lnTo>
                    <a:pt x="119685" y="66118"/>
                  </a:lnTo>
                  <a:lnTo>
                    <a:pt x="119318" y="69098"/>
                  </a:lnTo>
                  <a:lnTo>
                    <a:pt x="118768" y="72079"/>
                  </a:lnTo>
                  <a:lnTo>
                    <a:pt x="118113" y="74980"/>
                  </a:lnTo>
                  <a:lnTo>
                    <a:pt x="117327" y="77828"/>
                  </a:lnTo>
                  <a:lnTo>
                    <a:pt x="116358" y="80624"/>
                  </a:lnTo>
                  <a:lnTo>
                    <a:pt x="115283" y="83340"/>
                  </a:lnTo>
                  <a:lnTo>
                    <a:pt x="114104" y="85978"/>
                  </a:lnTo>
                  <a:lnTo>
                    <a:pt x="112768" y="88562"/>
                  </a:lnTo>
                  <a:lnTo>
                    <a:pt x="111301" y="91094"/>
                  </a:lnTo>
                  <a:lnTo>
                    <a:pt x="109755" y="93547"/>
                  </a:lnTo>
                  <a:lnTo>
                    <a:pt x="108078" y="95868"/>
                  </a:lnTo>
                  <a:lnTo>
                    <a:pt x="106323" y="98162"/>
                  </a:lnTo>
                  <a:lnTo>
                    <a:pt x="104410" y="100325"/>
                  </a:lnTo>
                  <a:lnTo>
                    <a:pt x="102445" y="102408"/>
                  </a:lnTo>
                  <a:lnTo>
                    <a:pt x="100349" y="104386"/>
                  </a:lnTo>
                  <a:lnTo>
                    <a:pt x="98148" y="106285"/>
                  </a:lnTo>
                  <a:lnTo>
                    <a:pt x="95895" y="108079"/>
                  </a:lnTo>
                  <a:lnTo>
                    <a:pt x="93537" y="109740"/>
                  </a:lnTo>
                  <a:lnTo>
                    <a:pt x="91126" y="111296"/>
                  </a:lnTo>
                  <a:lnTo>
                    <a:pt x="88611" y="112747"/>
                  </a:lnTo>
                  <a:lnTo>
                    <a:pt x="86017" y="114065"/>
                  </a:lnTo>
                  <a:lnTo>
                    <a:pt x="83371" y="115252"/>
                  </a:lnTo>
                  <a:lnTo>
                    <a:pt x="80620" y="116334"/>
                  </a:lnTo>
                  <a:lnTo>
                    <a:pt x="77842" y="117283"/>
                  </a:lnTo>
                  <a:lnTo>
                    <a:pt x="75013" y="118074"/>
                  </a:lnTo>
                  <a:lnTo>
                    <a:pt x="72104" y="118760"/>
                  </a:lnTo>
                  <a:lnTo>
                    <a:pt x="69144" y="119287"/>
                  </a:lnTo>
                  <a:lnTo>
                    <a:pt x="66131" y="119683"/>
                  </a:lnTo>
                  <a:lnTo>
                    <a:pt x="63091" y="119894"/>
                  </a:lnTo>
                  <a:lnTo>
                    <a:pt x="60000" y="120000"/>
                  </a:lnTo>
                  <a:lnTo>
                    <a:pt x="56908" y="119894"/>
                  </a:lnTo>
                  <a:lnTo>
                    <a:pt x="53842" y="119683"/>
                  </a:lnTo>
                  <a:lnTo>
                    <a:pt x="50855" y="119287"/>
                  </a:lnTo>
                  <a:lnTo>
                    <a:pt x="47921" y="118760"/>
                  </a:lnTo>
                  <a:lnTo>
                    <a:pt x="45013" y="118074"/>
                  </a:lnTo>
                  <a:lnTo>
                    <a:pt x="42157" y="117283"/>
                  </a:lnTo>
                  <a:lnTo>
                    <a:pt x="39379" y="116334"/>
                  </a:lnTo>
                  <a:lnTo>
                    <a:pt x="36628" y="115252"/>
                  </a:lnTo>
                  <a:lnTo>
                    <a:pt x="33982" y="114065"/>
                  </a:lnTo>
                  <a:lnTo>
                    <a:pt x="31388" y="112747"/>
                  </a:lnTo>
                  <a:lnTo>
                    <a:pt x="28873" y="111296"/>
                  </a:lnTo>
                  <a:lnTo>
                    <a:pt x="26462" y="109740"/>
                  </a:lnTo>
                  <a:lnTo>
                    <a:pt x="24078" y="108079"/>
                  </a:lnTo>
                  <a:lnTo>
                    <a:pt x="21825" y="106285"/>
                  </a:lnTo>
                  <a:lnTo>
                    <a:pt x="19676" y="104386"/>
                  </a:lnTo>
                  <a:lnTo>
                    <a:pt x="17554" y="102408"/>
                  </a:lnTo>
                  <a:lnTo>
                    <a:pt x="15589" y="100325"/>
                  </a:lnTo>
                  <a:lnTo>
                    <a:pt x="13703" y="98162"/>
                  </a:lnTo>
                  <a:lnTo>
                    <a:pt x="11921" y="95868"/>
                  </a:lnTo>
                  <a:lnTo>
                    <a:pt x="10218" y="93547"/>
                  </a:lnTo>
                  <a:lnTo>
                    <a:pt x="8698" y="91094"/>
                  </a:lnTo>
                  <a:lnTo>
                    <a:pt x="7231" y="88562"/>
                  </a:lnTo>
                  <a:lnTo>
                    <a:pt x="5895" y="85978"/>
                  </a:lnTo>
                  <a:lnTo>
                    <a:pt x="4689" y="83340"/>
                  </a:lnTo>
                  <a:lnTo>
                    <a:pt x="3641" y="80624"/>
                  </a:lnTo>
                  <a:lnTo>
                    <a:pt x="2698" y="77828"/>
                  </a:lnTo>
                  <a:lnTo>
                    <a:pt x="1886" y="74980"/>
                  </a:lnTo>
                  <a:lnTo>
                    <a:pt x="1231" y="72079"/>
                  </a:lnTo>
                  <a:lnTo>
                    <a:pt x="681" y="69098"/>
                  </a:lnTo>
                  <a:lnTo>
                    <a:pt x="314" y="66118"/>
                  </a:lnTo>
                  <a:lnTo>
                    <a:pt x="78" y="63059"/>
                  </a:lnTo>
                  <a:lnTo>
                    <a:pt x="0" y="59973"/>
                  </a:lnTo>
                  <a:lnTo>
                    <a:pt x="78" y="56914"/>
                  </a:lnTo>
                  <a:lnTo>
                    <a:pt x="314" y="53854"/>
                  </a:lnTo>
                  <a:lnTo>
                    <a:pt x="681" y="50821"/>
                  </a:lnTo>
                  <a:lnTo>
                    <a:pt x="1231" y="47894"/>
                  </a:lnTo>
                  <a:lnTo>
                    <a:pt x="1886" y="44993"/>
                  </a:lnTo>
                  <a:lnTo>
                    <a:pt x="2698" y="42145"/>
                  </a:lnTo>
                  <a:lnTo>
                    <a:pt x="3641" y="39349"/>
                  </a:lnTo>
                  <a:lnTo>
                    <a:pt x="4689" y="36632"/>
                  </a:lnTo>
                  <a:lnTo>
                    <a:pt x="5895" y="33969"/>
                  </a:lnTo>
                  <a:lnTo>
                    <a:pt x="7231" y="31384"/>
                  </a:lnTo>
                  <a:lnTo>
                    <a:pt x="8698" y="28879"/>
                  </a:lnTo>
                  <a:lnTo>
                    <a:pt x="10218" y="26426"/>
                  </a:lnTo>
                  <a:lnTo>
                    <a:pt x="11921" y="24079"/>
                  </a:lnTo>
                  <a:lnTo>
                    <a:pt x="13703" y="21810"/>
                  </a:lnTo>
                  <a:lnTo>
                    <a:pt x="15589" y="19648"/>
                  </a:lnTo>
                  <a:lnTo>
                    <a:pt x="17554" y="17564"/>
                  </a:lnTo>
                  <a:lnTo>
                    <a:pt x="19650" y="15560"/>
                  </a:lnTo>
                  <a:lnTo>
                    <a:pt x="21825" y="13687"/>
                  </a:lnTo>
                  <a:lnTo>
                    <a:pt x="24078" y="11920"/>
                  </a:lnTo>
                  <a:lnTo>
                    <a:pt x="26462" y="10232"/>
                  </a:lnTo>
                  <a:lnTo>
                    <a:pt x="28873" y="8703"/>
                  </a:lnTo>
                  <a:lnTo>
                    <a:pt x="31388" y="7252"/>
                  </a:lnTo>
                  <a:lnTo>
                    <a:pt x="33982" y="5907"/>
                  </a:lnTo>
                  <a:lnTo>
                    <a:pt x="36628" y="4694"/>
                  </a:lnTo>
                  <a:lnTo>
                    <a:pt x="39379" y="3639"/>
                  </a:lnTo>
                  <a:lnTo>
                    <a:pt x="42157" y="2716"/>
                  </a:lnTo>
                  <a:lnTo>
                    <a:pt x="45013" y="1872"/>
                  </a:lnTo>
                  <a:lnTo>
                    <a:pt x="47921" y="1213"/>
                  </a:lnTo>
                  <a:lnTo>
                    <a:pt x="50855" y="685"/>
                  </a:lnTo>
                  <a:lnTo>
                    <a:pt x="53842" y="316"/>
                  </a:lnTo>
                  <a:lnTo>
                    <a:pt x="56908" y="79"/>
                  </a:lnTo>
                  <a:lnTo>
                    <a:pt x="60000" y="0"/>
                  </a:lnTo>
                  <a:lnTo>
                    <a:pt x="63091" y="79"/>
                  </a:lnTo>
                  <a:lnTo>
                    <a:pt x="66131" y="316"/>
                  </a:lnTo>
                  <a:lnTo>
                    <a:pt x="69144" y="685"/>
                  </a:lnTo>
                  <a:lnTo>
                    <a:pt x="72104" y="1213"/>
                  </a:lnTo>
                  <a:lnTo>
                    <a:pt x="75013" y="1872"/>
                  </a:lnTo>
                  <a:lnTo>
                    <a:pt x="77842" y="2716"/>
                  </a:lnTo>
                  <a:lnTo>
                    <a:pt x="80620" y="3639"/>
                  </a:lnTo>
                  <a:lnTo>
                    <a:pt x="83371" y="4694"/>
                  </a:lnTo>
                  <a:lnTo>
                    <a:pt x="86017" y="5907"/>
                  </a:lnTo>
                  <a:lnTo>
                    <a:pt x="88611" y="7252"/>
                  </a:lnTo>
                  <a:lnTo>
                    <a:pt x="91126" y="8703"/>
                  </a:lnTo>
                  <a:lnTo>
                    <a:pt x="93537" y="10232"/>
                  </a:lnTo>
                  <a:lnTo>
                    <a:pt x="95895" y="11920"/>
                  </a:lnTo>
                  <a:lnTo>
                    <a:pt x="98148" y="13687"/>
                  </a:lnTo>
                  <a:lnTo>
                    <a:pt x="100349" y="15560"/>
                  </a:lnTo>
                  <a:lnTo>
                    <a:pt x="102445" y="17564"/>
                  </a:lnTo>
                  <a:lnTo>
                    <a:pt x="104410" y="19648"/>
                  </a:lnTo>
                  <a:lnTo>
                    <a:pt x="106323" y="21810"/>
                  </a:lnTo>
                  <a:lnTo>
                    <a:pt x="108078" y="24079"/>
                  </a:lnTo>
                  <a:lnTo>
                    <a:pt x="109755" y="26426"/>
                  </a:lnTo>
                  <a:lnTo>
                    <a:pt x="111301" y="28879"/>
                  </a:lnTo>
                  <a:lnTo>
                    <a:pt x="112768" y="31384"/>
                  </a:lnTo>
                  <a:lnTo>
                    <a:pt x="114104" y="33969"/>
                  </a:lnTo>
                  <a:lnTo>
                    <a:pt x="115283" y="36632"/>
                  </a:lnTo>
                  <a:lnTo>
                    <a:pt x="116358" y="39349"/>
                  </a:lnTo>
                  <a:lnTo>
                    <a:pt x="117327" y="42145"/>
                  </a:lnTo>
                  <a:lnTo>
                    <a:pt x="118113" y="44993"/>
                  </a:lnTo>
                  <a:lnTo>
                    <a:pt x="118768" y="47894"/>
                  </a:lnTo>
                  <a:lnTo>
                    <a:pt x="119318" y="50821"/>
                  </a:lnTo>
                  <a:lnTo>
                    <a:pt x="119685" y="53854"/>
                  </a:lnTo>
                  <a:lnTo>
                    <a:pt x="119921" y="56914"/>
                  </a:lnTo>
                  <a:lnTo>
                    <a:pt x="120000" y="59973"/>
                  </a:lnTo>
                  <a:close/>
                </a:path>
              </a:pathLst>
            </a:custGeom>
            <a:solidFill>
              <a:srgbClr val="C00000"/>
            </a:solidFill>
            <a:ln>
              <a:noFill/>
            </a:ln>
          </p:spPr>
          <p:txBody>
            <a:bodyPr lIns="60941" tIns="30462" rIns="60941" bIns="30462" anchor="t" anchorCtr="0">
              <a:noAutofit/>
            </a:bodyPr>
            <a:lstStyle/>
            <a:p>
              <a:pPr>
                <a:buClr>
                  <a:srgbClr val="000000"/>
                </a:buClr>
              </a:pPr>
              <a:endParaRPr sz="120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sp>
          <p:nvSpPr>
            <p:cNvPr id="91" name="iṡľiḑè"/>
            <p:cNvSpPr/>
            <p:nvPr>
              <p:custDataLst>
                <p:tags r:id="rId12"/>
              </p:custDataLst>
            </p:nvPr>
          </p:nvSpPr>
          <p:spPr>
            <a:xfrm flipH="1">
              <a:off x="4812370" y="3049061"/>
              <a:ext cx="454992" cy="465535"/>
            </a:xfrm>
            <a:custGeom>
              <a:avLst/>
              <a:gdLst/>
              <a:ahLst/>
              <a:cxnLst/>
              <a:rect l="0" t="0" r="0" b="0"/>
              <a:pathLst>
                <a:path w="120000" h="120000" extrusionOk="0">
                  <a:moveTo>
                    <a:pt x="120000" y="60052"/>
                  </a:moveTo>
                  <a:lnTo>
                    <a:pt x="119895" y="63107"/>
                  </a:lnTo>
                  <a:lnTo>
                    <a:pt x="119686" y="66110"/>
                  </a:lnTo>
                  <a:lnTo>
                    <a:pt x="119267" y="69165"/>
                  </a:lnTo>
                  <a:lnTo>
                    <a:pt x="118744" y="72115"/>
                  </a:lnTo>
                  <a:lnTo>
                    <a:pt x="118063" y="75013"/>
                  </a:lnTo>
                  <a:lnTo>
                    <a:pt x="117278" y="77857"/>
                  </a:lnTo>
                  <a:lnTo>
                    <a:pt x="116336" y="80649"/>
                  </a:lnTo>
                  <a:lnTo>
                    <a:pt x="115290" y="83388"/>
                  </a:lnTo>
                  <a:lnTo>
                    <a:pt x="114086" y="86022"/>
                  </a:lnTo>
                  <a:lnTo>
                    <a:pt x="112725" y="88604"/>
                  </a:lnTo>
                  <a:lnTo>
                    <a:pt x="111312" y="91132"/>
                  </a:lnTo>
                  <a:lnTo>
                    <a:pt x="109742" y="93503"/>
                  </a:lnTo>
                  <a:lnTo>
                    <a:pt x="108068" y="95926"/>
                  </a:lnTo>
                  <a:lnTo>
                    <a:pt x="106288" y="98191"/>
                  </a:lnTo>
                  <a:lnTo>
                    <a:pt x="104404" y="100351"/>
                  </a:lnTo>
                  <a:lnTo>
                    <a:pt x="102416" y="102405"/>
                  </a:lnTo>
                  <a:lnTo>
                    <a:pt x="100322" y="104407"/>
                  </a:lnTo>
                  <a:lnTo>
                    <a:pt x="98124" y="106251"/>
                  </a:lnTo>
                  <a:lnTo>
                    <a:pt x="95874" y="108094"/>
                  </a:lnTo>
                  <a:lnTo>
                    <a:pt x="93519" y="109727"/>
                  </a:lnTo>
                  <a:lnTo>
                    <a:pt x="91059" y="111255"/>
                  </a:lnTo>
                  <a:lnTo>
                    <a:pt x="88547" y="112783"/>
                  </a:lnTo>
                  <a:lnTo>
                    <a:pt x="85983" y="114047"/>
                  </a:lnTo>
                  <a:lnTo>
                    <a:pt x="83314" y="115258"/>
                  </a:lnTo>
                  <a:lnTo>
                    <a:pt x="80593" y="116365"/>
                  </a:lnTo>
                  <a:lnTo>
                    <a:pt x="77819" y="117313"/>
                  </a:lnTo>
                  <a:lnTo>
                    <a:pt x="74941" y="118103"/>
                  </a:lnTo>
                  <a:lnTo>
                    <a:pt x="72062" y="118788"/>
                  </a:lnTo>
                  <a:lnTo>
                    <a:pt x="69132" y="119315"/>
                  </a:lnTo>
                  <a:lnTo>
                    <a:pt x="66149" y="119683"/>
                  </a:lnTo>
                  <a:lnTo>
                    <a:pt x="63061" y="119947"/>
                  </a:lnTo>
                  <a:lnTo>
                    <a:pt x="59973" y="120000"/>
                  </a:lnTo>
                  <a:lnTo>
                    <a:pt x="56886" y="119947"/>
                  </a:lnTo>
                  <a:lnTo>
                    <a:pt x="53850" y="119683"/>
                  </a:lnTo>
                  <a:lnTo>
                    <a:pt x="50867" y="119315"/>
                  </a:lnTo>
                  <a:lnTo>
                    <a:pt x="47937" y="118788"/>
                  </a:lnTo>
                  <a:lnTo>
                    <a:pt x="45006" y="118103"/>
                  </a:lnTo>
                  <a:lnTo>
                    <a:pt x="42180" y="117313"/>
                  </a:lnTo>
                  <a:lnTo>
                    <a:pt x="39354" y="116365"/>
                  </a:lnTo>
                  <a:lnTo>
                    <a:pt x="36633" y="115258"/>
                  </a:lnTo>
                  <a:lnTo>
                    <a:pt x="33964" y="114047"/>
                  </a:lnTo>
                  <a:lnTo>
                    <a:pt x="31399" y="112783"/>
                  </a:lnTo>
                  <a:lnTo>
                    <a:pt x="28887" y="111255"/>
                  </a:lnTo>
                  <a:lnTo>
                    <a:pt x="26428" y="109727"/>
                  </a:lnTo>
                  <a:lnTo>
                    <a:pt x="24125" y="108094"/>
                  </a:lnTo>
                  <a:lnTo>
                    <a:pt x="21822" y="106251"/>
                  </a:lnTo>
                  <a:lnTo>
                    <a:pt x="19677" y="104407"/>
                  </a:lnTo>
                  <a:lnTo>
                    <a:pt x="17583" y="102405"/>
                  </a:lnTo>
                  <a:lnTo>
                    <a:pt x="15542" y="100351"/>
                  </a:lnTo>
                  <a:lnTo>
                    <a:pt x="13711" y="98191"/>
                  </a:lnTo>
                  <a:lnTo>
                    <a:pt x="11931" y="95926"/>
                  </a:lnTo>
                  <a:lnTo>
                    <a:pt x="10257" y="93503"/>
                  </a:lnTo>
                  <a:lnTo>
                    <a:pt x="8687" y="91132"/>
                  </a:lnTo>
                  <a:lnTo>
                    <a:pt x="7274" y="88604"/>
                  </a:lnTo>
                  <a:lnTo>
                    <a:pt x="5965" y="86022"/>
                  </a:lnTo>
                  <a:lnTo>
                    <a:pt x="4762" y="83336"/>
                  </a:lnTo>
                  <a:lnTo>
                    <a:pt x="3663" y="80649"/>
                  </a:lnTo>
                  <a:lnTo>
                    <a:pt x="2721" y="77857"/>
                  </a:lnTo>
                  <a:lnTo>
                    <a:pt x="1883" y="75013"/>
                  </a:lnTo>
                  <a:lnTo>
                    <a:pt x="1203" y="72115"/>
                  </a:lnTo>
                  <a:lnTo>
                    <a:pt x="680" y="69165"/>
                  </a:lnTo>
                  <a:lnTo>
                    <a:pt x="366" y="66110"/>
                  </a:lnTo>
                  <a:lnTo>
                    <a:pt x="52" y="63107"/>
                  </a:lnTo>
                  <a:lnTo>
                    <a:pt x="0" y="60052"/>
                  </a:lnTo>
                  <a:lnTo>
                    <a:pt x="52" y="56944"/>
                  </a:lnTo>
                  <a:lnTo>
                    <a:pt x="366" y="53889"/>
                  </a:lnTo>
                  <a:lnTo>
                    <a:pt x="680" y="50886"/>
                  </a:lnTo>
                  <a:lnTo>
                    <a:pt x="1203" y="47884"/>
                  </a:lnTo>
                  <a:lnTo>
                    <a:pt x="1883" y="44986"/>
                  </a:lnTo>
                  <a:lnTo>
                    <a:pt x="2721" y="42142"/>
                  </a:lnTo>
                  <a:lnTo>
                    <a:pt x="3663" y="39402"/>
                  </a:lnTo>
                  <a:lnTo>
                    <a:pt x="4762" y="36663"/>
                  </a:lnTo>
                  <a:lnTo>
                    <a:pt x="5965" y="34029"/>
                  </a:lnTo>
                  <a:lnTo>
                    <a:pt x="7274" y="31448"/>
                  </a:lnTo>
                  <a:lnTo>
                    <a:pt x="8687" y="28867"/>
                  </a:lnTo>
                  <a:lnTo>
                    <a:pt x="10257" y="26496"/>
                  </a:lnTo>
                  <a:lnTo>
                    <a:pt x="11931" y="24126"/>
                  </a:lnTo>
                  <a:lnTo>
                    <a:pt x="13711" y="21861"/>
                  </a:lnTo>
                  <a:lnTo>
                    <a:pt x="15542" y="19648"/>
                  </a:lnTo>
                  <a:lnTo>
                    <a:pt x="17583" y="17594"/>
                  </a:lnTo>
                  <a:lnTo>
                    <a:pt x="19677" y="15592"/>
                  </a:lnTo>
                  <a:lnTo>
                    <a:pt x="21822" y="13748"/>
                  </a:lnTo>
                  <a:lnTo>
                    <a:pt x="24125" y="11957"/>
                  </a:lnTo>
                  <a:lnTo>
                    <a:pt x="26428" y="10272"/>
                  </a:lnTo>
                  <a:lnTo>
                    <a:pt x="28887" y="8744"/>
                  </a:lnTo>
                  <a:lnTo>
                    <a:pt x="31399" y="7269"/>
                  </a:lnTo>
                  <a:lnTo>
                    <a:pt x="33964" y="5952"/>
                  </a:lnTo>
                  <a:lnTo>
                    <a:pt x="36633" y="4741"/>
                  </a:lnTo>
                  <a:lnTo>
                    <a:pt x="39354" y="3634"/>
                  </a:lnTo>
                  <a:lnTo>
                    <a:pt x="42180" y="2739"/>
                  </a:lnTo>
                  <a:lnTo>
                    <a:pt x="45006" y="1896"/>
                  </a:lnTo>
                  <a:lnTo>
                    <a:pt x="47937" y="1264"/>
                  </a:lnTo>
                  <a:lnTo>
                    <a:pt x="50867" y="684"/>
                  </a:lnTo>
                  <a:lnTo>
                    <a:pt x="53850" y="368"/>
                  </a:lnTo>
                  <a:lnTo>
                    <a:pt x="56886" y="105"/>
                  </a:lnTo>
                  <a:lnTo>
                    <a:pt x="59973" y="0"/>
                  </a:lnTo>
                  <a:lnTo>
                    <a:pt x="63061" y="105"/>
                  </a:lnTo>
                  <a:lnTo>
                    <a:pt x="66149" y="368"/>
                  </a:lnTo>
                  <a:lnTo>
                    <a:pt x="69132" y="684"/>
                  </a:lnTo>
                  <a:lnTo>
                    <a:pt x="72062" y="1264"/>
                  </a:lnTo>
                  <a:lnTo>
                    <a:pt x="74941" y="1896"/>
                  </a:lnTo>
                  <a:lnTo>
                    <a:pt x="77819" y="2739"/>
                  </a:lnTo>
                  <a:lnTo>
                    <a:pt x="80593" y="3634"/>
                  </a:lnTo>
                  <a:lnTo>
                    <a:pt x="83314" y="4741"/>
                  </a:lnTo>
                  <a:lnTo>
                    <a:pt x="85983" y="5952"/>
                  </a:lnTo>
                  <a:lnTo>
                    <a:pt x="88547" y="7269"/>
                  </a:lnTo>
                  <a:lnTo>
                    <a:pt x="91059" y="8744"/>
                  </a:lnTo>
                  <a:lnTo>
                    <a:pt x="93519" y="10272"/>
                  </a:lnTo>
                  <a:lnTo>
                    <a:pt x="95874" y="11957"/>
                  </a:lnTo>
                  <a:lnTo>
                    <a:pt x="98124" y="13748"/>
                  </a:lnTo>
                  <a:lnTo>
                    <a:pt x="100322" y="15592"/>
                  </a:lnTo>
                  <a:lnTo>
                    <a:pt x="102416" y="17594"/>
                  </a:lnTo>
                  <a:lnTo>
                    <a:pt x="104404" y="19648"/>
                  </a:lnTo>
                  <a:lnTo>
                    <a:pt x="106288" y="21861"/>
                  </a:lnTo>
                  <a:lnTo>
                    <a:pt x="108068" y="24126"/>
                  </a:lnTo>
                  <a:lnTo>
                    <a:pt x="109742" y="26496"/>
                  </a:lnTo>
                  <a:lnTo>
                    <a:pt x="111312" y="28867"/>
                  </a:lnTo>
                  <a:lnTo>
                    <a:pt x="112725" y="31448"/>
                  </a:lnTo>
                  <a:lnTo>
                    <a:pt x="114086" y="34029"/>
                  </a:lnTo>
                  <a:lnTo>
                    <a:pt x="115290" y="36663"/>
                  </a:lnTo>
                  <a:lnTo>
                    <a:pt x="116336" y="39402"/>
                  </a:lnTo>
                  <a:lnTo>
                    <a:pt x="117278" y="42142"/>
                  </a:lnTo>
                  <a:lnTo>
                    <a:pt x="118063" y="44986"/>
                  </a:lnTo>
                  <a:lnTo>
                    <a:pt x="118744" y="47884"/>
                  </a:lnTo>
                  <a:lnTo>
                    <a:pt x="119267" y="50886"/>
                  </a:lnTo>
                  <a:lnTo>
                    <a:pt x="119686" y="53889"/>
                  </a:lnTo>
                  <a:lnTo>
                    <a:pt x="119895" y="56944"/>
                  </a:lnTo>
                  <a:lnTo>
                    <a:pt x="120000" y="60052"/>
                  </a:lnTo>
                  <a:close/>
                </a:path>
              </a:pathLst>
            </a:custGeom>
            <a:solidFill>
              <a:srgbClr val="44546A">
                <a:lumMod val="50000"/>
              </a:srgbClr>
            </a:solidFill>
            <a:ln>
              <a:noFill/>
            </a:ln>
          </p:spPr>
          <p:txBody>
            <a:bodyPr lIns="60941" tIns="30462" rIns="60941" bIns="30462" anchor="t" anchorCtr="0">
              <a:noAutofit/>
            </a:bodyPr>
            <a:lstStyle/>
            <a:p>
              <a:pPr>
                <a:buClr>
                  <a:srgbClr val="000000"/>
                </a:buClr>
              </a:pPr>
              <a:endParaRPr sz="120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sp>
          <p:nvSpPr>
            <p:cNvPr id="92" name="îṡḷïḍé"/>
            <p:cNvSpPr/>
            <p:nvPr>
              <p:custDataLst>
                <p:tags r:id="rId13"/>
              </p:custDataLst>
            </p:nvPr>
          </p:nvSpPr>
          <p:spPr>
            <a:xfrm flipH="1">
              <a:off x="6315198" y="2677620"/>
              <a:ext cx="400200" cy="409720"/>
            </a:xfrm>
            <a:custGeom>
              <a:avLst/>
              <a:gdLst/>
              <a:ahLst/>
              <a:cxnLst/>
              <a:rect l="0" t="0" r="0" b="0"/>
              <a:pathLst>
                <a:path w="120000" h="120000" extrusionOk="0">
                  <a:moveTo>
                    <a:pt x="120000" y="60029"/>
                  </a:moveTo>
                  <a:lnTo>
                    <a:pt x="119940" y="63085"/>
                  </a:lnTo>
                  <a:lnTo>
                    <a:pt x="119643" y="66140"/>
                  </a:lnTo>
                  <a:lnTo>
                    <a:pt x="119345" y="69136"/>
                  </a:lnTo>
                  <a:lnTo>
                    <a:pt x="118751" y="72131"/>
                  </a:lnTo>
                  <a:lnTo>
                    <a:pt x="118097" y="75007"/>
                  </a:lnTo>
                  <a:lnTo>
                    <a:pt x="117324" y="77883"/>
                  </a:lnTo>
                  <a:lnTo>
                    <a:pt x="116372" y="80639"/>
                  </a:lnTo>
                  <a:lnTo>
                    <a:pt x="115242" y="83394"/>
                  </a:lnTo>
                  <a:lnTo>
                    <a:pt x="114112" y="86030"/>
                  </a:lnTo>
                  <a:lnTo>
                    <a:pt x="112745" y="88607"/>
                  </a:lnTo>
                  <a:lnTo>
                    <a:pt x="111318" y="91063"/>
                  </a:lnTo>
                  <a:lnTo>
                    <a:pt x="109772" y="93579"/>
                  </a:lnTo>
                  <a:lnTo>
                    <a:pt x="108107" y="95856"/>
                  </a:lnTo>
                  <a:lnTo>
                    <a:pt x="106263" y="98132"/>
                  </a:lnTo>
                  <a:lnTo>
                    <a:pt x="104420" y="100349"/>
                  </a:lnTo>
                  <a:lnTo>
                    <a:pt x="102457" y="102446"/>
                  </a:lnTo>
                  <a:lnTo>
                    <a:pt x="100317" y="104423"/>
                  </a:lnTo>
                  <a:lnTo>
                    <a:pt x="98176" y="106280"/>
                  </a:lnTo>
                  <a:lnTo>
                    <a:pt x="95916" y="108137"/>
                  </a:lnTo>
                  <a:lnTo>
                    <a:pt x="93538" y="109755"/>
                  </a:lnTo>
                  <a:lnTo>
                    <a:pt x="91159" y="111313"/>
                  </a:lnTo>
                  <a:lnTo>
                    <a:pt x="88602" y="112810"/>
                  </a:lnTo>
                  <a:lnTo>
                    <a:pt x="86045" y="114068"/>
                  </a:lnTo>
                  <a:lnTo>
                    <a:pt x="83369" y="115327"/>
                  </a:lnTo>
                  <a:lnTo>
                    <a:pt x="80634" y="116345"/>
                  </a:lnTo>
                  <a:lnTo>
                    <a:pt x="77898" y="117304"/>
                  </a:lnTo>
                  <a:lnTo>
                    <a:pt x="75044" y="118082"/>
                  </a:lnTo>
                  <a:lnTo>
                    <a:pt x="72130" y="118801"/>
                  </a:lnTo>
                  <a:lnTo>
                    <a:pt x="69157" y="119340"/>
                  </a:lnTo>
                  <a:lnTo>
                    <a:pt x="66184" y="119700"/>
                  </a:lnTo>
                  <a:lnTo>
                    <a:pt x="63092" y="119880"/>
                  </a:lnTo>
                  <a:lnTo>
                    <a:pt x="60000" y="120000"/>
                  </a:lnTo>
                  <a:lnTo>
                    <a:pt x="56907" y="119880"/>
                  </a:lnTo>
                  <a:lnTo>
                    <a:pt x="53875" y="119700"/>
                  </a:lnTo>
                  <a:lnTo>
                    <a:pt x="50901" y="119340"/>
                  </a:lnTo>
                  <a:lnTo>
                    <a:pt x="47928" y="118801"/>
                  </a:lnTo>
                  <a:lnTo>
                    <a:pt x="45014" y="118082"/>
                  </a:lnTo>
                  <a:lnTo>
                    <a:pt x="42160" y="117304"/>
                  </a:lnTo>
                  <a:lnTo>
                    <a:pt x="39365" y="116345"/>
                  </a:lnTo>
                  <a:lnTo>
                    <a:pt x="36630" y="115327"/>
                  </a:lnTo>
                  <a:lnTo>
                    <a:pt x="34013" y="114068"/>
                  </a:lnTo>
                  <a:lnTo>
                    <a:pt x="31397" y="112810"/>
                  </a:lnTo>
                  <a:lnTo>
                    <a:pt x="28899" y="111313"/>
                  </a:lnTo>
                  <a:lnTo>
                    <a:pt x="26521" y="109755"/>
                  </a:lnTo>
                  <a:lnTo>
                    <a:pt x="24083" y="108137"/>
                  </a:lnTo>
                  <a:lnTo>
                    <a:pt x="21823" y="106280"/>
                  </a:lnTo>
                  <a:lnTo>
                    <a:pt x="19682" y="104423"/>
                  </a:lnTo>
                  <a:lnTo>
                    <a:pt x="17542" y="102446"/>
                  </a:lnTo>
                  <a:lnTo>
                    <a:pt x="15639" y="100349"/>
                  </a:lnTo>
                  <a:lnTo>
                    <a:pt x="13736" y="98132"/>
                  </a:lnTo>
                  <a:lnTo>
                    <a:pt x="11952" y="95856"/>
                  </a:lnTo>
                  <a:lnTo>
                    <a:pt x="10227" y="93579"/>
                  </a:lnTo>
                  <a:lnTo>
                    <a:pt x="8681" y="91063"/>
                  </a:lnTo>
                  <a:lnTo>
                    <a:pt x="7254" y="88607"/>
                  </a:lnTo>
                  <a:lnTo>
                    <a:pt x="5887" y="86030"/>
                  </a:lnTo>
                  <a:lnTo>
                    <a:pt x="4757" y="83394"/>
                  </a:lnTo>
                  <a:lnTo>
                    <a:pt x="3627" y="80639"/>
                  </a:lnTo>
                  <a:lnTo>
                    <a:pt x="2735" y="77883"/>
                  </a:lnTo>
                  <a:lnTo>
                    <a:pt x="1902" y="75007"/>
                  </a:lnTo>
                  <a:lnTo>
                    <a:pt x="1248" y="72131"/>
                  </a:lnTo>
                  <a:lnTo>
                    <a:pt x="713" y="69136"/>
                  </a:lnTo>
                  <a:lnTo>
                    <a:pt x="356" y="66140"/>
                  </a:lnTo>
                  <a:lnTo>
                    <a:pt x="118" y="63085"/>
                  </a:lnTo>
                  <a:lnTo>
                    <a:pt x="0" y="60029"/>
                  </a:lnTo>
                  <a:lnTo>
                    <a:pt x="118" y="56914"/>
                  </a:lnTo>
                  <a:lnTo>
                    <a:pt x="356" y="53859"/>
                  </a:lnTo>
                  <a:lnTo>
                    <a:pt x="713" y="50863"/>
                  </a:lnTo>
                  <a:lnTo>
                    <a:pt x="1248" y="47868"/>
                  </a:lnTo>
                  <a:lnTo>
                    <a:pt x="1902" y="44992"/>
                  </a:lnTo>
                  <a:lnTo>
                    <a:pt x="2735" y="42116"/>
                  </a:lnTo>
                  <a:lnTo>
                    <a:pt x="3627" y="39360"/>
                  </a:lnTo>
                  <a:lnTo>
                    <a:pt x="4757" y="36605"/>
                  </a:lnTo>
                  <a:lnTo>
                    <a:pt x="5887" y="33969"/>
                  </a:lnTo>
                  <a:lnTo>
                    <a:pt x="7254" y="31392"/>
                  </a:lnTo>
                  <a:lnTo>
                    <a:pt x="8681" y="28876"/>
                  </a:lnTo>
                  <a:lnTo>
                    <a:pt x="10227" y="26420"/>
                  </a:lnTo>
                  <a:lnTo>
                    <a:pt x="11952" y="24083"/>
                  </a:lnTo>
                  <a:lnTo>
                    <a:pt x="13736" y="21807"/>
                  </a:lnTo>
                  <a:lnTo>
                    <a:pt x="15639" y="19590"/>
                  </a:lnTo>
                  <a:lnTo>
                    <a:pt x="17542" y="17493"/>
                  </a:lnTo>
                  <a:lnTo>
                    <a:pt x="19682" y="15576"/>
                  </a:lnTo>
                  <a:lnTo>
                    <a:pt x="21823" y="13659"/>
                  </a:lnTo>
                  <a:lnTo>
                    <a:pt x="24083" y="11862"/>
                  </a:lnTo>
                  <a:lnTo>
                    <a:pt x="26521" y="10184"/>
                  </a:lnTo>
                  <a:lnTo>
                    <a:pt x="28899" y="8627"/>
                  </a:lnTo>
                  <a:lnTo>
                    <a:pt x="31397" y="7249"/>
                  </a:lnTo>
                  <a:lnTo>
                    <a:pt x="34013" y="5871"/>
                  </a:lnTo>
                  <a:lnTo>
                    <a:pt x="36630" y="4613"/>
                  </a:lnTo>
                  <a:lnTo>
                    <a:pt x="39365" y="3594"/>
                  </a:lnTo>
                  <a:lnTo>
                    <a:pt x="42160" y="2636"/>
                  </a:lnTo>
                  <a:lnTo>
                    <a:pt x="45014" y="1857"/>
                  </a:lnTo>
                  <a:lnTo>
                    <a:pt x="47928" y="1198"/>
                  </a:lnTo>
                  <a:lnTo>
                    <a:pt x="50901" y="599"/>
                  </a:lnTo>
                  <a:lnTo>
                    <a:pt x="53875" y="239"/>
                  </a:lnTo>
                  <a:lnTo>
                    <a:pt x="56907" y="59"/>
                  </a:lnTo>
                  <a:lnTo>
                    <a:pt x="60000" y="0"/>
                  </a:lnTo>
                  <a:lnTo>
                    <a:pt x="63092" y="59"/>
                  </a:lnTo>
                  <a:lnTo>
                    <a:pt x="66184" y="239"/>
                  </a:lnTo>
                  <a:lnTo>
                    <a:pt x="69157" y="599"/>
                  </a:lnTo>
                  <a:lnTo>
                    <a:pt x="72130" y="1198"/>
                  </a:lnTo>
                  <a:lnTo>
                    <a:pt x="75044" y="1857"/>
                  </a:lnTo>
                  <a:lnTo>
                    <a:pt x="77898" y="2636"/>
                  </a:lnTo>
                  <a:lnTo>
                    <a:pt x="80634" y="3594"/>
                  </a:lnTo>
                  <a:lnTo>
                    <a:pt x="83369" y="4613"/>
                  </a:lnTo>
                  <a:lnTo>
                    <a:pt x="86045" y="5871"/>
                  </a:lnTo>
                  <a:lnTo>
                    <a:pt x="88602" y="7249"/>
                  </a:lnTo>
                  <a:lnTo>
                    <a:pt x="91159" y="8627"/>
                  </a:lnTo>
                  <a:lnTo>
                    <a:pt x="93538" y="10184"/>
                  </a:lnTo>
                  <a:lnTo>
                    <a:pt x="95916" y="11862"/>
                  </a:lnTo>
                  <a:lnTo>
                    <a:pt x="98176" y="13659"/>
                  </a:lnTo>
                  <a:lnTo>
                    <a:pt x="100317" y="15576"/>
                  </a:lnTo>
                  <a:lnTo>
                    <a:pt x="102457" y="17493"/>
                  </a:lnTo>
                  <a:lnTo>
                    <a:pt x="104420" y="19590"/>
                  </a:lnTo>
                  <a:lnTo>
                    <a:pt x="106263" y="21807"/>
                  </a:lnTo>
                  <a:lnTo>
                    <a:pt x="108107" y="24083"/>
                  </a:lnTo>
                  <a:lnTo>
                    <a:pt x="109772" y="26420"/>
                  </a:lnTo>
                  <a:lnTo>
                    <a:pt x="111318" y="28876"/>
                  </a:lnTo>
                  <a:lnTo>
                    <a:pt x="112745" y="31392"/>
                  </a:lnTo>
                  <a:lnTo>
                    <a:pt x="114112" y="33969"/>
                  </a:lnTo>
                  <a:lnTo>
                    <a:pt x="115242" y="36605"/>
                  </a:lnTo>
                  <a:lnTo>
                    <a:pt x="116372" y="39360"/>
                  </a:lnTo>
                  <a:lnTo>
                    <a:pt x="117324" y="42116"/>
                  </a:lnTo>
                  <a:lnTo>
                    <a:pt x="118097" y="44992"/>
                  </a:lnTo>
                  <a:lnTo>
                    <a:pt x="118751" y="47868"/>
                  </a:lnTo>
                  <a:lnTo>
                    <a:pt x="119345" y="50863"/>
                  </a:lnTo>
                  <a:lnTo>
                    <a:pt x="119643" y="53859"/>
                  </a:lnTo>
                  <a:lnTo>
                    <a:pt x="119940" y="56914"/>
                  </a:lnTo>
                  <a:lnTo>
                    <a:pt x="120000" y="60029"/>
                  </a:lnTo>
                  <a:close/>
                </a:path>
              </a:pathLst>
            </a:custGeom>
            <a:solidFill>
              <a:srgbClr val="44546A">
                <a:lumMod val="50000"/>
              </a:srgbClr>
            </a:solidFill>
            <a:ln>
              <a:noFill/>
            </a:ln>
          </p:spPr>
          <p:txBody>
            <a:bodyPr lIns="60941" tIns="30462" rIns="60941" bIns="30462" anchor="t" anchorCtr="0">
              <a:noAutofit/>
            </a:bodyPr>
            <a:lstStyle/>
            <a:p>
              <a:pPr>
                <a:buClr>
                  <a:srgbClr val="000000"/>
                </a:buClr>
              </a:pPr>
              <a:endParaRPr sz="120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sp>
          <p:nvSpPr>
            <p:cNvPr id="93" name="ïślidè"/>
            <p:cNvSpPr/>
            <p:nvPr>
              <p:custDataLst>
                <p:tags r:id="rId14"/>
              </p:custDataLst>
            </p:nvPr>
          </p:nvSpPr>
          <p:spPr>
            <a:xfrm flipH="1">
              <a:off x="6526682" y="3070399"/>
              <a:ext cx="686059" cy="701676"/>
            </a:xfrm>
            <a:custGeom>
              <a:avLst/>
              <a:gdLst/>
              <a:ahLst/>
              <a:cxnLst/>
              <a:rect l="0" t="0" r="0" b="0"/>
              <a:pathLst>
                <a:path w="120000" h="120000" extrusionOk="0">
                  <a:moveTo>
                    <a:pt x="120000" y="60017"/>
                  </a:moveTo>
                  <a:lnTo>
                    <a:pt x="119930" y="63128"/>
                  </a:lnTo>
                  <a:lnTo>
                    <a:pt x="119687" y="66169"/>
                  </a:lnTo>
                  <a:lnTo>
                    <a:pt x="119270" y="69175"/>
                  </a:lnTo>
                  <a:lnTo>
                    <a:pt x="118784" y="72111"/>
                  </a:lnTo>
                  <a:lnTo>
                    <a:pt x="118125" y="75013"/>
                  </a:lnTo>
                  <a:lnTo>
                    <a:pt x="117291" y="77844"/>
                  </a:lnTo>
                  <a:lnTo>
                    <a:pt x="116319" y="80640"/>
                  </a:lnTo>
                  <a:lnTo>
                    <a:pt x="115277" y="83367"/>
                  </a:lnTo>
                  <a:lnTo>
                    <a:pt x="114062" y="86058"/>
                  </a:lnTo>
                  <a:lnTo>
                    <a:pt x="112743" y="88610"/>
                  </a:lnTo>
                  <a:lnTo>
                    <a:pt x="111319" y="91162"/>
                  </a:lnTo>
                  <a:lnTo>
                    <a:pt x="109756" y="93574"/>
                  </a:lnTo>
                  <a:lnTo>
                    <a:pt x="108055" y="95916"/>
                  </a:lnTo>
                  <a:lnTo>
                    <a:pt x="106284" y="98188"/>
                  </a:lnTo>
                  <a:lnTo>
                    <a:pt x="104409" y="100355"/>
                  </a:lnTo>
                  <a:lnTo>
                    <a:pt x="102430" y="102452"/>
                  </a:lnTo>
                  <a:lnTo>
                    <a:pt x="100347" y="104410"/>
                  </a:lnTo>
                  <a:lnTo>
                    <a:pt x="98159" y="106297"/>
                  </a:lnTo>
                  <a:lnTo>
                    <a:pt x="95902" y="108115"/>
                  </a:lnTo>
                  <a:lnTo>
                    <a:pt x="93541" y="109793"/>
                  </a:lnTo>
                  <a:lnTo>
                    <a:pt x="91111" y="111331"/>
                  </a:lnTo>
                  <a:lnTo>
                    <a:pt x="88611" y="112764"/>
                  </a:lnTo>
                  <a:lnTo>
                    <a:pt x="86006" y="114092"/>
                  </a:lnTo>
                  <a:lnTo>
                    <a:pt x="83333" y="115281"/>
                  </a:lnTo>
                  <a:lnTo>
                    <a:pt x="80625" y="116399"/>
                  </a:lnTo>
                  <a:lnTo>
                    <a:pt x="77847" y="117343"/>
                  </a:lnTo>
                  <a:lnTo>
                    <a:pt x="75000" y="118112"/>
                  </a:lnTo>
                  <a:lnTo>
                    <a:pt x="72083" y="118811"/>
                  </a:lnTo>
                  <a:lnTo>
                    <a:pt x="69131" y="119335"/>
                  </a:lnTo>
                  <a:lnTo>
                    <a:pt x="66111" y="119720"/>
                  </a:lnTo>
                  <a:lnTo>
                    <a:pt x="63090" y="119930"/>
                  </a:lnTo>
                  <a:lnTo>
                    <a:pt x="60000" y="120000"/>
                  </a:lnTo>
                  <a:lnTo>
                    <a:pt x="56909" y="119930"/>
                  </a:lnTo>
                  <a:lnTo>
                    <a:pt x="53888" y="119720"/>
                  </a:lnTo>
                  <a:lnTo>
                    <a:pt x="50868" y="119335"/>
                  </a:lnTo>
                  <a:lnTo>
                    <a:pt x="47916" y="118811"/>
                  </a:lnTo>
                  <a:lnTo>
                    <a:pt x="45000" y="118112"/>
                  </a:lnTo>
                  <a:lnTo>
                    <a:pt x="42152" y="117343"/>
                  </a:lnTo>
                  <a:lnTo>
                    <a:pt x="39375" y="116399"/>
                  </a:lnTo>
                  <a:lnTo>
                    <a:pt x="36666" y="115281"/>
                  </a:lnTo>
                  <a:lnTo>
                    <a:pt x="33958" y="114092"/>
                  </a:lnTo>
                  <a:lnTo>
                    <a:pt x="31388" y="112764"/>
                  </a:lnTo>
                  <a:lnTo>
                    <a:pt x="28854" y="111331"/>
                  </a:lnTo>
                  <a:lnTo>
                    <a:pt x="26458" y="109793"/>
                  </a:lnTo>
                  <a:lnTo>
                    <a:pt x="24097" y="108115"/>
                  </a:lnTo>
                  <a:lnTo>
                    <a:pt x="21840" y="106297"/>
                  </a:lnTo>
                  <a:lnTo>
                    <a:pt x="19652" y="104410"/>
                  </a:lnTo>
                  <a:lnTo>
                    <a:pt x="17569" y="102452"/>
                  </a:lnTo>
                  <a:lnTo>
                    <a:pt x="15555" y="100355"/>
                  </a:lnTo>
                  <a:lnTo>
                    <a:pt x="13680" y="98188"/>
                  </a:lnTo>
                  <a:lnTo>
                    <a:pt x="11909" y="95916"/>
                  </a:lnTo>
                  <a:lnTo>
                    <a:pt x="10243" y="93574"/>
                  </a:lnTo>
                  <a:lnTo>
                    <a:pt x="8680" y="91162"/>
                  </a:lnTo>
                  <a:lnTo>
                    <a:pt x="7256" y="88610"/>
                  </a:lnTo>
                  <a:lnTo>
                    <a:pt x="5902" y="86058"/>
                  </a:lnTo>
                  <a:lnTo>
                    <a:pt x="4722" y="83367"/>
                  </a:lnTo>
                  <a:lnTo>
                    <a:pt x="3611" y="80640"/>
                  </a:lnTo>
                  <a:lnTo>
                    <a:pt x="2673" y="77844"/>
                  </a:lnTo>
                  <a:lnTo>
                    <a:pt x="1875" y="75013"/>
                  </a:lnTo>
                  <a:lnTo>
                    <a:pt x="1215" y="72111"/>
                  </a:lnTo>
                  <a:lnTo>
                    <a:pt x="694" y="69175"/>
                  </a:lnTo>
                  <a:lnTo>
                    <a:pt x="312" y="66169"/>
                  </a:lnTo>
                  <a:lnTo>
                    <a:pt x="69" y="63128"/>
                  </a:lnTo>
                  <a:lnTo>
                    <a:pt x="0" y="60017"/>
                  </a:lnTo>
                  <a:lnTo>
                    <a:pt x="69" y="56941"/>
                  </a:lnTo>
                  <a:lnTo>
                    <a:pt x="312" y="53900"/>
                  </a:lnTo>
                  <a:lnTo>
                    <a:pt x="694" y="50859"/>
                  </a:lnTo>
                  <a:lnTo>
                    <a:pt x="1215" y="47923"/>
                  </a:lnTo>
                  <a:lnTo>
                    <a:pt x="1875" y="45021"/>
                  </a:lnTo>
                  <a:lnTo>
                    <a:pt x="2673" y="42190"/>
                  </a:lnTo>
                  <a:lnTo>
                    <a:pt x="3611" y="39394"/>
                  </a:lnTo>
                  <a:lnTo>
                    <a:pt x="4722" y="36667"/>
                  </a:lnTo>
                  <a:lnTo>
                    <a:pt x="5902" y="34011"/>
                  </a:lnTo>
                  <a:lnTo>
                    <a:pt x="7256" y="31424"/>
                  </a:lnTo>
                  <a:lnTo>
                    <a:pt x="8680" y="28907"/>
                  </a:lnTo>
                  <a:lnTo>
                    <a:pt x="10243" y="26460"/>
                  </a:lnTo>
                  <a:lnTo>
                    <a:pt x="11909" y="24118"/>
                  </a:lnTo>
                  <a:lnTo>
                    <a:pt x="13680" y="21846"/>
                  </a:lnTo>
                  <a:lnTo>
                    <a:pt x="15555" y="19644"/>
                  </a:lnTo>
                  <a:lnTo>
                    <a:pt x="17569" y="17582"/>
                  </a:lnTo>
                  <a:lnTo>
                    <a:pt x="19652" y="15624"/>
                  </a:lnTo>
                  <a:lnTo>
                    <a:pt x="21840" y="13737"/>
                  </a:lnTo>
                  <a:lnTo>
                    <a:pt x="24097" y="11954"/>
                  </a:lnTo>
                  <a:lnTo>
                    <a:pt x="26458" y="10241"/>
                  </a:lnTo>
                  <a:lnTo>
                    <a:pt x="28854" y="8703"/>
                  </a:lnTo>
                  <a:lnTo>
                    <a:pt x="31388" y="7270"/>
                  </a:lnTo>
                  <a:lnTo>
                    <a:pt x="33958" y="5942"/>
                  </a:lnTo>
                  <a:lnTo>
                    <a:pt x="36666" y="4753"/>
                  </a:lnTo>
                  <a:lnTo>
                    <a:pt x="39375" y="3635"/>
                  </a:lnTo>
                  <a:lnTo>
                    <a:pt x="42152" y="2691"/>
                  </a:lnTo>
                  <a:lnTo>
                    <a:pt x="45000" y="1887"/>
                  </a:lnTo>
                  <a:lnTo>
                    <a:pt x="47916" y="1223"/>
                  </a:lnTo>
                  <a:lnTo>
                    <a:pt x="50868" y="699"/>
                  </a:lnTo>
                  <a:lnTo>
                    <a:pt x="53888" y="314"/>
                  </a:lnTo>
                  <a:lnTo>
                    <a:pt x="56909" y="104"/>
                  </a:lnTo>
                  <a:lnTo>
                    <a:pt x="60000" y="0"/>
                  </a:lnTo>
                  <a:lnTo>
                    <a:pt x="63090" y="104"/>
                  </a:lnTo>
                  <a:lnTo>
                    <a:pt x="66111" y="314"/>
                  </a:lnTo>
                  <a:lnTo>
                    <a:pt x="69131" y="699"/>
                  </a:lnTo>
                  <a:lnTo>
                    <a:pt x="72083" y="1223"/>
                  </a:lnTo>
                  <a:lnTo>
                    <a:pt x="75000" y="1887"/>
                  </a:lnTo>
                  <a:lnTo>
                    <a:pt x="77847" y="2691"/>
                  </a:lnTo>
                  <a:lnTo>
                    <a:pt x="80625" y="3635"/>
                  </a:lnTo>
                  <a:lnTo>
                    <a:pt x="83333" y="4753"/>
                  </a:lnTo>
                  <a:lnTo>
                    <a:pt x="86006" y="5942"/>
                  </a:lnTo>
                  <a:lnTo>
                    <a:pt x="88611" y="7270"/>
                  </a:lnTo>
                  <a:lnTo>
                    <a:pt x="91111" y="8703"/>
                  </a:lnTo>
                  <a:lnTo>
                    <a:pt x="93541" y="10241"/>
                  </a:lnTo>
                  <a:lnTo>
                    <a:pt x="95902" y="11954"/>
                  </a:lnTo>
                  <a:lnTo>
                    <a:pt x="98159" y="13737"/>
                  </a:lnTo>
                  <a:lnTo>
                    <a:pt x="100347" y="15624"/>
                  </a:lnTo>
                  <a:lnTo>
                    <a:pt x="102430" y="17582"/>
                  </a:lnTo>
                  <a:lnTo>
                    <a:pt x="104409" y="19644"/>
                  </a:lnTo>
                  <a:lnTo>
                    <a:pt x="106284" y="21846"/>
                  </a:lnTo>
                  <a:lnTo>
                    <a:pt x="108055" y="24118"/>
                  </a:lnTo>
                  <a:lnTo>
                    <a:pt x="109756" y="26460"/>
                  </a:lnTo>
                  <a:lnTo>
                    <a:pt x="111319" y="28907"/>
                  </a:lnTo>
                  <a:lnTo>
                    <a:pt x="112743" y="31424"/>
                  </a:lnTo>
                  <a:lnTo>
                    <a:pt x="114062" y="34011"/>
                  </a:lnTo>
                  <a:lnTo>
                    <a:pt x="115277" y="36667"/>
                  </a:lnTo>
                  <a:lnTo>
                    <a:pt x="116319" y="39394"/>
                  </a:lnTo>
                  <a:lnTo>
                    <a:pt x="117291" y="42190"/>
                  </a:lnTo>
                  <a:lnTo>
                    <a:pt x="118125" y="45021"/>
                  </a:lnTo>
                  <a:lnTo>
                    <a:pt x="118784" y="47923"/>
                  </a:lnTo>
                  <a:lnTo>
                    <a:pt x="119270" y="50859"/>
                  </a:lnTo>
                  <a:lnTo>
                    <a:pt x="119687" y="53900"/>
                  </a:lnTo>
                  <a:lnTo>
                    <a:pt x="119930" y="56941"/>
                  </a:lnTo>
                  <a:lnTo>
                    <a:pt x="120000" y="60017"/>
                  </a:lnTo>
                  <a:close/>
                </a:path>
              </a:pathLst>
            </a:custGeom>
            <a:solidFill>
              <a:srgbClr val="C00000"/>
            </a:solidFill>
            <a:ln>
              <a:noFill/>
            </a:ln>
          </p:spPr>
          <p:txBody>
            <a:bodyPr lIns="60941" tIns="30462" rIns="60941" bIns="30462" anchor="t" anchorCtr="0">
              <a:noAutofit/>
            </a:bodyPr>
            <a:lstStyle/>
            <a:p>
              <a:pPr>
                <a:buClr>
                  <a:srgbClr val="000000"/>
                </a:buClr>
              </a:pPr>
              <a:endParaRPr sz="120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sp>
          <p:nvSpPr>
            <p:cNvPr id="94" name="íṡ1ïḍê"/>
            <p:cNvSpPr/>
            <p:nvPr>
              <p:custDataLst>
                <p:tags r:id="rId15"/>
              </p:custDataLst>
            </p:nvPr>
          </p:nvSpPr>
          <p:spPr>
            <a:xfrm flipH="1">
              <a:off x="6601168" y="4346853"/>
              <a:ext cx="545512" cy="558152"/>
            </a:xfrm>
            <a:custGeom>
              <a:avLst/>
              <a:gdLst/>
              <a:ahLst/>
              <a:cxnLst/>
              <a:rect l="0" t="0" r="0" b="0"/>
              <a:pathLst>
                <a:path w="120000" h="120000" extrusionOk="0">
                  <a:moveTo>
                    <a:pt x="119999" y="60000"/>
                  </a:moveTo>
                  <a:lnTo>
                    <a:pt x="119956" y="63076"/>
                  </a:lnTo>
                  <a:lnTo>
                    <a:pt x="119737" y="66153"/>
                  </a:lnTo>
                  <a:lnTo>
                    <a:pt x="119344" y="69142"/>
                  </a:lnTo>
                  <a:lnTo>
                    <a:pt x="118820" y="72087"/>
                  </a:lnTo>
                  <a:lnTo>
                    <a:pt x="118121" y="74989"/>
                  </a:lnTo>
                  <a:lnTo>
                    <a:pt x="117291" y="77846"/>
                  </a:lnTo>
                  <a:lnTo>
                    <a:pt x="116417" y="80615"/>
                  </a:lnTo>
                  <a:lnTo>
                    <a:pt x="115282" y="83340"/>
                  </a:lnTo>
                  <a:lnTo>
                    <a:pt x="114102" y="85978"/>
                  </a:lnTo>
                  <a:lnTo>
                    <a:pt x="112792" y="88615"/>
                  </a:lnTo>
                  <a:lnTo>
                    <a:pt x="111306" y="91120"/>
                  </a:lnTo>
                  <a:lnTo>
                    <a:pt x="109777" y="93538"/>
                  </a:lnTo>
                  <a:lnTo>
                    <a:pt x="108074" y="95868"/>
                  </a:lnTo>
                  <a:lnTo>
                    <a:pt x="106326" y="98153"/>
                  </a:lnTo>
                  <a:lnTo>
                    <a:pt x="104404" y="100351"/>
                  </a:lnTo>
                  <a:lnTo>
                    <a:pt x="102482" y="102417"/>
                  </a:lnTo>
                  <a:lnTo>
                    <a:pt x="100385" y="104439"/>
                  </a:lnTo>
                  <a:lnTo>
                    <a:pt x="98201" y="106285"/>
                  </a:lnTo>
                  <a:lnTo>
                    <a:pt x="95930" y="108087"/>
                  </a:lnTo>
                  <a:lnTo>
                    <a:pt x="93571" y="109758"/>
                  </a:lnTo>
                  <a:lnTo>
                    <a:pt x="91124" y="111340"/>
                  </a:lnTo>
                  <a:lnTo>
                    <a:pt x="88591" y="112747"/>
                  </a:lnTo>
                  <a:lnTo>
                    <a:pt x="86013" y="114065"/>
                  </a:lnTo>
                  <a:lnTo>
                    <a:pt x="83349" y="115252"/>
                  </a:lnTo>
                  <a:lnTo>
                    <a:pt x="80640" y="116351"/>
                  </a:lnTo>
                  <a:lnTo>
                    <a:pt x="77844" y="117318"/>
                  </a:lnTo>
                  <a:lnTo>
                    <a:pt x="75005" y="118109"/>
                  </a:lnTo>
                  <a:lnTo>
                    <a:pt x="72078" y="118769"/>
                  </a:lnTo>
                  <a:lnTo>
                    <a:pt x="69151" y="119296"/>
                  </a:lnTo>
                  <a:lnTo>
                    <a:pt x="66137" y="119692"/>
                  </a:lnTo>
                  <a:lnTo>
                    <a:pt x="63079" y="119912"/>
                  </a:lnTo>
                  <a:lnTo>
                    <a:pt x="59978" y="120000"/>
                  </a:lnTo>
                  <a:lnTo>
                    <a:pt x="56876" y="119912"/>
                  </a:lnTo>
                  <a:lnTo>
                    <a:pt x="53818" y="119692"/>
                  </a:lnTo>
                  <a:lnTo>
                    <a:pt x="50848" y="119296"/>
                  </a:lnTo>
                  <a:lnTo>
                    <a:pt x="47877" y="118769"/>
                  </a:lnTo>
                  <a:lnTo>
                    <a:pt x="44994" y="118109"/>
                  </a:lnTo>
                  <a:lnTo>
                    <a:pt x="42155" y="117318"/>
                  </a:lnTo>
                  <a:lnTo>
                    <a:pt x="39359" y="116351"/>
                  </a:lnTo>
                  <a:lnTo>
                    <a:pt x="36650" y="115252"/>
                  </a:lnTo>
                  <a:lnTo>
                    <a:pt x="33986" y="114065"/>
                  </a:lnTo>
                  <a:lnTo>
                    <a:pt x="31408" y="112747"/>
                  </a:lnTo>
                  <a:lnTo>
                    <a:pt x="28875" y="111340"/>
                  </a:lnTo>
                  <a:lnTo>
                    <a:pt x="26428" y="109758"/>
                  </a:lnTo>
                  <a:lnTo>
                    <a:pt x="24069" y="108087"/>
                  </a:lnTo>
                  <a:lnTo>
                    <a:pt x="21798" y="106285"/>
                  </a:lnTo>
                  <a:lnTo>
                    <a:pt x="19614" y="104439"/>
                  </a:lnTo>
                  <a:lnTo>
                    <a:pt x="17560" y="102417"/>
                  </a:lnTo>
                  <a:lnTo>
                    <a:pt x="15595" y="100351"/>
                  </a:lnTo>
                  <a:lnTo>
                    <a:pt x="13673" y="98153"/>
                  </a:lnTo>
                  <a:lnTo>
                    <a:pt x="11925" y="95868"/>
                  </a:lnTo>
                  <a:lnTo>
                    <a:pt x="10265" y="93538"/>
                  </a:lnTo>
                  <a:lnTo>
                    <a:pt x="8693" y="91120"/>
                  </a:lnTo>
                  <a:lnTo>
                    <a:pt x="7207" y="88615"/>
                  </a:lnTo>
                  <a:lnTo>
                    <a:pt x="5897" y="85978"/>
                  </a:lnTo>
                  <a:lnTo>
                    <a:pt x="4674" y="83340"/>
                  </a:lnTo>
                  <a:lnTo>
                    <a:pt x="3582" y="80615"/>
                  </a:lnTo>
                  <a:lnTo>
                    <a:pt x="2708" y="77846"/>
                  </a:lnTo>
                  <a:lnTo>
                    <a:pt x="1878" y="74989"/>
                  </a:lnTo>
                  <a:lnTo>
                    <a:pt x="1223" y="72087"/>
                  </a:lnTo>
                  <a:lnTo>
                    <a:pt x="655" y="69142"/>
                  </a:lnTo>
                  <a:lnTo>
                    <a:pt x="262" y="66153"/>
                  </a:lnTo>
                  <a:lnTo>
                    <a:pt x="87" y="63076"/>
                  </a:lnTo>
                  <a:lnTo>
                    <a:pt x="0" y="60000"/>
                  </a:lnTo>
                  <a:lnTo>
                    <a:pt x="87" y="56923"/>
                  </a:lnTo>
                  <a:lnTo>
                    <a:pt x="262" y="53890"/>
                  </a:lnTo>
                  <a:lnTo>
                    <a:pt x="655" y="50901"/>
                  </a:lnTo>
                  <a:lnTo>
                    <a:pt x="1223" y="47956"/>
                  </a:lnTo>
                  <a:lnTo>
                    <a:pt x="1878" y="45054"/>
                  </a:lnTo>
                  <a:lnTo>
                    <a:pt x="2708" y="42197"/>
                  </a:lnTo>
                  <a:lnTo>
                    <a:pt x="3582" y="39384"/>
                  </a:lnTo>
                  <a:lnTo>
                    <a:pt x="4674" y="36659"/>
                  </a:lnTo>
                  <a:lnTo>
                    <a:pt x="5897" y="34021"/>
                  </a:lnTo>
                  <a:lnTo>
                    <a:pt x="7207" y="31384"/>
                  </a:lnTo>
                  <a:lnTo>
                    <a:pt x="8693" y="28879"/>
                  </a:lnTo>
                  <a:lnTo>
                    <a:pt x="10265" y="26461"/>
                  </a:lnTo>
                  <a:lnTo>
                    <a:pt x="11925" y="24131"/>
                  </a:lnTo>
                  <a:lnTo>
                    <a:pt x="13673" y="21846"/>
                  </a:lnTo>
                  <a:lnTo>
                    <a:pt x="15595" y="19692"/>
                  </a:lnTo>
                  <a:lnTo>
                    <a:pt x="17560" y="17582"/>
                  </a:lnTo>
                  <a:lnTo>
                    <a:pt x="19614" y="15604"/>
                  </a:lnTo>
                  <a:lnTo>
                    <a:pt x="21798" y="13714"/>
                  </a:lnTo>
                  <a:lnTo>
                    <a:pt x="24069" y="11912"/>
                  </a:lnTo>
                  <a:lnTo>
                    <a:pt x="26428" y="10241"/>
                  </a:lnTo>
                  <a:lnTo>
                    <a:pt x="28875" y="8703"/>
                  </a:lnTo>
                  <a:lnTo>
                    <a:pt x="31408" y="7252"/>
                  </a:lnTo>
                  <a:lnTo>
                    <a:pt x="33986" y="5934"/>
                  </a:lnTo>
                  <a:lnTo>
                    <a:pt x="36650" y="4703"/>
                  </a:lnTo>
                  <a:lnTo>
                    <a:pt x="39359" y="3648"/>
                  </a:lnTo>
                  <a:lnTo>
                    <a:pt x="42155" y="2725"/>
                  </a:lnTo>
                  <a:lnTo>
                    <a:pt x="44994" y="1890"/>
                  </a:lnTo>
                  <a:lnTo>
                    <a:pt x="47877" y="1230"/>
                  </a:lnTo>
                  <a:lnTo>
                    <a:pt x="50848" y="703"/>
                  </a:lnTo>
                  <a:lnTo>
                    <a:pt x="53818" y="351"/>
                  </a:lnTo>
                  <a:lnTo>
                    <a:pt x="56876" y="87"/>
                  </a:lnTo>
                  <a:lnTo>
                    <a:pt x="59978" y="0"/>
                  </a:lnTo>
                  <a:lnTo>
                    <a:pt x="63079" y="87"/>
                  </a:lnTo>
                  <a:lnTo>
                    <a:pt x="66137" y="351"/>
                  </a:lnTo>
                  <a:lnTo>
                    <a:pt x="69151" y="703"/>
                  </a:lnTo>
                  <a:lnTo>
                    <a:pt x="72078" y="1230"/>
                  </a:lnTo>
                  <a:lnTo>
                    <a:pt x="75005" y="1890"/>
                  </a:lnTo>
                  <a:lnTo>
                    <a:pt x="77844" y="2725"/>
                  </a:lnTo>
                  <a:lnTo>
                    <a:pt x="80640" y="3648"/>
                  </a:lnTo>
                  <a:lnTo>
                    <a:pt x="83349" y="4703"/>
                  </a:lnTo>
                  <a:lnTo>
                    <a:pt x="86013" y="5934"/>
                  </a:lnTo>
                  <a:lnTo>
                    <a:pt x="88591" y="7252"/>
                  </a:lnTo>
                  <a:lnTo>
                    <a:pt x="91124" y="8703"/>
                  </a:lnTo>
                  <a:lnTo>
                    <a:pt x="93571" y="10241"/>
                  </a:lnTo>
                  <a:lnTo>
                    <a:pt x="95930" y="11912"/>
                  </a:lnTo>
                  <a:lnTo>
                    <a:pt x="98201" y="13714"/>
                  </a:lnTo>
                  <a:lnTo>
                    <a:pt x="100385" y="15604"/>
                  </a:lnTo>
                  <a:lnTo>
                    <a:pt x="102482" y="17582"/>
                  </a:lnTo>
                  <a:lnTo>
                    <a:pt x="104404" y="19692"/>
                  </a:lnTo>
                  <a:lnTo>
                    <a:pt x="106326" y="21846"/>
                  </a:lnTo>
                  <a:lnTo>
                    <a:pt x="108074" y="24131"/>
                  </a:lnTo>
                  <a:lnTo>
                    <a:pt x="109777" y="26461"/>
                  </a:lnTo>
                  <a:lnTo>
                    <a:pt x="111306" y="28879"/>
                  </a:lnTo>
                  <a:lnTo>
                    <a:pt x="112792" y="31384"/>
                  </a:lnTo>
                  <a:lnTo>
                    <a:pt x="114102" y="34021"/>
                  </a:lnTo>
                  <a:lnTo>
                    <a:pt x="115282" y="36659"/>
                  </a:lnTo>
                  <a:lnTo>
                    <a:pt x="116417" y="39384"/>
                  </a:lnTo>
                  <a:lnTo>
                    <a:pt x="117291" y="42197"/>
                  </a:lnTo>
                  <a:lnTo>
                    <a:pt x="118121" y="45054"/>
                  </a:lnTo>
                  <a:lnTo>
                    <a:pt x="118820" y="47956"/>
                  </a:lnTo>
                  <a:lnTo>
                    <a:pt x="119344" y="50901"/>
                  </a:lnTo>
                  <a:lnTo>
                    <a:pt x="119737" y="53890"/>
                  </a:lnTo>
                  <a:lnTo>
                    <a:pt x="119956" y="56923"/>
                  </a:lnTo>
                  <a:lnTo>
                    <a:pt x="119999" y="60000"/>
                  </a:lnTo>
                  <a:close/>
                </a:path>
              </a:pathLst>
            </a:custGeom>
            <a:solidFill>
              <a:srgbClr val="C00000"/>
            </a:solidFill>
            <a:ln>
              <a:noFill/>
            </a:ln>
          </p:spPr>
          <p:txBody>
            <a:bodyPr lIns="60941" tIns="30462" rIns="60941" bIns="30462" anchor="t" anchorCtr="0">
              <a:noAutofit/>
            </a:bodyPr>
            <a:lstStyle/>
            <a:p>
              <a:pPr>
                <a:buClr>
                  <a:srgbClr val="000000"/>
                </a:buClr>
              </a:pPr>
              <a:endParaRPr sz="120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sp>
          <p:nvSpPr>
            <p:cNvPr id="95" name="íşlîḓè"/>
            <p:cNvSpPr/>
            <p:nvPr>
              <p:custDataLst>
                <p:tags r:id="rId16"/>
              </p:custDataLst>
            </p:nvPr>
          </p:nvSpPr>
          <p:spPr>
            <a:xfrm flipH="1">
              <a:off x="6898144" y="3865804"/>
              <a:ext cx="345412" cy="353290"/>
            </a:xfrm>
            <a:custGeom>
              <a:avLst/>
              <a:gdLst/>
              <a:ahLst/>
              <a:cxnLst/>
              <a:rect l="0" t="0" r="0" b="0"/>
              <a:pathLst>
                <a:path w="120000" h="120000" extrusionOk="0">
                  <a:moveTo>
                    <a:pt x="120000" y="60000"/>
                  </a:moveTo>
                  <a:lnTo>
                    <a:pt x="119930" y="63125"/>
                  </a:lnTo>
                  <a:lnTo>
                    <a:pt x="119723" y="66111"/>
                  </a:lnTo>
                  <a:lnTo>
                    <a:pt x="119309" y="69166"/>
                  </a:lnTo>
                  <a:lnTo>
                    <a:pt x="118826" y="72152"/>
                  </a:lnTo>
                  <a:lnTo>
                    <a:pt x="118136" y="75069"/>
                  </a:lnTo>
                  <a:lnTo>
                    <a:pt x="117308" y="77847"/>
                  </a:lnTo>
                  <a:lnTo>
                    <a:pt x="116342" y="80694"/>
                  </a:lnTo>
                  <a:lnTo>
                    <a:pt x="115238" y="83402"/>
                  </a:lnTo>
                  <a:lnTo>
                    <a:pt x="114065" y="85972"/>
                  </a:lnTo>
                  <a:lnTo>
                    <a:pt x="112823" y="88611"/>
                  </a:lnTo>
                  <a:lnTo>
                    <a:pt x="111305" y="91111"/>
                  </a:lnTo>
                  <a:lnTo>
                    <a:pt x="109787" y="93611"/>
                  </a:lnTo>
                  <a:lnTo>
                    <a:pt x="108062" y="95902"/>
                  </a:lnTo>
                  <a:lnTo>
                    <a:pt x="106336" y="98194"/>
                  </a:lnTo>
                  <a:lnTo>
                    <a:pt x="104404" y="100347"/>
                  </a:lnTo>
                  <a:lnTo>
                    <a:pt x="102403" y="102430"/>
                  </a:lnTo>
                  <a:lnTo>
                    <a:pt x="100333" y="104375"/>
                  </a:lnTo>
                  <a:lnTo>
                    <a:pt x="98125" y="106319"/>
                  </a:lnTo>
                  <a:lnTo>
                    <a:pt x="95917" y="108055"/>
                  </a:lnTo>
                  <a:lnTo>
                    <a:pt x="93571" y="109791"/>
                  </a:lnTo>
                  <a:lnTo>
                    <a:pt x="91086" y="111319"/>
                  </a:lnTo>
                  <a:lnTo>
                    <a:pt x="88602" y="112777"/>
                  </a:lnTo>
                  <a:lnTo>
                    <a:pt x="85980" y="114097"/>
                  </a:lnTo>
                  <a:lnTo>
                    <a:pt x="83358" y="115277"/>
                  </a:lnTo>
                  <a:lnTo>
                    <a:pt x="80667" y="116388"/>
                  </a:lnTo>
                  <a:lnTo>
                    <a:pt x="77906" y="117291"/>
                  </a:lnTo>
                  <a:lnTo>
                    <a:pt x="75008" y="118125"/>
                  </a:lnTo>
                  <a:lnTo>
                    <a:pt x="72110" y="118819"/>
                  </a:lnTo>
                  <a:lnTo>
                    <a:pt x="69143" y="119305"/>
                  </a:lnTo>
                  <a:lnTo>
                    <a:pt x="66175" y="119722"/>
                  </a:lnTo>
                  <a:lnTo>
                    <a:pt x="63070" y="119930"/>
                  </a:lnTo>
                  <a:lnTo>
                    <a:pt x="60034" y="120000"/>
                  </a:lnTo>
                  <a:lnTo>
                    <a:pt x="56929" y="119930"/>
                  </a:lnTo>
                  <a:lnTo>
                    <a:pt x="53824" y="119722"/>
                  </a:lnTo>
                  <a:lnTo>
                    <a:pt x="50856" y="119305"/>
                  </a:lnTo>
                  <a:lnTo>
                    <a:pt x="47889" y="118819"/>
                  </a:lnTo>
                  <a:lnTo>
                    <a:pt x="44991" y="118125"/>
                  </a:lnTo>
                  <a:lnTo>
                    <a:pt x="42162" y="117291"/>
                  </a:lnTo>
                  <a:lnTo>
                    <a:pt x="39332" y="116388"/>
                  </a:lnTo>
                  <a:lnTo>
                    <a:pt x="36641" y="115277"/>
                  </a:lnTo>
                  <a:lnTo>
                    <a:pt x="33950" y="114097"/>
                  </a:lnTo>
                  <a:lnTo>
                    <a:pt x="31397" y="112777"/>
                  </a:lnTo>
                  <a:lnTo>
                    <a:pt x="28844" y="111319"/>
                  </a:lnTo>
                  <a:lnTo>
                    <a:pt x="26428" y="109791"/>
                  </a:lnTo>
                  <a:lnTo>
                    <a:pt x="24082" y="108055"/>
                  </a:lnTo>
                  <a:lnTo>
                    <a:pt x="21805" y="106319"/>
                  </a:lnTo>
                  <a:lnTo>
                    <a:pt x="19597" y="104375"/>
                  </a:lnTo>
                  <a:lnTo>
                    <a:pt x="17596" y="102430"/>
                  </a:lnTo>
                  <a:lnTo>
                    <a:pt x="15526" y="100347"/>
                  </a:lnTo>
                  <a:lnTo>
                    <a:pt x="13663" y="98194"/>
                  </a:lnTo>
                  <a:lnTo>
                    <a:pt x="11868" y="95902"/>
                  </a:lnTo>
                  <a:lnTo>
                    <a:pt x="10212" y="93611"/>
                  </a:lnTo>
                  <a:lnTo>
                    <a:pt x="8625" y="91111"/>
                  </a:lnTo>
                  <a:lnTo>
                    <a:pt x="7245" y="88611"/>
                  </a:lnTo>
                  <a:lnTo>
                    <a:pt x="5865" y="85972"/>
                  </a:lnTo>
                  <a:lnTo>
                    <a:pt x="4761" y="83402"/>
                  </a:lnTo>
                  <a:lnTo>
                    <a:pt x="3588" y="80694"/>
                  </a:lnTo>
                  <a:lnTo>
                    <a:pt x="2691" y="77847"/>
                  </a:lnTo>
                  <a:lnTo>
                    <a:pt x="1863" y="75069"/>
                  </a:lnTo>
                  <a:lnTo>
                    <a:pt x="1242" y="72152"/>
                  </a:lnTo>
                  <a:lnTo>
                    <a:pt x="690" y="69166"/>
                  </a:lnTo>
                  <a:lnTo>
                    <a:pt x="276" y="66111"/>
                  </a:lnTo>
                  <a:lnTo>
                    <a:pt x="69" y="63125"/>
                  </a:lnTo>
                  <a:lnTo>
                    <a:pt x="0" y="60000"/>
                  </a:lnTo>
                  <a:lnTo>
                    <a:pt x="69" y="56944"/>
                  </a:lnTo>
                  <a:lnTo>
                    <a:pt x="276" y="53888"/>
                  </a:lnTo>
                  <a:lnTo>
                    <a:pt x="690" y="50902"/>
                  </a:lnTo>
                  <a:lnTo>
                    <a:pt x="1242" y="47916"/>
                  </a:lnTo>
                  <a:lnTo>
                    <a:pt x="1863" y="45000"/>
                  </a:lnTo>
                  <a:lnTo>
                    <a:pt x="2691" y="42152"/>
                  </a:lnTo>
                  <a:lnTo>
                    <a:pt x="3588" y="39375"/>
                  </a:lnTo>
                  <a:lnTo>
                    <a:pt x="4761" y="36666"/>
                  </a:lnTo>
                  <a:lnTo>
                    <a:pt x="5865" y="33958"/>
                  </a:lnTo>
                  <a:lnTo>
                    <a:pt x="7245" y="31458"/>
                  </a:lnTo>
                  <a:lnTo>
                    <a:pt x="8625" y="28888"/>
                  </a:lnTo>
                  <a:lnTo>
                    <a:pt x="10212" y="26458"/>
                  </a:lnTo>
                  <a:lnTo>
                    <a:pt x="11868" y="24097"/>
                  </a:lnTo>
                  <a:lnTo>
                    <a:pt x="13663" y="21805"/>
                  </a:lnTo>
                  <a:lnTo>
                    <a:pt x="15526" y="19652"/>
                  </a:lnTo>
                  <a:lnTo>
                    <a:pt x="17596" y="17569"/>
                  </a:lnTo>
                  <a:lnTo>
                    <a:pt x="19597" y="15625"/>
                  </a:lnTo>
                  <a:lnTo>
                    <a:pt x="21805" y="13750"/>
                  </a:lnTo>
                  <a:lnTo>
                    <a:pt x="24082" y="11944"/>
                  </a:lnTo>
                  <a:lnTo>
                    <a:pt x="26428" y="10277"/>
                  </a:lnTo>
                  <a:lnTo>
                    <a:pt x="28844" y="8680"/>
                  </a:lnTo>
                  <a:lnTo>
                    <a:pt x="31397" y="7291"/>
                  </a:lnTo>
                  <a:lnTo>
                    <a:pt x="33950" y="5902"/>
                  </a:lnTo>
                  <a:lnTo>
                    <a:pt x="36641" y="4722"/>
                  </a:lnTo>
                  <a:lnTo>
                    <a:pt x="39332" y="3680"/>
                  </a:lnTo>
                  <a:lnTo>
                    <a:pt x="42162" y="2708"/>
                  </a:lnTo>
                  <a:lnTo>
                    <a:pt x="44991" y="1875"/>
                  </a:lnTo>
                  <a:lnTo>
                    <a:pt x="47889" y="1180"/>
                  </a:lnTo>
                  <a:lnTo>
                    <a:pt x="50856" y="625"/>
                  </a:lnTo>
                  <a:lnTo>
                    <a:pt x="53824" y="277"/>
                  </a:lnTo>
                  <a:lnTo>
                    <a:pt x="56929" y="69"/>
                  </a:lnTo>
                  <a:lnTo>
                    <a:pt x="60034" y="0"/>
                  </a:lnTo>
                  <a:lnTo>
                    <a:pt x="63070" y="69"/>
                  </a:lnTo>
                  <a:lnTo>
                    <a:pt x="66175" y="277"/>
                  </a:lnTo>
                  <a:lnTo>
                    <a:pt x="69143" y="625"/>
                  </a:lnTo>
                  <a:lnTo>
                    <a:pt x="72110" y="1180"/>
                  </a:lnTo>
                  <a:lnTo>
                    <a:pt x="75008" y="1875"/>
                  </a:lnTo>
                  <a:lnTo>
                    <a:pt x="77906" y="2708"/>
                  </a:lnTo>
                  <a:lnTo>
                    <a:pt x="80667" y="3680"/>
                  </a:lnTo>
                  <a:lnTo>
                    <a:pt x="83358" y="4722"/>
                  </a:lnTo>
                  <a:lnTo>
                    <a:pt x="85980" y="5902"/>
                  </a:lnTo>
                  <a:lnTo>
                    <a:pt x="88602" y="7291"/>
                  </a:lnTo>
                  <a:lnTo>
                    <a:pt x="91086" y="8680"/>
                  </a:lnTo>
                  <a:lnTo>
                    <a:pt x="93571" y="10277"/>
                  </a:lnTo>
                  <a:lnTo>
                    <a:pt x="95917" y="11944"/>
                  </a:lnTo>
                  <a:lnTo>
                    <a:pt x="98125" y="13750"/>
                  </a:lnTo>
                  <a:lnTo>
                    <a:pt x="100333" y="15625"/>
                  </a:lnTo>
                  <a:lnTo>
                    <a:pt x="102403" y="17569"/>
                  </a:lnTo>
                  <a:lnTo>
                    <a:pt x="104404" y="19652"/>
                  </a:lnTo>
                  <a:lnTo>
                    <a:pt x="106336" y="21805"/>
                  </a:lnTo>
                  <a:lnTo>
                    <a:pt x="108062" y="24097"/>
                  </a:lnTo>
                  <a:lnTo>
                    <a:pt x="109787" y="26458"/>
                  </a:lnTo>
                  <a:lnTo>
                    <a:pt x="111305" y="28888"/>
                  </a:lnTo>
                  <a:lnTo>
                    <a:pt x="112823" y="31458"/>
                  </a:lnTo>
                  <a:lnTo>
                    <a:pt x="114065" y="33958"/>
                  </a:lnTo>
                  <a:lnTo>
                    <a:pt x="115238" y="36666"/>
                  </a:lnTo>
                  <a:lnTo>
                    <a:pt x="116342" y="39375"/>
                  </a:lnTo>
                  <a:lnTo>
                    <a:pt x="117308" y="42152"/>
                  </a:lnTo>
                  <a:lnTo>
                    <a:pt x="118136" y="45000"/>
                  </a:lnTo>
                  <a:lnTo>
                    <a:pt x="118826" y="47916"/>
                  </a:lnTo>
                  <a:lnTo>
                    <a:pt x="119309" y="50902"/>
                  </a:lnTo>
                  <a:lnTo>
                    <a:pt x="119723" y="53888"/>
                  </a:lnTo>
                  <a:lnTo>
                    <a:pt x="119930" y="56944"/>
                  </a:lnTo>
                  <a:lnTo>
                    <a:pt x="120000" y="60000"/>
                  </a:lnTo>
                  <a:close/>
                </a:path>
              </a:pathLst>
            </a:custGeom>
            <a:solidFill>
              <a:srgbClr val="44546A">
                <a:lumMod val="50000"/>
              </a:srgbClr>
            </a:solidFill>
            <a:ln>
              <a:noFill/>
            </a:ln>
          </p:spPr>
          <p:txBody>
            <a:bodyPr lIns="60941" tIns="30462" rIns="60941" bIns="30462" anchor="t" anchorCtr="0">
              <a:noAutofit/>
            </a:bodyPr>
            <a:lstStyle/>
            <a:p>
              <a:pPr>
                <a:buClr>
                  <a:srgbClr val="000000"/>
                </a:buClr>
              </a:pPr>
              <a:endParaRPr sz="1200">
                <a:solidFill>
                  <a:sysClr val="windowText" lastClr="000000"/>
                </a:solidFill>
                <a:latin typeface="Calibri" panose="020F0502020204030204"/>
                <a:ea typeface="Calibri" panose="020F0502020204030204"/>
                <a:cs typeface="Calibri" panose="020F0502020204030204"/>
                <a:sym typeface="Calibri" panose="020F0502020204030204"/>
              </a:endParaRPr>
            </a:p>
          </p:txBody>
        </p:sp>
        <p:sp>
          <p:nvSpPr>
            <p:cNvPr id="96" name="ïŝľíḍe"/>
            <p:cNvSpPr/>
            <p:nvPr>
              <p:custDataLst>
                <p:tags r:id="rId17"/>
              </p:custDataLst>
            </p:nvPr>
          </p:nvSpPr>
          <p:spPr bwMode="auto">
            <a:xfrm>
              <a:off x="6688338" y="3247260"/>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9pPr>
            </a:lstStyle>
            <a:p>
              <a:endParaRPr lang="en-US" sz="7200"/>
            </a:p>
          </p:txBody>
        </p:sp>
        <p:sp>
          <p:nvSpPr>
            <p:cNvPr id="97" name="ïṣḻíḍê"/>
            <p:cNvSpPr/>
            <p:nvPr>
              <p:custDataLst>
                <p:tags r:id="rId18"/>
              </p:custDataLst>
            </p:nvPr>
          </p:nvSpPr>
          <p:spPr bwMode="auto">
            <a:xfrm>
              <a:off x="5508532" y="2766317"/>
              <a:ext cx="554844" cy="534416"/>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ysClr val="window" lastClr="FFFFFF"/>
            </a:solidFill>
            <a:ln>
              <a:noFill/>
            </a:ln>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9pPr>
            </a:lstStyle>
            <a:p>
              <a:endParaRPr lang="zh-CN" altLang="en-US" dirty="0"/>
            </a:p>
          </p:txBody>
        </p:sp>
        <p:sp>
          <p:nvSpPr>
            <p:cNvPr id="98" name="işlíḋe"/>
            <p:cNvSpPr>
              <a:spLocks noEditPoints="1"/>
            </p:cNvSpPr>
            <p:nvPr>
              <p:custDataLst>
                <p:tags r:id="rId19"/>
              </p:custDataLst>
            </p:nvPr>
          </p:nvSpPr>
          <p:spPr bwMode="auto">
            <a:xfrm>
              <a:off x="6724866" y="4493802"/>
              <a:ext cx="307238" cy="295926"/>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ysClr val="window" lastClr="FFFFFF"/>
            </a:solidFill>
            <a:ln>
              <a:noFill/>
            </a:ln>
          </p:spPr>
          <p:txBody>
            <a:bodyPr vert="horz" wrap="square" lIns="288000" tIns="91416" rIns="182832" bIns="91416" numCol="1" anchor="t" anchorCtr="0" compatLnSpc="1"/>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9pPr>
            </a:lstStyle>
            <a:p>
              <a:pPr defTabSz="1828165">
                <a:lnSpc>
                  <a:spcPct val="150000"/>
                </a:lnSpc>
              </a:pPr>
              <a:endParaRPr lang="en-GB" sz="3600" kern="0" dirty="0">
                <a:solidFill>
                  <a:sysClr val="windowText" lastClr="000000"/>
                </a:solidFill>
                <a:cs typeface="宋体" panose="02010600030101010101" pitchFamily="2" charset="-122"/>
                <a:sym typeface="Arial" panose="020B0604020202020204" pitchFamily="34" charset="0"/>
              </a:endParaRPr>
            </a:p>
          </p:txBody>
        </p:sp>
        <p:sp>
          <p:nvSpPr>
            <p:cNvPr id="99" name="îṩlïḋê"/>
            <p:cNvSpPr/>
            <p:nvPr>
              <p:custDataLst>
                <p:tags r:id="rId20"/>
              </p:custDataLst>
            </p:nvPr>
          </p:nvSpPr>
          <p:spPr bwMode="auto">
            <a:xfrm>
              <a:off x="4660143" y="4158322"/>
              <a:ext cx="324508" cy="312560"/>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ysClr val="window" lastClr="FFFFFF"/>
            </a:solidFill>
            <a:ln>
              <a:noFill/>
            </a:ln>
            <a:effectLst/>
          </p:spPr>
          <p:txBody>
            <a:bodyPr lIns="121888" tIns="121888" rIns="121888" bIns="121888" anchor="ct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9pPr>
            </a:lstStyle>
            <a:p>
              <a:pPr fontAlgn="base" hangingPunct="0">
                <a:spcBef>
                  <a:spcPct val="0"/>
                </a:spcBef>
                <a:spcAft>
                  <a:spcPct val="0"/>
                </a:spcAft>
              </a:pPr>
              <a:endParaRPr lang="zh-CN" altLang="zh-CN" sz="6400">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gr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45415" y="723900"/>
            <a:ext cx="8863965" cy="112204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数据科学的相关应用</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accent2">
                    <a:lumMod val="75000"/>
                  </a:schemeClr>
                </a:solidFill>
                <a:ea typeface="宋体" panose="02010600030101010101" pitchFamily="2" charset="-122"/>
                <a:sym typeface="+mn-ea"/>
              </a:rPr>
              <a:t> </a:t>
            </a:r>
            <a:r>
              <a:rPr lang="en-US" altLang="zh-CN" sz="2300" dirty="0" smtClean="0">
                <a:solidFill>
                  <a:schemeClr val="accent2">
                    <a:lumMod val="75000"/>
                  </a:schemeClr>
                </a:solidFill>
                <a:ea typeface="宋体" panose="02010600030101010101" pitchFamily="2" charset="-122"/>
                <a:sym typeface="+mn-ea"/>
              </a:rPr>
              <a:t> * </a:t>
            </a:r>
            <a:r>
              <a:rPr sz="2300" dirty="0" smtClean="0">
                <a:solidFill>
                  <a:schemeClr val="accent2">
                    <a:lumMod val="75000"/>
                  </a:schemeClr>
                </a:solidFill>
                <a:ea typeface="宋体" panose="02010600030101010101" pitchFamily="2" charset="-122"/>
                <a:sym typeface="+mn-ea"/>
              </a:rPr>
              <a:t>数据科学应用领域比较广泛，目前比较有代表性的实践应用有</a:t>
            </a:r>
            <a:r>
              <a:rPr lang="zh-CN" sz="2300" dirty="0" smtClean="0">
                <a:solidFill>
                  <a:schemeClr val="accent2">
                    <a:lumMod val="75000"/>
                  </a:schemeClr>
                </a:solidFill>
                <a:ea typeface="宋体" panose="02010600030101010101" pitchFamily="2" charset="-122"/>
                <a:sym typeface="+mn-ea"/>
              </a:rPr>
              <a:t>：</a:t>
            </a:r>
            <a:endParaRPr lang="zh-CN" sz="2300" dirty="0" smtClean="0">
              <a:solidFill>
                <a:schemeClr val="accent2">
                  <a:lumMod val="75000"/>
                </a:schemeClr>
              </a:solidFill>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7" name="内容占位符 3"/>
          <p:cNvGraphicFramePr/>
          <p:nvPr>
            <p:custDataLst>
              <p:tags r:id="rId3"/>
            </p:custDataLst>
          </p:nvPr>
        </p:nvGraphicFramePr>
        <p:xfrm>
          <a:off x="1682749" y="1796085"/>
          <a:ext cx="5795365"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11D6764-7AE8-F24C-A24D-E5F07F077BF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B6B26D9D-5233-B741-B667-67F5A4EC52D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061DF402-4B08-0C4B-995A-9C6F88A22E4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F8038A0-2F02-3742-B182-01BD2B50642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298FA140-CC06-8B4A-B6AF-DBFC961B514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703CBC9C-0583-AA42-95CD-FAB6F17E245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A3CE60A1-459F-B849-96BC-108288F86C36}"/>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420C1984-23E1-074E-AAC9-37B43F1A1AD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87630" y="795655"/>
            <a:ext cx="8957310" cy="56064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应用案例</a:t>
            </a:r>
            <a:endPar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例：</a:t>
            </a:r>
            <a:r>
              <a:rPr lang="zh-CN" altLang="en-US" dirty="0" smtClean="0">
                <a:solidFill>
                  <a:srgbClr val="134AD5"/>
                </a:solidFill>
                <a:latin typeface="+mj-lt"/>
                <a:ea typeface="黑体" panose="02010609060101010101" pitchFamily="49" charset="-122"/>
                <a:cs typeface="+mj-lt"/>
                <a:sym typeface="+mn-ea"/>
              </a:rPr>
              <a:t>数据科学与2012年美国总统大选</a:t>
            </a:r>
            <a:endParaRPr lang="zh-CN" altLang="en-US" dirty="0" smtClean="0">
              <a:solidFill>
                <a:srgbClr val="134AD5"/>
              </a:solidFill>
              <a:latin typeface="+mj-lt"/>
              <a:ea typeface="黑体" panose="02010609060101010101" pitchFamily="49" charset="-122"/>
              <a:cs typeface="+mj-lt"/>
              <a:sym typeface="+mn-ea"/>
            </a:endParaRPr>
          </a:p>
          <a:p>
            <a:pPr marL="0" lvl="1" indent="0" algn="l" eaLnBrk="1" latinLnBrk="0" hangingPunct="1">
              <a:lnSpc>
                <a:spcPct val="100000"/>
              </a:lnSpc>
              <a:spcBef>
                <a:spcPts val="1200"/>
              </a:spcBef>
              <a:buSzTx/>
              <a:buFont typeface="Wingdings" panose="05000000000000000000" pitchFamily="2" charset="2"/>
              <a:buNone/>
            </a:pPr>
            <a:r>
              <a:rPr lang="en-US" altLang="zh-CN" sz="2300" dirty="0" smtClean="0">
                <a:cs typeface="+mn-ea"/>
                <a:sym typeface="+mn-ea"/>
              </a:rPr>
              <a:t>        </a:t>
            </a:r>
            <a:r>
              <a:rPr lang="zh-CN" altLang="en-US" sz="2300" dirty="0" smtClean="0">
                <a:ea typeface="宋体" panose="02010600030101010101" pitchFamily="2" charset="-122"/>
                <a:cs typeface="+mn-ea"/>
                <a:sym typeface="+mn-ea"/>
              </a:rPr>
              <a:t>在竞选活动初期，奥巴马竞选团队主管吉姆</a:t>
            </a:r>
            <a:r>
              <a:rPr lang="zh-CN" altLang="en-US" sz="2300" dirty="0" smtClean="0">
                <a:latin typeface="Cambria Math" panose="02040503050406030204" charset="0"/>
                <a:ea typeface="宋体" panose="02010600030101010101" pitchFamily="2" charset="-122"/>
                <a:cs typeface="Cambria Math" panose="02040503050406030204" charset="0"/>
                <a:sym typeface="+mn-ea"/>
              </a:rPr>
              <a:t>·梅斯纳宣布将打造一个完全不同、以数据为驱动力的竞选活动。</a:t>
            </a:r>
            <a:endParaRPr lang="en-US" altLang="zh-CN" sz="2300" dirty="0" smtClean="0">
              <a:ea typeface="Arial" panose="020B0604020202020204" pitchFamily="34" charset="0"/>
              <a:cs typeface="+mn-ea"/>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ea typeface="Arial" panose="020B0604020202020204" pitchFamily="34" charset="0"/>
                <a:cs typeface="+mn-ea"/>
                <a:sym typeface="+mn-ea"/>
              </a:rPr>
              <a:t>        </a:t>
            </a:r>
            <a:r>
              <a:rPr lang="zh-CN" altLang="en-US" sz="2200" dirty="0" smtClean="0">
                <a:sym typeface="+mn-ea"/>
              </a:rPr>
              <a:t>（</a:t>
            </a:r>
            <a:r>
              <a:rPr lang="en-US" altLang="zh-CN" sz="2200" dirty="0" smtClean="0">
                <a:sym typeface="+mn-ea"/>
              </a:rPr>
              <a:t>1</a:t>
            </a:r>
            <a:r>
              <a:rPr lang="zh-CN" altLang="en-US" sz="2200" dirty="0" smtClean="0">
                <a:sym typeface="+mn-ea"/>
              </a:rPr>
              <a:t>）团队构建</a:t>
            </a:r>
            <a:r>
              <a:rPr lang="en-US" altLang="zh-CN" sz="2200" dirty="0" smtClean="0">
                <a:sym typeface="+mn-ea"/>
              </a:rPr>
              <a:t>——</a:t>
            </a:r>
            <a:r>
              <a:rPr lang="zh-CN" altLang="en-US" sz="2200" dirty="0" smtClean="0">
                <a:sym typeface="+mn-ea"/>
              </a:rPr>
              <a:t>竞选团队</a:t>
            </a:r>
            <a:endParaRPr lang="zh-CN" altLang="en-US" sz="2200" dirty="0" smtClean="0">
              <a:ea typeface="Arial" panose="020B0604020202020204" pitchFamily="34" charset="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en-US" altLang="zh-CN" sz="2100" b="1" dirty="0" smtClean="0">
                <a:cs typeface="+mn-ea"/>
                <a:sym typeface="+mn-ea"/>
              </a:rPr>
              <a:t>            </a:t>
            </a:r>
            <a:r>
              <a:rPr lang="zh-CN" altLang="en-US" sz="2100" b="1" dirty="0" smtClean="0">
                <a:ea typeface="宋体" panose="02010600030101010101" pitchFamily="2" charset="-122"/>
                <a:cs typeface="+mn-ea"/>
                <a:sym typeface="+mn-ea"/>
              </a:rPr>
              <a:t>除奥巴马本人，竞选团队由</a:t>
            </a:r>
            <a:r>
              <a:rPr lang="en-US" altLang="zh-CN" sz="2100" b="1" dirty="0" smtClean="0">
                <a:ea typeface="宋体" panose="02010600030101010101" pitchFamily="2" charset="-122"/>
                <a:cs typeface="+mn-ea"/>
                <a:sym typeface="+mn-ea"/>
              </a:rPr>
              <a:t>4</a:t>
            </a:r>
            <a:r>
              <a:rPr lang="zh-CN" altLang="en-US" sz="2100" b="1" dirty="0" smtClean="0">
                <a:ea typeface="宋体" panose="02010600030101010101" pitchFamily="2" charset="-122"/>
                <a:cs typeface="+mn-ea"/>
                <a:sym typeface="+mn-ea"/>
              </a:rPr>
              <a:t>类人员组成：</a:t>
            </a:r>
            <a:endParaRPr lang="zh-CN" altLang="en-US" sz="2100" b="1" dirty="0" smtClean="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b="1" dirty="0" smtClean="0">
                <a:cs typeface="+mn-ea"/>
                <a:sym typeface="+mn-ea"/>
              </a:rPr>
              <a:t>        </a:t>
            </a:r>
            <a:r>
              <a:rPr lang="en-US" altLang="zh-CN" sz="2000" b="1" dirty="0" smtClean="0">
                <a:cs typeface="+mn-ea"/>
                <a:sym typeface="+mn-ea"/>
              </a:rPr>
              <a:t>       </a:t>
            </a:r>
            <a:r>
              <a:rPr lang="en-US" altLang="zh-CN" sz="2000" b="1" dirty="0" smtClean="0">
                <a:cs typeface="+mn-ea"/>
                <a:sym typeface="Symbol" panose="05050102010706020507" charset="0"/>
              </a:rPr>
              <a:t></a:t>
            </a:r>
            <a:r>
              <a:rPr lang="zh-CN" altLang="en-US" sz="2000" b="1" dirty="0" smtClean="0">
                <a:cs typeface="+mn-ea"/>
                <a:sym typeface="+mn-ea"/>
              </a:rPr>
              <a:t> </a:t>
            </a:r>
            <a:r>
              <a:rPr lang="zh-CN" altLang="en-US" sz="2000" dirty="0" smtClean="0">
                <a:sym typeface="+mn-ea"/>
              </a:rPr>
              <a:t>高级助理：根据数据分析结果，制定和调整下一步竞选方案；</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b="1" dirty="0" smtClean="0">
                <a:cs typeface="+mn-ea"/>
                <a:sym typeface="+mn-ea"/>
              </a:rPr>
              <a:t> </a:t>
            </a:r>
            <a:r>
              <a:rPr lang="zh-CN" altLang="en-US" sz="2000" dirty="0" smtClean="0">
                <a:sym typeface="+mn-ea"/>
              </a:rPr>
              <a:t>数据科学家</a:t>
            </a:r>
            <a:r>
              <a:rPr lang="zh-CN" altLang="en-US" sz="2000" dirty="0" smtClean="0">
                <a:sym typeface="Wingdings" panose="05000000000000000000" pitchFamily="2" charset="2"/>
              </a:rPr>
              <a:t>：</a:t>
            </a:r>
            <a:r>
              <a:rPr lang="zh-CN" altLang="en-US" sz="2000" dirty="0" smtClean="0">
                <a:sym typeface="+mn-ea"/>
              </a:rPr>
              <a:t>雷伊德</a:t>
            </a:r>
            <a:r>
              <a:rPr lang="en-US" altLang="zh-CN" sz="2000" dirty="0" smtClean="0">
                <a:sym typeface="+mn-ea"/>
              </a:rPr>
              <a:t>•</a:t>
            </a:r>
            <a:r>
              <a:rPr lang="zh-CN" altLang="en-US" sz="2000" dirty="0" smtClean="0">
                <a:sym typeface="+mn-ea"/>
              </a:rPr>
              <a:t>加尼</a:t>
            </a:r>
            <a:r>
              <a:rPr lang="zh-CN" sz="2000" dirty="0" smtClean="0">
                <a:ea typeface="宋体" panose="02010600030101010101" pitchFamily="2" charset="-122"/>
                <a:sym typeface="+mn-ea"/>
              </a:rPr>
              <a:t>出任芝加哥竞选团队总部的首席科学家，他此前的工作便是大量数据的收集与分析，在数据挖掘领域拥有丰富经验。</a:t>
            </a:r>
            <a:endParaRPr lang="zh-CN" sz="2000" dirty="0" smtClean="0">
              <a:ea typeface="宋体" panose="02010600030101010101" pitchFamily="2" charset="-122"/>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 </a:t>
            </a:r>
            <a:r>
              <a:rPr lang="zh-CN" altLang="en-US" sz="2000" dirty="0" smtClean="0">
                <a:sym typeface="+mn-ea"/>
              </a:rPr>
              <a:t>数据分析团队（数据工程师）：聘请了一大批数据分析员，人数规模甚至达到了</a:t>
            </a:r>
            <a:r>
              <a:rPr lang="en-US" altLang="zh-CN" sz="2000" dirty="0" smtClean="0">
                <a:sym typeface="+mn-ea"/>
              </a:rPr>
              <a:t>2008</a:t>
            </a:r>
            <a:r>
              <a:rPr lang="zh-CN" altLang="en-US" sz="2000" dirty="0" smtClean="0">
                <a:sym typeface="+mn-ea"/>
              </a:rPr>
              <a:t>年竞选时数据分析部门的</a:t>
            </a:r>
            <a:r>
              <a:rPr lang="en-US" altLang="zh-CN" sz="2000" dirty="0" smtClean="0">
                <a:sym typeface="+mn-ea"/>
              </a:rPr>
              <a:t>5</a:t>
            </a:r>
            <a:r>
              <a:rPr lang="zh-CN" altLang="en-US" sz="2000" dirty="0" smtClean="0">
                <a:ea typeface="宋体" panose="02010600030101010101" pitchFamily="2" charset="-122"/>
                <a:sym typeface="+mn-ea"/>
              </a:rPr>
              <a:t>倍。</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 </a:t>
            </a:r>
            <a:r>
              <a:rPr lang="zh-CN" altLang="en-US" sz="2000" dirty="0" smtClean="0">
                <a:sym typeface="+mn-ea"/>
              </a:rPr>
              <a:t>团队发言人：聘请本</a:t>
            </a:r>
            <a:r>
              <a:rPr lang="en-US" altLang="zh-CN" sz="2000" dirty="0" smtClean="0">
                <a:sym typeface="+mn-ea"/>
              </a:rPr>
              <a:t>•</a:t>
            </a:r>
            <a:r>
              <a:rPr lang="zh-CN" altLang="en-US" sz="2000" dirty="0" smtClean="0">
                <a:sym typeface="+mn-ea"/>
              </a:rPr>
              <a:t>拉波尔特等作为团队发言人，负责对外数据的发布与交流。</a:t>
            </a:r>
            <a:endParaRPr lang="en-US" altLang="zh-CN" sz="2100" b="1" dirty="0" smtClean="0">
              <a:solidFill>
                <a:srgbClr val="134AD5"/>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87630" y="1082675"/>
            <a:ext cx="8957310" cy="51028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应用案例</a:t>
            </a:r>
            <a:endPar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例：数据科学与2012年美国总统大选</a:t>
            </a:r>
            <a:endParaRPr lang="zh-CN" altLang="en-US" sz="2400" dirty="0" smtClean="0">
              <a:latin typeface="+mj-lt"/>
              <a:cs typeface="+mj-lt"/>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sz="2200" dirty="0" smtClean="0">
                <a:sym typeface="+mn-ea"/>
              </a:rPr>
              <a:t>      （2）</a:t>
            </a:r>
            <a:r>
              <a:rPr lang="zh-CN" altLang="en-US" sz="2200" dirty="0" smtClean="0">
                <a:sym typeface="+mn-ea"/>
              </a:rPr>
              <a:t>数据洞见——乔治•克鲁尼效应</a:t>
            </a:r>
            <a:endParaRPr lang="zh-CN" altLang="en-US" sz="22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dirty="0" smtClean="0">
                <a:cs typeface="+mn-ea"/>
                <a:sym typeface="+mn-ea"/>
              </a:rPr>
              <a:t> </a:t>
            </a:r>
            <a:r>
              <a:rPr lang="zh-CN" altLang="en-US" sz="2000" dirty="0" smtClean="0">
                <a:sym typeface="+mn-ea"/>
              </a:rPr>
              <a:t>注意到了乔治</a:t>
            </a:r>
            <a:r>
              <a:rPr lang="en-US" altLang="zh-CN" sz="2000" dirty="0" smtClean="0">
                <a:sym typeface="+mn-ea"/>
              </a:rPr>
              <a:t>•</a:t>
            </a:r>
            <a:r>
              <a:rPr lang="zh-CN" altLang="en-US" sz="2000" dirty="0" smtClean="0">
                <a:sym typeface="+mn-ea"/>
              </a:rPr>
              <a:t>克鲁尼效应，即</a:t>
            </a:r>
            <a:r>
              <a:rPr lang="zh-CN" altLang="en-US" sz="2000" dirty="0" smtClean="0">
                <a:sym typeface="+mn-ea"/>
              </a:rPr>
              <a:t>乔治</a:t>
            </a:r>
            <a:r>
              <a:rPr lang="en-US" altLang="zh-CN" sz="2000" dirty="0" smtClean="0">
                <a:sym typeface="+mn-ea"/>
              </a:rPr>
              <a:t>•</a:t>
            </a:r>
            <a:r>
              <a:rPr lang="zh-CN" altLang="en-US" sz="2000" dirty="0" smtClean="0">
                <a:sym typeface="+mn-ea"/>
              </a:rPr>
              <a:t>克鲁尼对美国西海岸</a:t>
            </a:r>
            <a:r>
              <a:rPr lang="en-US" altLang="zh-CN" sz="2000" dirty="0" smtClean="0">
                <a:sym typeface="+mn-ea"/>
              </a:rPr>
              <a:t>40-49</a:t>
            </a:r>
            <a:r>
              <a:rPr lang="zh-CN" altLang="en-US" sz="2000" dirty="0" smtClean="0">
                <a:ea typeface="宋体" panose="02010600030101010101" pitchFamily="2" charset="-122"/>
                <a:sym typeface="+mn-ea"/>
              </a:rPr>
              <a:t>岁女性具有非常大的吸引力，她们愿意不远万里为与克鲁尼和奥巴马共进晚餐而付出大量金钱。</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dirty="0" smtClean="0">
                <a:cs typeface="+mn-ea"/>
                <a:sym typeface="+mn-ea"/>
              </a:rPr>
              <a:t> 创造性地</a:t>
            </a:r>
            <a:r>
              <a:rPr lang="zh-CN" altLang="en-US" sz="2000" dirty="0" smtClean="0">
                <a:sym typeface="+mn-ea"/>
              </a:rPr>
              <a:t>复制“克鲁尼效应</a:t>
            </a:r>
            <a:r>
              <a:rPr lang="en-US" altLang="zh-CN" sz="2000" dirty="0" smtClean="0">
                <a:sym typeface="+mn-ea"/>
              </a:rPr>
              <a:t>”</a:t>
            </a:r>
            <a:r>
              <a:rPr lang="zh-CN" altLang="en-US" sz="2000" dirty="0" smtClean="0">
                <a:ea typeface="宋体" panose="02010600030101010101" pitchFamily="2" charset="-122"/>
                <a:sym typeface="+mn-ea"/>
              </a:rPr>
              <a:t>：在美国东海岸找到一位对女性群体具备相同号召力的名人，为奥巴马筹集竞选资金。</a:t>
            </a:r>
            <a:endParaRPr lang="zh-CN" altLang="en-US" sz="2000" dirty="0" smtClean="0">
              <a:ea typeface="宋体" panose="02010600030101010101" pitchFamily="2" charset="-122"/>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ea typeface="宋体" panose="02010600030101010101" pitchFamily="2" charset="-122"/>
                <a:sym typeface="+mn-ea"/>
              </a:rPr>
              <a:t> </a:t>
            </a:r>
            <a:r>
              <a:rPr lang="en-US" altLang="zh-CN" sz="2000" dirty="0" smtClean="0">
                <a:ea typeface="宋体" panose="02010600030101010101" pitchFamily="2" charset="-122"/>
                <a:sym typeface="+mn-ea"/>
              </a:rPr>
              <a:t>          </a:t>
            </a:r>
            <a:r>
              <a:rPr lang="en-US" altLang="zh-CN" sz="2000" dirty="0" smtClean="0">
                <a:cs typeface="+mn-ea"/>
                <a:sym typeface="Symbol" panose="05050102010706020507" charset="0"/>
              </a:rPr>
              <a:t> </a:t>
            </a:r>
            <a:r>
              <a:rPr lang="zh-CN" altLang="en-US" sz="2000" dirty="0" smtClean="0">
                <a:ea typeface="宋体" panose="02010600030101010101" pitchFamily="2" charset="-122"/>
                <a:sym typeface="+mn-ea"/>
              </a:rPr>
              <a:t>最终选择莎拉</a:t>
            </a:r>
            <a:r>
              <a:rPr lang="en-US" altLang="zh-CN" sz="2000" dirty="0" smtClean="0">
                <a:sym typeface="+mn-ea"/>
              </a:rPr>
              <a:t>•</a:t>
            </a:r>
            <a:r>
              <a:rPr lang="zh-CN" altLang="en-US" sz="2000" dirty="0" smtClean="0">
                <a:ea typeface="宋体" panose="02010600030101010101" pitchFamily="2" charset="-122"/>
                <a:sym typeface="+mn-ea"/>
              </a:rPr>
              <a:t>杰西卡</a:t>
            </a:r>
            <a:r>
              <a:rPr lang="en-US" altLang="zh-CN" sz="2000" dirty="0" smtClean="0">
                <a:sym typeface="+mn-ea"/>
              </a:rPr>
              <a:t>•</a:t>
            </a:r>
            <a:r>
              <a:rPr lang="zh-CN" altLang="en-US" sz="2000" dirty="0" smtClean="0">
                <a:ea typeface="宋体" panose="02010600030101010101" pitchFamily="2" charset="-122"/>
                <a:sym typeface="+mn-ea"/>
              </a:rPr>
              <a:t>帕克，并准备组织一场与奥巴马在帕克位于纽约的</a:t>
            </a:r>
            <a:r>
              <a:rPr lang="en-US" altLang="zh-CN" sz="2000" dirty="0" smtClean="0">
                <a:ea typeface="宋体" panose="02010600030101010101" pitchFamily="2" charset="-122"/>
                <a:sym typeface="+mn-ea"/>
              </a:rPr>
              <a:t>West Village</a:t>
            </a:r>
            <a:r>
              <a:rPr lang="zh-CN" altLang="en-US" sz="2000" dirty="0" smtClean="0">
                <a:ea typeface="宋体" panose="02010600030101010101" pitchFamily="2" charset="-122"/>
                <a:sym typeface="+mn-ea"/>
              </a:rPr>
              <a:t>豪宅共进晚餐的竞争。</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en-US" altLang="zh-CN" sz="2000" dirty="0" smtClean="0">
                <a:cs typeface="+mn-ea"/>
                <a:sym typeface="Symbol" panose="05050102010706020507" charset="0"/>
              </a:rPr>
              <a:t>            </a:t>
            </a:r>
            <a:r>
              <a:rPr lang="zh-CN" altLang="en-US" sz="2000" dirty="0" smtClean="0">
                <a:ea typeface="宋体" panose="02010600030101010101" pitchFamily="2" charset="-122"/>
                <a:cs typeface="+mn-ea"/>
                <a:sym typeface="Symbol" panose="05050102010706020507" charset="0"/>
              </a:rPr>
              <a:t>为此，数据分析团队深入研究了</a:t>
            </a:r>
            <a:r>
              <a:rPr lang="zh-CN" altLang="en-US" sz="2000" dirty="0" smtClean="0">
                <a:sym typeface="+mn-ea"/>
              </a:rPr>
              <a:t>帕克粉丝群体的特征</a:t>
            </a:r>
            <a:r>
              <a:rPr lang="en-US" altLang="zh-CN" sz="2000" dirty="0" smtClean="0">
                <a:sym typeface="+mn-ea"/>
              </a:rPr>
              <a:t>——</a:t>
            </a:r>
            <a:r>
              <a:rPr lang="zh-CN" altLang="en-US" sz="2000" dirty="0" smtClean="0">
                <a:sym typeface="+mn-ea"/>
              </a:rPr>
              <a:t>喜欢竞赛、小型聚会和名人，提升了此项活动的效果。</a:t>
            </a:r>
            <a:endParaRPr lang="en-US" altLang="zh-CN" sz="2000" b="1" dirty="0" smtClean="0">
              <a:solidFill>
                <a:srgbClr val="134AD5"/>
              </a:solidFill>
              <a:latin typeface="黑体" panose="02010609060101010101" pitchFamily="49" charset="-122"/>
              <a:ea typeface="黑体" panose="02010609060101010101" pitchFamily="49" charset="-122"/>
              <a:sym typeface="+mn-ea"/>
            </a:endParaRPr>
          </a:p>
        </p:txBody>
      </p:sp>
      <p:pic>
        <p:nvPicPr>
          <p:cNvPr id="101" name="图片 100"/>
          <p:cNvPicPr/>
          <p:nvPr/>
        </p:nvPicPr>
        <p:blipFill>
          <a:blip r:embed="rId3"/>
          <a:stretch>
            <a:fillRect/>
          </a:stretch>
        </p:blipFill>
        <p:spPr>
          <a:xfrm>
            <a:off x="6084570" y="835025"/>
            <a:ext cx="1219835" cy="1648460"/>
          </a:xfrm>
          <a:prstGeom prst="rect">
            <a:avLst/>
          </a:prstGeom>
          <a:noFill/>
          <a:ln w="9525">
            <a:noFill/>
          </a:ln>
        </p:spPr>
      </p:pic>
      <p:pic>
        <p:nvPicPr>
          <p:cNvPr id="2" name="图片 1" descr="1"/>
          <p:cNvPicPr>
            <a:picLocks noChangeAspect="1"/>
          </p:cNvPicPr>
          <p:nvPr/>
        </p:nvPicPr>
        <p:blipFill>
          <a:blip r:embed="rId4"/>
          <a:stretch>
            <a:fillRect/>
          </a:stretch>
        </p:blipFill>
        <p:spPr>
          <a:xfrm>
            <a:off x="7461885" y="832485"/>
            <a:ext cx="1506220" cy="1651635"/>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87630" y="867410"/>
            <a:ext cx="8957310" cy="49625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应用案例</a:t>
            </a:r>
            <a:endPar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例：</a:t>
            </a:r>
            <a:r>
              <a:rPr lang="zh-CN" altLang="en-US" dirty="0" smtClean="0">
                <a:solidFill>
                  <a:srgbClr val="134AD5"/>
                </a:solidFill>
                <a:latin typeface="+mj-lt"/>
                <a:ea typeface="黑体" panose="02010609060101010101" pitchFamily="49" charset="-122"/>
                <a:cs typeface="+mj-lt"/>
                <a:sym typeface="+mn-ea"/>
              </a:rPr>
              <a:t>数据科学与2012年美国总统大选</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ea typeface="Arial" panose="020B0604020202020204" pitchFamily="34" charset="0"/>
                <a:cs typeface="+mn-ea"/>
                <a:sym typeface="+mn-ea"/>
              </a:rPr>
              <a:t>      </a:t>
            </a:r>
            <a:r>
              <a:rPr lang="zh-CN" altLang="en-US" sz="2200" dirty="0" smtClean="0">
                <a:sym typeface="+mn-ea"/>
              </a:rPr>
              <a:t>（</a:t>
            </a:r>
            <a:r>
              <a:rPr lang="en-US" altLang="zh-CN" sz="2200" dirty="0" smtClean="0">
                <a:sym typeface="+mn-ea"/>
              </a:rPr>
              <a:t>3</a:t>
            </a:r>
            <a:r>
              <a:rPr lang="zh-CN" altLang="en-US" sz="2200" dirty="0" smtClean="0">
                <a:sym typeface="+mn-ea"/>
              </a:rPr>
              <a:t>）数据预处理</a:t>
            </a:r>
            <a:r>
              <a:rPr lang="en-US" altLang="zh-CN" sz="2200" dirty="0" smtClean="0">
                <a:sym typeface="+mn-ea"/>
              </a:rPr>
              <a:t>——</a:t>
            </a:r>
            <a:r>
              <a:rPr lang="zh-CN" altLang="en-US" sz="2200" dirty="0" smtClean="0">
                <a:sym typeface="+mn-ea"/>
              </a:rPr>
              <a:t>整合数据资源</a:t>
            </a:r>
            <a:endParaRPr lang="zh-CN" altLang="en-US" sz="2200" dirty="0" smtClean="0">
              <a:ea typeface="Arial" panose="020B0604020202020204" pitchFamily="34" charset="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b="1" dirty="0" smtClean="0">
                <a:cs typeface="+mn-ea"/>
                <a:sym typeface="+mn-ea"/>
              </a:rPr>
              <a:t>        </a:t>
            </a:r>
            <a:r>
              <a:rPr lang="en-US" altLang="zh-CN" sz="2000" b="1" dirty="0" smtClean="0">
                <a:cs typeface="+mn-ea"/>
                <a:sym typeface="+mn-ea"/>
              </a:rPr>
              <a:t>      </a:t>
            </a:r>
            <a:r>
              <a:rPr lang="en-US" altLang="zh-CN" sz="2000" b="1" dirty="0" smtClean="0">
                <a:cs typeface="+mn-ea"/>
                <a:sym typeface="Symbol" panose="05050102010706020507" charset="0"/>
              </a:rPr>
              <a:t></a:t>
            </a:r>
            <a:r>
              <a:rPr lang="zh-CN" altLang="en-US" sz="2000" b="1" dirty="0" smtClean="0">
                <a:cs typeface="+mn-ea"/>
                <a:sym typeface="+mn-ea"/>
              </a:rPr>
              <a:t> </a:t>
            </a:r>
            <a:r>
              <a:rPr lang="en-US" altLang="zh-CN" sz="2000" dirty="0" smtClean="0">
                <a:sym typeface="+mn-ea"/>
              </a:rPr>
              <a:t>2008</a:t>
            </a:r>
            <a:r>
              <a:rPr lang="zh-CN" altLang="en-US" sz="2000" dirty="0" smtClean="0">
                <a:sym typeface="+mn-ea"/>
              </a:rPr>
              <a:t>年竞选的经验与教训：对高科技的利用赢得了赞扬，但成功的背后存在的问题是：缺乏数据连续性。表现：通过奥巴马网站打电话拉票的志愿者和奥巴马竞选办公室所用的名单不同，而拉票名单与筹资名单也不一致。</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b="1" dirty="0" smtClean="0">
                <a:cs typeface="+mn-ea"/>
                <a:sym typeface="+mn-ea"/>
              </a:rPr>
              <a:t> </a:t>
            </a:r>
            <a:r>
              <a:rPr lang="zh-CN" altLang="en-US" sz="2000" dirty="0" smtClean="0">
                <a:sym typeface="+mn-ea"/>
              </a:rPr>
              <a:t>在竞选前的</a:t>
            </a:r>
            <a:r>
              <a:rPr lang="en-US" altLang="zh-CN" sz="2000" dirty="0" smtClean="0">
                <a:sym typeface="+mn-ea"/>
              </a:rPr>
              <a:t>18</a:t>
            </a:r>
            <a:r>
              <a:rPr lang="zh-CN" altLang="en-US" sz="2000" dirty="0" smtClean="0">
                <a:sym typeface="+mn-ea"/>
              </a:rPr>
              <a:t>个月，竞选团队就创建了一个庞大系统，可以将民调者、注资者、工作人员、消费者、社交媒体以及“摇摆州”主要的民主党投票人的信息进行整合。</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en-US" altLang="zh-CN" sz="2000" b="1" dirty="0" smtClean="0">
                <a:solidFill>
                  <a:srgbClr val="134AD5"/>
                </a:solidFill>
                <a:latin typeface="黑体" panose="02010609060101010101" pitchFamily="49" charset="-122"/>
                <a:ea typeface="黑体" panose="02010609060101010101" pitchFamily="49" charset="-122"/>
                <a:sym typeface="+mn-ea"/>
              </a:rPr>
              <a:t> </a:t>
            </a: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 </a:t>
            </a:r>
            <a:r>
              <a:rPr lang="zh-CN" altLang="en-US" sz="2000" dirty="0" smtClean="0">
                <a:ea typeface="宋体" panose="02010600030101010101" pitchFamily="2" charset="-122"/>
                <a:cs typeface="+mn-ea"/>
                <a:sym typeface="Symbol" panose="05050102010706020507" charset="0"/>
              </a:rPr>
              <a:t>整合后的数据库，</a:t>
            </a:r>
            <a:r>
              <a:rPr lang="zh-CN" altLang="en-US" sz="2000" dirty="0" smtClean="0">
                <a:sym typeface="+mn-ea"/>
              </a:rPr>
              <a:t>允许数据分析团队进行一些测试，以预测哪些类型的人有可能被某种特定的事情所说服。</a:t>
            </a:r>
            <a:r>
              <a:rPr lang="zh-CN" altLang="en-US" sz="2000" b="1" dirty="0" smtClean="0">
                <a:solidFill>
                  <a:schemeClr val="tx1"/>
                </a:solidFill>
                <a:ea typeface="宋体" panose="02010600030101010101" pitchFamily="2" charset="-122"/>
                <a:cs typeface="+mn-ea"/>
                <a:sym typeface="+mn-ea"/>
              </a:rPr>
              <a:t>拉票电话名单不仅列出姓名和电话，还按照被说服的可能性和重要性进行分门别类地排序。</a:t>
            </a:r>
            <a:endParaRPr lang="zh-CN" altLang="en-US" sz="2000" b="1" dirty="0" smtClean="0">
              <a:solidFill>
                <a:schemeClr val="tx1"/>
              </a:solidFill>
              <a:ea typeface="宋体" panose="02010600030101010101" pitchFamily="2" charset="-122"/>
              <a:cs typeface="+mn-ea"/>
              <a:sym typeface="+mn-ea"/>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87630" y="867410"/>
            <a:ext cx="8957310" cy="47726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应用案例</a:t>
            </a:r>
            <a:endPar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例：数据科学与2012年美国总统大选</a:t>
            </a:r>
            <a:endParaRPr lang="zh-CN" altLang="en-US" sz="2400" dirty="0" smtClean="0">
              <a:latin typeface="+mj-lt"/>
              <a:ea typeface="黑体" panose="02010609060101010101" pitchFamily="49" charset="-122"/>
              <a:cs typeface="+mj-lt"/>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sz="2200" dirty="0" smtClean="0">
                <a:sym typeface="+mn-ea"/>
              </a:rPr>
              <a:t>      （</a:t>
            </a:r>
            <a:r>
              <a:rPr lang="en-US" altLang="zh-CN" sz="2200" dirty="0" smtClean="0">
                <a:sym typeface="+mn-ea"/>
              </a:rPr>
              <a:t>4</a:t>
            </a:r>
            <a:r>
              <a:rPr lang="zh-CN" altLang="en-US" sz="2200" dirty="0" smtClean="0">
                <a:sym typeface="+mn-ea"/>
              </a:rPr>
              <a:t>）数据的资产化管理</a:t>
            </a:r>
            <a:r>
              <a:rPr lang="en-US" altLang="zh-CN" sz="2200" dirty="0" smtClean="0">
                <a:sym typeface="+mn-ea"/>
              </a:rPr>
              <a:t>——</a:t>
            </a:r>
            <a:r>
              <a:rPr lang="zh-CN" altLang="en-US" sz="2200" dirty="0" smtClean="0">
                <a:sym typeface="+mn-ea"/>
              </a:rPr>
              <a:t>严格的保密工作</a:t>
            </a:r>
            <a:endParaRPr lang="zh-CN" altLang="en-US" sz="22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dirty="0" smtClean="0">
                <a:cs typeface="+mn-ea"/>
                <a:sym typeface="+mn-ea"/>
              </a:rPr>
              <a:t> </a:t>
            </a:r>
            <a:r>
              <a:rPr lang="zh-CN" altLang="en-US" sz="2000" dirty="0" smtClean="0">
                <a:sym typeface="+mn-ea"/>
              </a:rPr>
              <a:t>数据分析项目以代码命名，比如</a:t>
            </a:r>
            <a:r>
              <a:rPr lang="en-US" altLang="zh-CN" sz="2000" dirty="0" smtClean="0">
                <a:sym typeface="+mn-ea"/>
              </a:rPr>
              <a:t>Narwhal</a:t>
            </a:r>
            <a:r>
              <a:rPr lang="zh-CN" altLang="en-US" sz="2000" dirty="0" smtClean="0">
                <a:sym typeface="+mn-ea"/>
              </a:rPr>
              <a:t>、</a:t>
            </a:r>
            <a:r>
              <a:rPr lang="en-US" altLang="zh-CN" sz="2000" dirty="0" err="1" smtClean="0">
                <a:sym typeface="+mn-ea"/>
              </a:rPr>
              <a:t>Dreamcatcher</a:t>
            </a:r>
            <a:r>
              <a:rPr lang="zh-CN" altLang="en-US" sz="2000" dirty="0" smtClean="0">
                <a:sym typeface="+mn-ea"/>
              </a:rPr>
              <a:t>等；</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dirty="0" smtClean="0">
                <a:cs typeface="+mn-ea"/>
                <a:sym typeface="+mn-ea"/>
              </a:rPr>
              <a:t> </a:t>
            </a:r>
            <a:r>
              <a:rPr lang="en-US" altLang="zh-CN" sz="2000" dirty="0" smtClean="0">
                <a:sym typeface="+mn-ea"/>
              </a:rPr>
              <a:t>2012</a:t>
            </a:r>
            <a:r>
              <a:rPr lang="zh-CN" altLang="en-US" sz="2000" dirty="0" smtClean="0">
                <a:sym typeface="+mn-ea"/>
              </a:rPr>
              <a:t>年</a:t>
            </a:r>
            <a:r>
              <a:rPr lang="en-US" altLang="zh-CN" sz="2000" dirty="0" smtClean="0">
                <a:sym typeface="+mn-ea"/>
              </a:rPr>
              <a:t>11</a:t>
            </a:r>
            <a:r>
              <a:rPr lang="zh-CN" altLang="en-US" sz="2000" dirty="0" smtClean="0">
                <a:sym typeface="+mn-ea"/>
              </a:rPr>
              <a:t>月</a:t>
            </a:r>
            <a:r>
              <a:rPr lang="en-US" altLang="zh-CN" sz="2000" dirty="0" smtClean="0">
                <a:sym typeface="+mn-ea"/>
              </a:rPr>
              <a:t>4</a:t>
            </a:r>
            <a:r>
              <a:rPr lang="zh-CN" altLang="en-US" sz="2000" dirty="0" smtClean="0">
                <a:sym typeface="+mn-ea"/>
              </a:rPr>
              <a:t>日，奥巴马竞选团队的多位高级顾问同意向</a:t>
            </a:r>
            <a:r>
              <a:rPr lang="en-US" altLang="zh-CN" sz="2000" dirty="0" smtClean="0">
                <a:sym typeface="+mn-ea"/>
              </a:rPr>
              <a:t>《</a:t>
            </a:r>
            <a:r>
              <a:rPr lang="zh-CN" altLang="en-US" sz="2000" dirty="0" smtClean="0">
                <a:sym typeface="+mn-ea"/>
              </a:rPr>
              <a:t>时代</a:t>
            </a:r>
            <a:r>
              <a:rPr lang="en-US" altLang="zh-CN" sz="2000" dirty="0" smtClean="0">
                <a:sym typeface="+mn-ea"/>
              </a:rPr>
              <a:t>》</a:t>
            </a:r>
            <a:r>
              <a:rPr lang="zh-CN" altLang="en-US" sz="2000" dirty="0" smtClean="0">
                <a:sym typeface="+mn-ea"/>
              </a:rPr>
              <a:t>杂志介绍他们的工作，但提出了两个前提条件：一是自己的名字不对外公开，二是谈话内容在下任总统确定前不公开。</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dirty="0" smtClean="0">
                <a:cs typeface="+mn-ea"/>
                <a:sym typeface="+mn-ea"/>
              </a:rPr>
              <a:t> 谈话中披露的内幕：如何通过分析大数据帮助奥巴马筹集到</a:t>
            </a:r>
            <a:r>
              <a:rPr lang="en-US" altLang="zh-CN" sz="2000" dirty="0" smtClean="0">
                <a:cs typeface="+mn-ea"/>
                <a:sym typeface="+mn-ea"/>
              </a:rPr>
              <a:t>10</a:t>
            </a:r>
            <a:r>
              <a:rPr lang="zh-CN" altLang="en-US" sz="2000" dirty="0" smtClean="0">
                <a:ea typeface="宋体" panose="02010600030101010101" pitchFamily="2" charset="-122"/>
                <a:cs typeface="+mn-ea"/>
                <a:sym typeface="+mn-ea"/>
              </a:rPr>
              <a:t>亿美元资金；如何改变电视广告投放策略，如何制作出拉拢</a:t>
            </a:r>
            <a:r>
              <a:rPr lang="en-US" altLang="zh-CN" sz="2000" dirty="0" smtClean="0">
                <a:ea typeface="宋体" panose="02010600030101010101" pitchFamily="2" charset="-122"/>
                <a:cs typeface="+mn-ea"/>
                <a:sym typeface="+mn-ea"/>
              </a:rPr>
              <a:t>“</a:t>
            </a:r>
            <a:r>
              <a:rPr lang="zh-CN" altLang="en-US" sz="2000" dirty="0" smtClean="0">
                <a:ea typeface="宋体" panose="02010600030101010101" pitchFamily="2" charset="-122"/>
                <a:cs typeface="+mn-ea"/>
                <a:sym typeface="+mn-ea"/>
              </a:rPr>
              <a:t>摇摆州</a:t>
            </a:r>
            <a:r>
              <a:rPr lang="en-US" altLang="zh-CN" sz="2000" dirty="0" smtClean="0">
                <a:ea typeface="宋体" panose="02010600030101010101" pitchFamily="2" charset="-122"/>
                <a:cs typeface="+mn-ea"/>
                <a:sym typeface="+mn-ea"/>
              </a:rPr>
              <a:t>”</a:t>
            </a:r>
            <a:r>
              <a:rPr lang="zh-CN" altLang="en-US" sz="2000" dirty="0" smtClean="0">
                <a:ea typeface="宋体" panose="02010600030101010101" pitchFamily="2" charset="-122"/>
                <a:cs typeface="+mn-ea"/>
                <a:sym typeface="+mn-ea"/>
              </a:rPr>
              <a:t>选民的具体数据分析模型和最有效拉票方法的推荐，包括邮寄信件、电话或利用社交媒体等方法。</a:t>
            </a:r>
            <a:endParaRPr lang="en-US" altLang="zh-CN" sz="2000" b="1" dirty="0" smtClean="0">
              <a:solidFill>
                <a:srgbClr val="134AD5"/>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87630" y="795655"/>
            <a:ext cx="8957310" cy="55022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应用案例</a:t>
            </a:r>
            <a:endPar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例：</a:t>
            </a:r>
            <a:r>
              <a:rPr lang="zh-CN" altLang="en-US" dirty="0" smtClean="0">
                <a:solidFill>
                  <a:srgbClr val="134AD5"/>
                </a:solidFill>
                <a:latin typeface="+mj-lt"/>
                <a:ea typeface="黑体" panose="02010609060101010101" pitchFamily="49" charset="-122"/>
                <a:cs typeface="+mj-lt"/>
                <a:sym typeface="+mn-ea"/>
              </a:rPr>
              <a:t>数据科学与2012年美国总统大选</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ea typeface="Arial" panose="020B0604020202020204" pitchFamily="34" charset="0"/>
                <a:cs typeface="+mn-ea"/>
                <a:sym typeface="+mn-ea"/>
              </a:rPr>
              <a:t>      </a:t>
            </a:r>
            <a:r>
              <a:rPr lang="zh-CN" altLang="en-US" sz="2200" dirty="0" smtClean="0">
                <a:sym typeface="+mn-ea"/>
              </a:rPr>
              <a:t>（</a:t>
            </a:r>
            <a:r>
              <a:rPr lang="en-US" altLang="zh-CN" sz="2200" dirty="0" smtClean="0">
                <a:sym typeface="+mn-ea"/>
              </a:rPr>
              <a:t>5</a:t>
            </a:r>
            <a:r>
              <a:rPr lang="zh-CN" altLang="en-US" sz="2200" dirty="0" smtClean="0">
                <a:sym typeface="+mn-ea"/>
              </a:rPr>
              <a:t>）数据业务化</a:t>
            </a:r>
            <a:r>
              <a:rPr lang="en-US" altLang="zh-CN" sz="2200" dirty="0" smtClean="0">
                <a:sym typeface="+mn-ea"/>
              </a:rPr>
              <a:t>——</a:t>
            </a:r>
            <a:r>
              <a:rPr lang="zh-CN" altLang="en-US" sz="2200" dirty="0" smtClean="0">
                <a:sym typeface="+mn-ea"/>
              </a:rPr>
              <a:t>筹集资金</a:t>
            </a:r>
            <a:endParaRPr lang="zh-CN" altLang="en-US" sz="2200" dirty="0" smtClean="0">
              <a:ea typeface="Arial" panose="020B0604020202020204" pitchFamily="34" charset="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dirty="0" smtClean="0">
                <a:cs typeface="+mn-ea"/>
                <a:sym typeface="+mn-ea"/>
              </a:rPr>
              <a:t> </a:t>
            </a:r>
            <a:r>
              <a:rPr lang="zh-CN" sz="2000" dirty="0" smtClean="0">
                <a:ea typeface="宋体" panose="02010600030101010101" pitchFamily="2" charset="-122"/>
                <a:sym typeface="+mn-ea"/>
              </a:rPr>
              <a:t>数据建模及分析在竞选过程中的重要性越来越高，可以预测哪些人会在线捐款，哪些人会通过电邮汇款</a:t>
            </a:r>
            <a:r>
              <a:rPr lang="en-US" altLang="zh-CN" sz="2000" dirty="0" smtClean="0">
                <a:ea typeface="宋体" panose="02010600030101010101" pitchFamily="2" charset="-122"/>
                <a:sym typeface="+mn-ea"/>
              </a:rPr>
              <a:t>...</a:t>
            </a:r>
            <a:endParaRPr lang="zh-CN" altLang="en-US" sz="2000" b="1" dirty="0" smtClean="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b="1" dirty="0" smtClean="0">
                <a:cs typeface="+mn-ea"/>
                <a:sym typeface="+mn-ea"/>
              </a:rPr>
              <a:t>        </a:t>
            </a:r>
            <a:r>
              <a:rPr lang="en-US" altLang="zh-CN" sz="2000" b="1" dirty="0" smtClean="0">
                <a:cs typeface="+mn-ea"/>
                <a:sym typeface="+mn-ea"/>
              </a:rPr>
              <a:t>      </a:t>
            </a:r>
            <a:r>
              <a:rPr lang="en-US" altLang="zh-CN" sz="2000" b="1" dirty="0" smtClean="0">
                <a:cs typeface="+mn-ea"/>
                <a:sym typeface="Symbol" panose="05050102010706020507" charset="0"/>
              </a:rPr>
              <a:t></a:t>
            </a:r>
            <a:r>
              <a:rPr lang="zh-CN" altLang="en-US" sz="2000" b="1" dirty="0" smtClean="0">
                <a:cs typeface="+mn-ea"/>
                <a:sym typeface="+mn-ea"/>
              </a:rPr>
              <a:t> </a:t>
            </a:r>
            <a:r>
              <a:rPr lang="en-US" altLang="zh-CN" sz="2000" dirty="0" smtClean="0">
                <a:sym typeface="+mn-ea"/>
              </a:rPr>
              <a:t>2008</a:t>
            </a:r>
            <a:r>
              <a:rPr lang="zh-CN" altLang="en-US" sz="2000" dirty="0" smtClean="0">
                <a:sym typeface="+mn-ea"/>
              </a:rPr>
              <a:t>年大选中曾退订竞选电子邮件的那部分人群是他们的首要游说目标，竞选战略家们甚至为特定人群制订了相应测试。</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b="1" dirty="0" smtClean="0">
                <a:cs typeface="+mn-ea"/>
                <a:sym typeface="+mn-ea"/>
              </a:rPr>
              <a:t> 整合后的数据库帮助竞选团队筹集到超过预期的资金。</a:t>
            </a:r>
            <a:r>
              <a:rPr lang="zh-CN" altLang="en-US" sz="2000" dirty="0" smtClean="0">
                <a:sym typeface="+mn-ea"/>
              </a:rPr>
              <a:t>截至</a:t>
            </a:r>
            <a:r>
              <a:rPr lang="en-US" altLang="zh-CN" sz="2000" dirty="0" smtClean="0">
                <a:sym typeface="+mn-ea"/>
              </a:rPr>
              <a:t>2012</a:t>
            </a:r>
            <a:r>
              <a:rPr lang="zh-CN" altLang="en-US" sz="2000" dirty="0" smtClean="0">
                <a:sym typeface="+mn-ea"/>
              </a:rPr>
              <a:t>年</a:t>
            </a:r>
            <a:r>
              <a:rPr lang="en-US" altLang="zh-CN" sz="2000" dirty="0" smtClean="0">
                <a:sym typeface="+mn-ea"/>
              </a:rPr>
              <a:t>8</a:t>
            </a:r>
            <a:r>
              <a:rPr lang="zh-CN" altLang="en-US" sz="2000" dirty="0" smtClean="0">
                <a:sym typeface="+mn-ea"/>
              </a:rPr>
              <a:t>月，奥巴马团队已完成了</a:t>
            </a:r>
            <a:r>
              <a:rPr lang="en-US" altLang="zh-CN" sz="2000" dirty="0" smtClean="0">
                <a:sym typeface="+mn-ea"/>
              </a:rPr>
              <a:t>10</a:t>
            </a:r>
            <a:r>
              <a:rPr lang="zh-CN" altLang="en-US" sz="2000" dirty="0" smtClean="0">
                <a:sym typeface="+mn-ea"/>
              </a:rPr>
              <a:t>亿美金的筹资目标。</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en-US" altLang="zh-CN" sz="2000" b="1" dirty="0" smtClean="0">
                <a:solidFill>
                  <a:srgbClr val="134AD5"/>
                </a:solidFill>
                <a:latin typeface="黑体" panose="02010609060101010101" pitchFamily="49" charset="-122"/>
                <a:ea typeface="黑体" panose="02010609060101010101" pitchFamily="49" charset="-122"/>
                <a:sym typeface="+mn-ea"/>
              </a:rPr>
              <a:t> </a:t>
            </a: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 </a:t>
            </a:r>
            <a:r>
              <a:rPr lang="zh-CN" altLang="en-US" sz="2000" dirty="0" smtClean="0">
                <a:ea typeface="宋体" panose="02010600030101010101" pitchFamily="2" charset="-122"/>
                <a:cs typeface="+mn-ea"/>
                <a:sym typeface="Symbol" panose="05050102010706020507" charset="0"/>
              </a:rPr>
              <a:t>网络筹集的资金中有很大一部分是通过以数据为驱动的电子营销方式获得的，可见数据收集、整理与分析对奥巴马团队来说至关重要。竞选总部发现，</a:t>
            </a:r>
            <a:r>
              <a:rPr lang="zh-CN" altLang="en-US" sz="2000" dirty="0" smtClean="0">
                <a:sym typeface="+mn-ea"/>
              </a:rPr>
              <a:t>参加了“快速捐赠计划（ </a:t>
            </a:r>
            <a:r>
              <a:rPr lang="en-US" altLang="zh-CN" sz="2000" dirty="0" smtClean="0">
                <a:sym typeface="+mn-ea"/>
              </a:rPr>
              <a:t>Quick Donate Program</a:t>
            </a:r>
            <a:r>
              <a:rPr lang="zh-CN" altLang="en-US" sz="2000" dirty="0" smtClean="0">
                <a:sym typeface="+mn-ea"/>
              </a:rPr>
              <a:t>） ”——即通过在线或者短信的方式进行捐赠，而无须重复输入信用卡信息</a:t>
            </a:r>
            <a:r>
              <a:rPr lang="zh-CN" altLang="en-US" sz="2000" dirty="0" smtClean="0">
                <a:sym typeface="+mn-ea"/>
              </a:rPr>
              <a:t>——</a:t>
            </a:r>
            <a:r>
              <a:rPr lang="zh-CN" altLang="en-US" sz="2000" dirty="0" smtClean="0">
                <a:sym typeface="+mn-ea"/>
              </a:rPr>
              <a:t>的人所捐献的资金是其他捐献者的</a:t>
            </a:r>
            <a:r>
              <a:rPr lang="en-US" altLang="zh-CN" sz="2000" dirty="0" smtClean="0">
                <a:sym typeface="+mn-ea"/>
              </a:rPr>
              <a:t>4</a:t>
            </a:r>
            <a:r>
              <a:rPr lang="zh-CN" altLang="en-US" sz="2000" dirty="0" smtClean="0">
                <a:sym typeface="+mn-ea"/>
              </a:rPr>
              <a:t>倍，所以这一计划在后期被大力推广。</a:t>
            </a:r>
            <a:endParaRPr lang="en-US" altLang="zh-CN" sz="2000" b="1" dirty="0" smtClean="0">
              <a:solidFill>
                <a:srgbClr val="134AD5"/>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14865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a:solidFill>
                  <a:srgbClr val="134AD5"/>
                </a:solidFill>
                <a:sym typeface="+mn-ea"/>
              </a:rPr>
              <a:t>    * </a:t>
            </a:r>
            <a:r>
              <a:rPr lang="zh-CN" altLang="en-US" dirty="0" smtClean="0">
                <a:solidFill>
                  <a:srgbClr val="134AD5"/>
                </a:solidFill>
                <a:sym typeface="+mn-ea"/>
              </a:rPr>
              <a:t>在数据科学中，各种符号（如字符、数字等）的组合、语音、图形、图像、动画、视频、多媒体和富媒体等统称为数据（</a:t>
            </a:r>
            <a:r>
              <a:rPr lang="en-US" altLang="zh-CN" dirty="0" smtClean="0">
                <a:solidFill>
                  <a:srgbClr val="134AD5"/>
                </a:solidFill>
                <a:sym typeface="+mn-ea"/>
              </a:rPr>
              <a:t>Data</a:t>
            </a:r>
            <a:r>
              <a:rPr lang="zh-CN" altLang="en-US" dirty="0" smtClean="0">
                <a:solidFill>
                  <a:srgbClr val="134AD5"/>
                </a:solidFill>
                <a:sym typeface="+mn-ea"/>
              </a:rPr>
              <a:t>）</a:t>
            </a:r>
            <a:endParaRPr lang="zh-CN" altLang="en-US" b="1" dirty="0" smtClean="0">
              <a:solidFill>
                <a:srgbClr val="134AD5"/>
              </a:solidFill>
              <a:latin typeface="+mn-lt"/>
              <a:ea typeface="宋体" panose="02010600030101010101" pitchFamily="2" charset="-122"/>
              <a:cs typeface="+mn-cs"/>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Picture 3"/>
          <p:cNvPicPr>
            <a:picLocks noChangeAspect="1" noChangeArrowheads="1"/>
          </p:cNvPicPr>
          <p:nvPr>
            <p:custDataLst>
              <p:tags r:id="rId3"/>
            </p:custDataLst>
          </p:nvPr>
        </p:nvPicPr>
        <p:blipFill>
          <a:blip r:embed="rId4"/>
          <a:srcRect/>
          <a:stretch>
            <a:fillRect/>
          </a:stretch>
        </p:blipFill>
        <p:spPr bwMode="auto">
          <a:xfrm>
            <a:off x="1071245" y="2283460"/>
            <a:ext cx="7424420" cy="3937000"/>
          </a:xfrm>
          <a:prstGeom prst="rect">
            <a:avLst/>
          </a:prstGeom>
          <a:noFill/>
          <a:ln w="9525">
            <a:noFill/>
            <a:miter lim="800000"/>
            <a:headEnd/>
            <a:tailEnd/>
          </a:ln>
          <a:effectLst/>
        </p:spPr>
      </p:pic>
      <p:sp>
        <p:nvSpPr>
          <p:cNvPr id="7" name="TextBox 6"/>
          <p:cNvSpPr txBox="1"/>
          <p:nvPr>
            <p:custDataLst>
              <p:tags r:id="rId5"/>
            </p:custDataLst>
          </p:nvPr>
        </p:nvSpPr>
        <p:spPr>
          <a:xfrm>
            <a:off x="631508" y="4765993"/>
            <a:ext cx="3286125"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p>
            <a:pPr>
              <a:defRPr/>
            </a:pPr>
            <a:r>
              <a:rPr lang="en-US" altLang="zh-CN" sz="2000" dirty="0"/>
              <a:t> “</a:t>
            </a:r>
            <a:r>
              <a:rPr lang="zh-CN" altLang="en-US" sz="2000" dirty="0"/>
              <a:t>数据”不等同于“数值”</a:t>
            </a:r>
            <a:endParaRPr lang="zh-CN" altLang="en-US" sz="2000" dirty="0"/>
          </a:p>
        </p:txBody>
      </p:sp>
      <p:sp>
        <p:nvSpPr>
          <p:cNvPr id="2" name="文本框 1"/>
          <p:cNvSpPr txBox="1"/>
          <p:nvPr/>
        </p:nvSpPr>
        <p:spPr>
          <a:xfrm>
            <a:off x="516890" y="5260975"/>
            <a:ext cx="5073015" cy="1014730"/>
          </a:xfrm>
          <a:prstGeom prst="rect">
            <a:avLst/>
          </a:prstGeom>
          <a:noFill/>
        </p:spPr>
        <p:txBody>
          <a:bodyPr wrap="square" rtlCol="0">
            <a:spAutoFit/>
          </a:bodyPr>
          <a:p>
            <a:r>
              <a:rPr lang="zh-CN" altLang="en-US" sz="2000" dirty="0">
                <a:solidFill>
                  <a:schemeClr val="tx1"/>
                </a:solidFill>
                <a:sym typeface="Symbol" panose="05050102010706020507" charset="0"/>
              </a:rPr>
              <a:t></a:t>
            </a:r>
            <a:r>
              <a:rPr lang="en-US" altLang="zh-CN" sz="2000" dirty="0">
                <a:solidFill>
                  <a:schemeClr val="tx1"/>
                </a:solidFill>
                <a:sym typeface="Symbol" panose="05050102010706020507" charset="0"/>
              </a:rPr>
              <a:t> </a:t>
            </a:r>
            <a:r>
              <a:rPr lang="zh-CN" altLang="en-US" sz="2000" dirty="0">
                <a:solidFill>
                  <a:schemeClr val="tx1"/>
                </a:solidFill>
                <a:sym typeface="+mn-ea"/>
              </a:rPr>
              <a:t>数据：</a:t>
            </a:r>
            <a:r>
              <a:rPr lang="en-US" altLang="zh-CN" sz="2000" dirty="0">
                <a:solidFill>
                  <a:schemeClr val="tx1"/>
                </a:solidFill>
                <a:sym typeface="+mn-ea"/>
              </a:rPr>
              <a:t>Data</a:t>
            </a:r>
            <a:endParaRPr lang="en-US" altLang="zh-CN" sz="2000" dirty="0">
              <a:solidFill>
                <a:schemeClr val="tx1"/>
              </a:solidFill>
              <a:sym typeface="+mn-ea"/>
            </a:endParaRPr>
          </a:p>
          <a:p>
            <a:r>
              <a:rPr lang="zh-CN" altLang="en-US" sz="2000" dirty="0">
                <a:solidFill>
                  <a:schemeClr val="tx1"/>
                </a:solidFill>
                <a:sym typeface="Symbol" panose="05050102010706020507" charset="0"/>
              </a:rPr>
              <a:t></a:t>
            </a:r>
            <a:r>
              <a:rPr lang="en-US" altLang="zh-CN" sz="2000" dirty="0">
                <a:solidFill>
                  <a:schemeClr val="tx1"/>
                </a:solidFill>
                <a:sym typeface="Symbol" panose="05050102010706020507" charset="0"/>
              </a:rPr>
              <a:t> </a:t>
            </a:r>
            <a:r>
              <a:rPr lang="zh-CN" altLang="en-US" sz="2000" dirty="0">
                <a:solidFill>
                  <a:schemeClr val="tx1"/>
                </a:solidFill>
                <a:sym typeface="+mn-ea"/>
              </a:rPr>
              <a:t>数值：</a:t>
            </a:r>
            <a:r>
              <a:rPr lang="en-US" altLang="zh-CN" sz="2000" dirty="0">
                <a:solidFill>
                  <a:schemeClr val="tx1"/>
                </a:solidFill>
                <a:sym typeface="+mn-ea"/>
              </a:rPr>
              <a:t>Numerical Value</a:t>
            </a:r>
            <a:endParaRPr lang="en-US" altLang="zh-CN" sz="2000" dirty="0">
              <a:solidFill>
                <a:schemeClr val="tx1"/>
              </a:solidFill>
              <a:sym typeface="+mn-ea"/>
            </a:endParaRPr>
          </a:p>
          <a:p>
            <a:r>
              <a:rPr lang="zh-CN" altLang="en-US" sz="2000" dirty="0">
                <a:solidFill>
                  <a:schemeClr val="tx1"/>
                </a:solidFill>
                <a:sym typeface="Symbol" panose="05050102010706020507" charset="0"/>
              </a:rPr>
              <a:t></a:t>
            </a:r>
            <a:r>
              <a:rPr lang="en-US" altLang="zh-CN" sz="2000" dirty="0">
                <a:solidFill>
                  <a:schemeClr val="tx1"/>
                </a:solidFill>
                <a:sym typeface="Symbol" panose="05050102010706020507" charset="0"/>
              </a:rPr>
              <a:t> </a:t>
            </a:r>
            <a:r>
              <a:rPr lang="en-US" altLang="zh-CN" sz="2000" dirty="0">
                <a:solidFill>
                  <a:schemeClr val="tx1"/>
                </a:solidFill>
                <a:sym typeface="+mn-ea"/>
              </a:rPr>
              <a:t>“</a:t>
            </a:r>
            <a:r>
              <a:rPr lang="zh-CN" altLang="en-US" sz="2000" dirty="0">
                <a:solidFill>
                  <a:schemeClr val="tx1"/>
                </a:solidFill>
                <a:sym typeface="+mn-ea"/>
              </a:rPr>
              <a:t>数值</a:t>
            </a:r>
            <a:r>
              <a:rPr lang="en-US" altLang="zh-CN" sz="2000" dirty="0">
                <a:solidFill>
                  <a:schemeClr val="tx1"/>
                </a:solidFill>
                <a:sym typeface="+mn-ea"/>
              </a:rPr>
              <a:t>”</a:t>
            </a:r>
            <a:r>
              <a:rPr lang="zh-CN" altLang="en-US" sz="2000" dirty="0">
                <a:solidFill>
                  <a:schemeClr val="tx1"/>
                </a:solidFill>
                <a:sym typeface="+mn-ea"/>
              </a:rPr>
              <a:t>只是</a:t>
            </a:r>
            <a:r>
              <a:rPr lang="en-US" altLang="zh-CN" sz="2000" dirty="0">
                <a:solidFill>
                  <a:schemeClr val="tx1"/>
                </a:solidFill>
                <a:sym typeface="+mn-ea"/>
              </a:rPr>
              <a:t>“</a:t>
            </a:r>
            <a:r>
              <a:rPr lang="zh-CN" altLang="en-US" sz="2000" dirty="0">
                <a:solidFill>
                  <a:schemeClr val="tx1"/>
                </a:solidFill>
                <a:sym typeface="+mn-ea"/>
              </a:rPr>
              <a:t>数据</a:t>
            </a:r>
            <a:r>
              <a:rPr lang="en-US" altLang="zh-CN" sz="2000" dirty="0">
                <a:solidFill>
                  <a:schemeClr val="tx1"/>
                </a:solidFill>
                <a:sym typeface="+mn-ea"/>
              </a:rPr>
              <a:t>”</a:t>
            </a:r>
            <a:r>
              <a:rPr lang="zh-CN" altLang="en-US" sz="2000" dirty="0">
                <a:solidFill>
                  <a:schemeClr val="tx1"/>
                </a:solidFill>
                <a:sym typeface="+mn-ea"/>
              </a:rPr>
              <a:t>多种表现形态中的一种。</a:t>
            </a:r>
            <a:endParaRPr lang="zh-CN" altLang="en-US" sz="2000">
              <a:solidFill>
                <a:schemeClr val="tx1"/>
              </a:solidFill>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87630" y="795655"/>
            <a:ext cx="8957310" cy="51339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应用案例</a:t>
            </a:r>
            <a:endPar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例：</a:t>
            </a:r>
            <a:r>
              <a:rPr lang="zh-CN" altLang="en-US" dirty="0" smtClean="0">
                <a:solidFill>
                  <a:srgbClr val="134AD5"/>
                </a:solidFill>
                <a:latin typeface="+mj-lt"/>
                <a:ea typeface="黑体" panose="02010609060101010101" pitchFamily="49" charset="-122"/>
                <a:cs typeface="+mj-lt"/>
                <a:sym typeface="+mn-ea"/>
              </a:rPr>
              <a:t>数据科学与2012年美国总统大选</a:t>
            </a:r>
            <a:endParaRPr lang="zh-CN" altLang="en-US" dirty="0" smtClean="0">
              <a:solidFill>
                <a:srgbClr val="134AD5"/>
              </a:solidFill>
              <a:latin typeface="+mj-lt"/>
              <a:ea typeface="黑体" panose="02010609060101010101" pitchFamily="49" charset="-122"/>
              <a:cs typeface="+mj-lt"/>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sz="2200" dirty="0" smtClean="0">
                <a:ea typeface="Arial" panose="020B0604020202020204" pitchFamily="34" charset="0"/>
                <a:cs typeface="+mn-ea"/>
                <a:sym typeface="+mn-ea"/>
              </a:rPr>
              <a:t>      （6）</a:t>
            </a:r>
            <a:r>
              <a:rPr lang="en-US" altLang="zh-CN" sz="2200" dirty="0" smtClean="0">
                <a:ea typeface="Arial" panose="020B0604020202020204" pitchFamily="34" charset="0"/>
                <a:cs typeface="+mn-ea"/>
                <a:sym typeface="+mn-ea"/>
              </a:rPr>
              <a:t>基于数据的决策——结果预测</a:t>
            </a:r>
            <a:endParaRPr lang="en-US" altLang="zh-CN" sz="2200" dirty="0" smtClean="0">
              <a:ea typeface="Arial" panose="020B0604020202020204" pitchFamily="34" charset="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dirty="0" smtClean="0">
                <a:cs typeface="+mn-ea"/>
                <a:sym typeface="+mn-ea"/>
              </a:rPr>
              <a:t> 数据分析团队非常重视数据的快速分析，及时分析选民的投票倾向。</a:t>
            </a:r>
            <a:r>
              <a:rPr lang="en-US" altLang="zh-CN" sz="2000" dirty="0" smtClean="0">
                <a:cs typeface="+mn-ea"/>
                <a:sym typeface="+mn-ea"/>
              </a:rPr>
              <a:t>    </a:t>
            </a:r>
            <a:r>
              <a:rPr lang="zh-CN" altLang="en-US" sz="2000" dirty="0" smtClean="0">
                <a:sym typeface="+mn-ea"/>
              </a:rPr>
              <a:t>“几乎每晚都会试运行一次约</a:t>
            </a:r>
            <a:r>
              <a:rPr lang="en-US" altLang="zh-CN" sz="2000" dirty="0" smtClean="0">
                <a:sym typeface="+mn-ea"/>
              </a:rPr>
              <a:t>66000</a:t>
            </a:r>
            <a:r>
              <a:rPr lang="zh-CN" altLang="en-US" sz="2000" dirty="0" smtClean="0">
                <a:sym typeface="+mn-ea"/>
              </a:rPr>
              <a:t>人次的大选，并在第二天上午模拟出结果以帮助了解奥巴马在部分地区获胜的可能，从而可以有针对性地分配资源</a:t>
            </a:r>
            <a:r>
              <a:rPr lang="zh-CN" altLang="en-US" sz="2000" dirty="0" smtClean="0">
                <a:sym typeface="+mn-ea"/>
              </a:rPr>
              <a:t>；</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dirty="0" smtClean="0">
                <a:cs typeface="+mn-ea"/>
                <a:sym typeface="+mn-ea"/>
              </a:rPr>
              <a:t>    </a:t>
            </a:r>
            <a:r>
              <a:rPr lang="en-US" altLang="zh-CN" sz="2000" dirty="0" smtClean="0">
                <a:cs typeface="+mn-ea"/>
                <a:sym typeface="+mn-ea"/>
              </a:rPr>
              <a:t> </a:t>
            </a: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a:t>
            </a:r>
            <a:r>
              <a:rPr lang="zh-CN" altLang="en-US" sz="2000" dirty="0" smtClean="0">
                <a:cs typeface="+mn-ea"/>
                <a:sym typeface="+mn-ea"/>
              </a:rPr>
              <a:t> 数据分析团队在关键州收集数据，并建立了</a:t>
            </a:r>
            <a:r>
              <a:rPr lang="en-US" altLang="zh-CN" sz="2000" dirty="0" smtClean="0">
                <a:cs typeface="+mn-ea"/>
                <a:sym typeface="+mn-ea"/>
              </a:rPr>
              <a:t>4</a:t>
            </a:r>
            <a:r>
              <a:rPr lang="zh-CN" altLang="en-US" sz="2000" dirty="0" smtClean="0">
                <a:ea typeface="宋体" panose="02010600030101010101" pitchFamily="2" charset="-122"/>
                <a:cs typeface="+mn-ea"/>
                <a:sym typeface="+mn-ea"/>
              </a:rPr>
              <a:t>条投票数据流，用于拼凑出当地选民的详细数据模型。</a:t>
            </a:r>
            <a:r>
              <a:rPr lang="zh-CN" sz="2000" dirty="0" smtClean="0">
                <a:ea typeface="宋体" panose="02010600030101010101" pitchFamily="2" charset="-122"/>
                <a:sym typeface="+mn-ea"/>
              </a:rPr>
              <a:t>因此，数据分析团队可以清楚地了解每类人群和地区投票倾向的动态信息，如</a:t>
            </a:r>
            <a:r>
              <a:rPr lang="zh-CN" altLang="en-US" sz="2000" dirty="0" smtClean="0">
                <a:sym typeface="+mn-ea"/>
              </a:rPr>
              <a:t>第一次电视辩论结束时，数据分析团队立即知道哪些选民改变了自己的态度，哪些选民仍坚持自己的选择。</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en-US" altLang="zh-CN" sz="2000" dirty="0" smtClean="0">
                <a:solidFill>
                  <a:srgbClr val="134AD5"/>
                </a:solidFill>
                <a:latin typeface="黑体" panose="02010609060101010101" pitchFamily="49" charset="-122"/>
                <a:ea typeface="黑体" panose="02010609060101010101" pitchFamily="49" charset="-122"/>
                <a:sym typeface="+mn-ea"/>
              </a:rPr>
              <a:t> </a:t>
            </a: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 </a:t>
            </a:r>
            <a:r>
              <a:rPr lang="zh-CN" altLang="en-US" sz="2000" dirty="0" smtClean="0">
                <a:ea typeface="宋体" panose="02010600030101010101" pitchFamily="2" charset="-122"/>
                <a:cs typeface="+mn-ea"/>
                <a:sym typeface="Symbol" panose="05050102010706020507" charset="0"/>
              </a:rPr>
              <a:t>基于所收集到的数据，</a:t>
            </a:r>
            <a:r>
              <a:rPr lang="zh-CN" altLang="en-US" sz="2000" dirty="0" smtClean="0">
                <a:sym typeface="+mn-ea"/>
              </a:rPr>
              <a:t>奥巴马竞选团队分析出，大部分俄亥俄州的摇摆选民原本并非奥巴马的支持者，只是在（当年）</a:t>
            </a:r>
            <a:r>
              <a:rPr lang="en-US" altLang="zh-CN" sz="2000" dirty="0" smtClean="0">
                <a:sym typeface="+mn-ea"/>
              </a:rPr>
              <a:t>9</a:t>
            </a:r>
            <a:r>
              <a:rPr lang="zh-CN" altLang="en-US" sz="2000" dirty="0" smtClean="0">
                <a:sym typeface="+mn-ea"/>
              </a:rPr>
              <a:t>月罗姆尼竞选出现失误后才开始支持奥巴马。</a:t>
            </a:r>
            <a:endParaRPr lang="en-US" altLang="zh-CN" sz="2000" b="1" dirty="0" smtClean="0">
              <a:solidFill>
                <a:srgbClr val="134AD5"/>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32385" y="795655"/>
            <a:ext cx="9084310" cy="552831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应用案例</a:t>
            </a:r>
            <a:endPar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例：</a:t>
            </a:r>
            <a:r>
              <a:rPr lang="zh-CN" altLang="en-US" dirty="0" smtClean="0">
                <a:solidFill>
                  <a:srgbClr val="134AD5"/>
                </a:solidFill>
                <a:latin typeface="+mj-lt"/>
                <a:ea typeface="黑体" panose="02010609060101010101" pitchFamily="49" charset="-122"/>
                <a:cs typeface="+mj-lt"/>
                <a:sym typeface="+mn-ea"/>
              </a:rPr>
              <a:t>数据科学与2012年美国总统大选</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ea typeface="Arial" panose="020B0604020202020204" pitchFamily="34" charset="0"/>
                <a:cs typeface="+mn-ea"/>
                <a:sym typeface="+mn-ea"/>
              </a:rPr>
              <a:t>        </a:t>
            </a:r>
            <a:r>
              <a:rPr lang="zh-CN" altLang="en-US" sz="2200" dirty="0" smtClean="0">
                <a:sym typeface="+mn-ea"/>
              </a:rPr>
              <a:t>（</a:t>
            </a:r>
            <a:r>
              <a:rPr lang="en-US" altLang="zh-CN" sz="2200" dirty="0" smtClean="0">
                <a:sym typeface="+mn-ea"/>
              </a:rPr>
              <a:t>7</a:t>
            </a:r>
            <a:r>
              <a:rPr lang="zh-CN" altLang="en-US" sz="2200" dirty="0" smtClean="0">
                <a:sym typeface="+mn-ea"/>
              </a:rPr>
              <a:t>）</a:t>
            </a:r>
            <a:r>
              <a:rPr lang="en-US" altLang="zh-CN" sz="2200" dirty="0" smtClean="0">
                <a:sym typeface="+mn-ea"/>
              </a:rPr>
              <a:t>DIKUW</a:t>
            </a:r>
            <a:r>
              <a:rPr lang="zh-CN" altLang="en-US" sz="2200" dirty="0" smtClean="0">
                <a:sym typeface="+mn-ea"/>
              </a:rPr>
              <a:t>模型的应用</a:t>
            </a:r>
            <a:r>
              <a:rPr lang="en-US" altLang="zh-CN" sz="2200" dirty="0" smtClean="0">
                <a:sym typeface="+mn-ea"/>
              </a:rPr>
              <a:t>——</a:t>
            </a:r>
            <a:r>
              <a:rPr lang="zh-CN" altLang="en-US" sz="2200" dirty="0" smtClean="0">
                <a:sym typeface="+mn-ea"/>
              </a:rPr>
              <a:t>第二战场</a:t>
            </a:r>
            <a:endParaRPr lang="zh-CN" altLang="en-US" sz="2200" dirty="0" smtClean="0">
              <a:ea typeface="Arial" panose="020B0604020202020204" pitchFamily="34" charset="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b="1" dirty="0" smtClean="0">
                <a:cs typeface="+mn-ea"/>
                <a:sym typeface="+mn-ea"/>
              </a:rPr>
              <a:t>        </a:t>
            </a:r>
            <a:r>
              <a:rPr lang="en-US" altLang="zh-CN" sz="2000" b="1" dirty="0" smtClean="0">
                <a:cs typeface="+mn-ea"/>
                <a:sym typeface="+mn-ea"/>
              </a:rPr>
              <a:t>        </a:t>
            </a:r>
            <a:r>
              <a:rPr lang="en-US" altLang="zh-CN" sz="2000" b="1" dirty="0" smtClean="0">
                <a:cs typeface="+mn-ea"/>
                <a:sym typeface="Symbol" panose="05050102010706020507" charset="0"/>
              </a:rPr>
              <a:t></a:t>
            </a:r>
            <a:r>
              <a:rPr lang="zh-CN" altLang="en-US" sz="2000" b="1" dirty="0" smtClean="0">
                <a:cs typeface="+mn-ea"/>
                <a:sym typeface="+mn-ea"/>
              </a:rPr>
              <a:t> </a:t>
            </a:r>
            <a:r>
              <a:rPr lang="zh-CN" altLang="en-US" sz="2000" dirty="0" smtClean="0">
                <a:sym typeface="+mn-ea"/>
              </a:rPr>
              <a:t>首次利用</a:t>
            </a:r>
            <a:r>
              <a:rPr lang="en-US" altLang="zh-CN" sz="2000" dirty="0" err="1" smtClean="0">
                <a:sym typeface="+mn-ea"/>
              </a:rPr>
              <a:t>Facebook</a:t>
            </a:r>
            <a:r>
              <a:rPr lang="zh-CN" altLang="en-US" sz="2000" dirty="0" smtClean="0">
                <a:sym typeface="+mn-ea"/>
              </a:rPr>
              <a:t>等社交网络进行大规模的游说，并发现，大约有</a:t>
            </a:r>
            <a:r>
              <a:rPr lang="en-US" altLang="zh-CN" sz="2000" dirty="0" smtClean="0">
                <a:sym typeface="+mn-ea"/>
              </a:rPr>
              <a:t>1/5</a:t>
            </a:r>
            <a:r>
              <a:rPr lang="zh-CN" altLang="en-US" sz="2000" dirty="0" smtClean="0">
                <a:ea typeface="宋体" panose="02010600030101010101" pitchFamily="2" charset="-122"/>
                <a:sym typeface="+mn-ea"/>
              </a:rPr>
              <a:t>的选民做出了回应，主要原因在于请求来自</a:t>
            </a:r>
            <a:r>
              <a:rPr lang="en-US" altLang="zh-CN" sz="2000" dirty="0" smtClean="0">
                <a:ea typeface="宋体" panose="02010600030101010101" pitchFamily="2" charset="-122"/>
                <a:sym typeface="+mn-ea"/>
              </a:rPr>
              <a:t>“</a:t>
            </a:r>
            <a:r>
              <a:rPr lang="zh-CN" altLang="en-US" sz="2000" dirty="0" smtClean="0">
                <a:ea typeface="宋体" panose="02010600030101010101" pitchFamily="2" charset="-122"/>
                <a:sym typeface="+mn-ea"/>
              </a:rPr>
              <a:t>自己熟悉的朋友</a:t>
            </a:r>
            <a:r>
              <a:rPr lang="en-US" altLang="zh-CN" sz="2000" dirty="0" smtClean="0">
                <a:ea typeface="宋体" panose="02010600030101010101" pitchFamily="2" charset="-122"/>
                <a:sym typeface="+mn-ea"/>
              </a:rPr>
              <a:t>”</a:t>
            </a:r>
            <a:r>
              <a:rPr lang="zh-CN" altLang="en-US" sz="2000" dirty="0" smtClean="0">
                <a:ea typeface="宋体" panose="02010600030101010101" pitchFamily="2" charset="-122"/>
                <a:sym typeface="+mn-ea"/>
              </a:rPr>
              <a:t>。</a:t>
            </a:r>
            <a:r>
              <a:rPr lang="zh-CN" altLang="en-US" sz="2000" dirty="0" smtClean="0">
                <a:cs typeface="+mn-ea"/>
                <a:sym typeface="+mn-ea"/>
              </a:rPr>
              <a:t> </a:t>
            </a:r>
            <a:r>
              <a:rPr lang="en-US" altLang="zh-CN" sz="2000" dirty="0" smtClean="0">
                <a:cs typeface="+mn-ea"/>
                <a:sym typeface="+mn-ea"/>
              </a:rPr>
              <a:t>        </a:t>
            </a:r>
            <a:endParaRPr lang="en-US" altLang="zh-CN" sz="2000" dirty="0" smtClean="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en-US" altLang="zh-CN" sz="2000" dirty="0" smtClean="0">
                <a:cs typeface="+mn-ea"/>
                <a:sym typeface="+mn-ea"/>
              </a:rPr>
              <a:t>                </a:t>
            </a:r>
            <a:r>
              <a:rPr lang="en-US" altLang="zh-CN" sz="2000" dirty="0" smtClean="0">
                <a:cs typeface="+mn-ea"/>
                <a:sym typeface="Symbol" panose="05050102010706020507" charset="0"/>
              </a:rPr>
              <a:t></a:t>
            </a:r>
            <a:r>
              <a:rPr lang="zh-CN" altLang="en-US" sz="2000" b="1" dirty="0" smtClean="0">
                <a:cs typeface="+mn-ea"/>
                <a:sym typeface="+mn-ea"/>
              </a:rPr>
              <a:t> </a:t>
            </a:r>
            <a:r>
              <a:rPr lang="en-US" altLang="zh-CN" sz="2000" b="1" dirty="0" smtClean="0">
                <a:cs typeface="+mn-ea"/>
                <a:sym typeface="+mn-ea"/>
              </a:rPr>
              <a:t> </a:t>
            </a:r>
            <a:r>
              <a:rPr lang="zh-CN" altLang="en-US" sz="2000" b="1" dirty="0" smtClean="0">
                <a:ea typeface="宋体" panose="02010600030101010101" pitchFamily="2" charset="-122"/>
                <a:cs typeface="+mn-ea"/>
                <a:sym typeface="+mn-ea"/>
              </a:rPr>
              <a:t>数据在帮助竞选团队更好地做出了广告购买决策。</a:t>
            </a:r>
            <a:r>
              <a:rPr lang="en-US" altLang="zh-CN" sz="2000" b="1" dirty="0" smtClean="0">
                <a:ea typeface="宋体" panose="02010600030101010101" pitchFamily="2" charset="-122"/>
                <a:cs typeface="+mn-ea"/>
                <a:sym typeface="+mn-ea"/>
              </a:rPr>
              <a:t>“</a:t>
            </a:r>
            <a:r>
              <a:rPr lang="zh-CN" altLang="en-US" sz="2000" b="1" dirty="0" smtClean="0">
                <a:ea typeface="宋体" panose="02010600030101010101" pitchFamily="2" charset="-122"/>
                <a:cs typeface="+mn-ea"/>
                <a:sym typeface="+mn-ea"/>
              </a:rPr>
              <a:t>通过复杂的数据模型找到目标选民。比如，如果迈阿密</a:t>
            </a:r>
            <a:r>
              <a:rPr lang="en-US" altLang="zh-CN" sz="2000" b="1" dirty="0" smtClean="0">
                <a:ea typeface="宋体" panose="02010600030101010101" pitchFamily="2" charset="-122"/>
                <a:cs typeface="+mn-ea"/>
                <a:sym typeface="+mn-ea"/>
              </a:rPr>
              <a:t>35</a:t>
            </a:r>
            <a:r>
              <a:rPr lang="zh-CN" altLang="en-US" sz="2000" b="1" dirty="0" smtClean="0">
                <a:ea typeface="宋体" panose="02010600030101010101" pitchFamily="2" charset="-122"/>
                <a:cs typeface="+mn-ea"/>
                <a:sym typeface="+mn-ea"/>
              </a:rPr>
              <a:t>岁以下女性是我们的目标群体，那么我们会制定出针对她们的广告方式</a:t>
            </a:r>
            <a:r>
              <a:rPr lang="en-US" altLang="zh-CN" sz="2000" b="1" dirty="0" smtClean="0">
                <a:ea typeface="宋体" panose="02010600030101010101" pitchFamily="2" charset="-122"/>
                <a:cs typeface="+mn-ea"/>
                <a:sym typeface="+mn-ea"/>
              </a:rPr>
              <a:t>”</a:t>
            </a:r>
            <a:r>
              <a:rPr lang="zh-CN" altLang="en-US" sz="2000" b="1" dirty="0" smtClean="0">
                <a:ea typeface="宋体" panose="02010600030101010101" pitchFamily="2" charset="-122"/>
                <a:cs typeface="+mn-ea"/>
                <a:sym typeface="+mn-ea"/>
              </a:rPr>
              <a:t>。</a:t>
            </a:r>
            <a:endParaRPr lang="zh-CN" altLang="en-US" sz="2000" b="1" dirty="0" smtClean="0">
              <a:ea typeface="宋体" panose="02010600030101010101" pitchFamily="2" charset="-122"/>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b="1" dirty="0" smtClean="0">
                <a:ea typeface="宋体" panose="02010600030101010101" pitchFamily="2" charset="-122"/>
                <a:cs typeface="+mn-ea"/>
                <a:sym typeface="+mn-ea"/>
              </a:rPr>
              <a:t> </a:t>
            </a:r>
            <a:r>
              <a:rPr lang="en-US" altLang="zh-CN" sz="2000" b="1" dirty="0" smtClean="0">
                <a:ea typeface="宋体" panose="02010600030101010101" pitchFamily="2" charset="-122"/>
                <a:cs typeface="+mn-ea"/>
                <a:sym typeface="+mn-ea"/>
              </a:rPr>
              <a:t>               </a:t>
            </a:r>
            <a:r>
              <a:rPr lang="en-US" altLang="zh-CN" sz="2000" dirty="0" smtClean="0">
                <a:cs typeface="+mn-ea"/>
                <a:sym typeface="Symbol" panose="05050102010706020507" charset="0"/>
              </a:rPr>
              <a:t> </a:t>
            </a:r>
            <a:r>
              <a:rPr lang="zh-CN" altLang="en-US" sz="2000" dirty="0" smtClean="0">
                <a:ea typeface="宋体" panose="02010600030101010101" pitchFamily="2" charset="-122"/>
                <a:cs typeface="+mn-ea"/>
                <a:sym typeface="Symbol" panose="05050102010706020507" charset="0"/>
              </a:rPr>
              <a:t>在一些非传统节目中购买了广告，</a:t>
            </a:r>
            <a:r>
              <a:rPr lang="en-US" altLang="zh-CN" sz="2000" dirty="0" smtClean="0">
                <a:ea typeface="宋体" panose="02010600030101010101" pitchFamily="2" charset="-122"/>
                <a:cs typeface="+mn-ea"/>
                <a:sym typeface="Symbol" panose="05050102010706020507" charset="0"/>
              </a:rPr>
              <a:t>“</a:t>
            </a:r>
            <a:r>
              <a:rPr lang="zh-CN" altLang="en-US" sz="2000" dirty="0" smtClean="0">
                <a:ea typeface="宋体" panose="02010600030101010101" pitchFamily="2" charset="-122"/>
                <a:cs typeface="+mn-ea"/>
                <a:sym typeface="Symbol" panose="05050102010706020507" charset="0"/>
              </a:rPr>
              <a:t>能够确保与摇摆选民产生交流</a:t>
            </a:r>
            <a:r>
              <a:rPr lang="en-US" altLang="zh-CN" sz="2000" dirty="0" smtClean="0">
                <a:ea typeface="宋体" panose="02010600030101010101" pitchFamily="2" charset="-122"/>
                <a:cs typeface="+mn-ea"/>
                <a:sym typeface="Symbol" panose="05050102010706020507" charset="0"/>
              </a:rPr>
              <a:t>”</a:t>
            </a:r>
            <a:r>
              <a:rPr lang="zh-CN" altLang="en-US" sz="2000" dirty="0" smtClean="0">
                <a:ea typeface="宋体" panose="02010600030101010101" pitchFamily="2" charset="-122"/>
                <a:cs typeface="+mn-ea"/>
                <a:sym typeface="Symbol" panose="05050102010706020507" charset="0"/>
              </a:rPr>
              <a:t>。</a:t>
            </a:r>
            <a:r>
              <a:rPr lang="en-US" altLang="zh-CN" sz="2000" b="1" dirty="0" smtClean="0">
                <a:ea typeface="宋体" panose="02010600030101010101" pitchFamily="2" charset="-122"/>
                <a:cs typeface="+mn-ea"/>
                <a:sym typeface="+mn-ea"/>
              </a:rPr>
              <a:t> </a:t>
            </a:r>
            <a:r>
              <a:rPr lang="zh-CN" altLang="en-US" sz="2000" b="1" dirty="0" smtClean="0">
                <a:ea typeface="宋体" panose="02010600030101010101" pitchFamily="2" charset="-122"/>
                <a:cs typeface="+mn-ea"/>
                <a:sym typeface="+mn-ea"/>
              </a:rPr>
              <a:t>比如，</a:t>
            </a:r>
            <a:r>
              <a:rPr lang="zh-CN" altLang="en-US" sz="2000" dirty="0" smtClean="0">
                <a:sym typeface="+mn-ea"/>
              </a:rPr>
              <a:t>电视剧</a:t>
            </a:r>
            <a:r>
              <a:rPr lang="en-US" altLang="zh-CN" sz="2000" dirty="0" smtClean="0">
                <a:sym typeface="+mn-ea"/>
              </a:rPr>
              <a:t>《</a:t>
            </a:r>
            <a:r>
              <a:rPr lang="zh-CN" altLang="en-US" sz="2000" dirty="0" smtClean="0">
                <a:sym typeface="+mn-ea"/>
              </a:rPr>
              <a:t>混乱之子</a:t>
            </a:r>
            <a:r>
              <a:rPr lang="en-US" altLang="zh-CN" sz="2000" dirty="0" smtClean="0">
                <a:sym typeface="+mn-ea"/>
              </a:rPr>
              <a:t>》</a:t>
            </a:r>
            <a:r>
              <a:rPr lang="zh-CN" altLang="en-US" sz="2000" dirty="0" smtClean="0">
                <a:sym typeface="+mn-ea"/>
              </a:rPr>
              <a:t>、</a:t>
            </a:r>
            <a:r>
              <a:rPr lang="en-US" altLang="zh-CN" sz="2000" dirty="0" smtClean="0">
                <a:sym typeface="+mn-ea"/>
              </a:rPr>
              <a:t>《</a:t>
            </a:r>
            <a:r>
              <a:rPr lang="zh-CN" altLang="en-US" sz="2000" dirty="0" smtClean="0">
                <a:sym typeface="+mn-ea"/>
              </a:rPr>
              <a:t>行尸走肉</a:t>
            </a:r>
            <a:r>
              <a:rPr lang="en-US" altLang="zh-CN" sz="2000" dirty="0" smtClean="0">
                <a:sym typeface="+mn-ea"/>
              </a:rPr>
              <a:t>》</a:t>
            </a:r>
            <a:r>
              <a:rPr lang="zh-CN" altLang="en-US" sz="2000" dirty="0" smtClean="0">
                <a:ea typeface="宋体" panose="02010600030101010101" pitchFamily="2" charset="-122"/>
                <a:sym typeface="+mn-ea"/>
              </a:rPr>
              <a:t>等</a:t>
            </a:r>
            <a:r>
              <a:rPr lang="zh-CN" altLang="en-US" sz="2000" dirty="0" smtClean="0">
                <a:sym typeface="+mn-ea"/>
              </a:rPr>
              <a:t>就出现了奥巴马的竞选广告。此前的竞选广告通常只会出现在本地新闻节目中。</a:t>
            </a:r>
            <a:endParaRPr lang="zh-CN" altLang="en-US" sz="2000" dirty="0" smtClean="0">
              <a:sym typeface="+mn-ea"/>
            </a:endParaRPr>
          </a:p>
          <a:p>
            <a:pPr marL="0" lvl="1" algn="l" eaLnBrk="1" latinLnBrk="0" hangingPunct="1">
              <a:lnSpc>
                <a:spcPct val="100000"/>
              </a:lnSpc>
              <a:spcBef>
                <a:spcPts val="1200"/>
              </a:spcBef>
              <a:buClrTx/>
              <a:buSzTx/>
              <a:buFont typeface="Wingdings" panose="05000000000000000000" pitchFamily="2" charset="2"/>
              <a:buNone/>
            </a:pPr>
            <a:r>
              <a:rPr lang="en-US" altLang="zh-CN" sz="2000" dirty="0" smtClean="0">
                <a:solidFill>
                  <a:srgbClr val="134AD5"/>
                </a:solidFill>
                <a:latin typeface="黑体" panose="02010609060101010101" pitchFamily="49" charset="-122"/>
                <a:ea typeface="黑体" panose="02010609060101010101" pitchFamily="49" charset="-122"/>
                <a:sym typeface="+mn-ea"/>
              </a:rPr>
              <a:t> </a:t>
            </a:r>
            <a:r>
              <a:rPr lang="zh-CN" altLang="en-US" sz="2000" dirty="0" smtClean="0">
                <a:cs typeface="+mn-ea"/>
                <a:sym typeface="+mn-ea"/>
              </a:rPr>
              <a:t>        </a:t>
            </a:r>
            <a:r>
              <a:rPr lang="en-US" altLang="zh-CN" sz="2000" dirty="0" smtClean="0">
                <a:cs typeface="+mn-ea"/>
                <a:sym typeface="+mn-ea"/>
              </a:rPr>
              <a:t>      </a:t>
            </a:r>
            <a:r>
              <a:rPr lang="en-US" altLang="zh-CN" sz="2000" dirty="0" smtClean="0">
                <a:cs typeface="+mn-ea"/>
                <a:sym typeface="Symbol" panose="05050102010706020507" charset="0"/>
              </a:rPr>
              <a:t> </a:t>
            </a:r>
            <a:r>
              <a:rPr lang="zh-CN" altLang="en-US" sz="2000" dirty="0" smtClean="0">
                <a:ea typeface="宋体" panose="02010600030101010101" pitchFamily="2" charset="-122"/>
                <a:cs typeface="+mn-ea"/>
                <a:sym typeface="Symbol" panose="05050102010706020507" charset="0"/>
              </a:rPr>
              <a:t>在大选的最后阶段采取了不同于以往的策略。</a:t>
            </a:r>
            <a:r>
              <a:rPr lang="en-US" altLang="zh-CN" sz="2000" dirty="0" smtClean="0">
                <a:sym typeface="+mn-ea"/>
              </a:rPr>
              <a:t>2012</a:t>
            </a:r>
            <a:r>
              <a:rPr lang="zh-CN" altLang="en-US" sz="2000" dirty="0" smtClean="0">
                <a:sym typeface="+mn-ea"/>
              </a:rPr>
              <a:t>年</a:t>
            </a:r>
            <a:r>
              <a:rPr lang="en-US" altLang="zh-CN" sz="2000" dirty="0" smtClean="0">
                <a:sym typeface="+mn-ea"/>
              </a:rPr>
              <a:t>8</a:t>
            </a:r>
            <a:r>
              <a:rPr lang="zh-CN" altLang="en-US" sz="2000" dirty="0" smtClean="0">
                <a:sym typeface="+mn-ea"/>
              </a:rPr>
              <a:t>月，奥巴马决定在知名社交新闻网站</a:t>
            </a:r>
            <a:r>
              <a:rPr lang="en-US" altLang="zh-CN" sz="2000" dirty="0" err="1" smtClean="0">
                <a:sym typeface="+mn-ea"/>
              </a:rPr>
              <a:t>Reddit</a:t>
            </a:r>
            <a:r>
              <a:rPr lang="zh-CN" altLang="en-US" sz="2000" dirty="0" smtClean="0">
                <a:sym typeface="+mn-ea"/>
              </a:rPr>
              <a:t>上回答问题，当时大部分的总统高级助理并不知道这件事——因为数据显示，很大一部分目标选民都在使用</a:t>
            </a:r>
            <a:r>
              <a:rPr lang="en-US" altLang="zh-CN" sz="2000" dirty="0" smtClean="0">
                <a:sym typeface="+mn-ea"/>
              </a:rPr>
              <a:t>Reddit</a:t>
            </a:r>
            <a:r>
              <a:rPr lang="zh-CN" altLang="en-US" sz="2000" dirty="0" smtClean="0">
                <a:ea typeface="宋体" panose="02010600030101010101" pitchFamily="2" charset="-122"/>
                <a:sym typeface="+mn-ea"/>
              </a:rPr>
              <a:t>。</a:t>
            </a:r>
            <a:endParaRPr lang="zh-CN" altLang="en-US" sz="2000" b="1" dirty="0" smtClean="0">
              <a:solidFill>
                <a:srgbClr val="134AD5"/>
              </a:solidFill>
              <a:latin typeface="黑体" panose="02010609060101010101" pitchFamily="49" charset="-122"/>
              <a:ea typeface="宋体" panose="02010600030101010101" pitchFamily="2" charset="-122"/>
              <a:sym typeface="+mn-ea"/>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基础理论</a:t>
            </a:r>
            <a:endPar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32385" y="795655"/>
            <a:ext cx="9084310" cy="422148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应用案例</a:t>
            </a:r>
            <a:endParaRPr lang="en-US" altLang="zh-CN"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例：数据科学与2012年美国总统大选</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ea typeface="Arial" panose="020B0604020202020204" pitchFamily="34" charset="0"/>
                <a:cs typeface="+mn-ea"/>
                <a:sym typeface="+mn-ea"/>
              </a:rPr>
              <a:t>        </a:t>
            </a:r>
            <a:r>
              <a:rPr lang="zh-CN" altLang="en-US" sz="2200" dirty="0" smtClean="0">
                <a:sym typeface="+mn-ea"/>
              </a:rPr>
              <a:t>（</a:t>
            </a:r>
            <a:r>
              <a:rPr lang="en-US" altLang="zh-CN" sz="2200" dirty="0" smtClean="0">
                <a:sym typeface="+mn-ea"/>
              </a:rPr>
              <a:t>7</a:t>
            </a:r>
            <a:r>
              <a:rPr lang="zh-CN" altLang="en-US" sz="2200" dirty="0" smtClean="0">
                <a:sym typeface="+mn-ea"/>
              </a:rPr>
              <a:t>）</a:t>
            </a:r>
            <a:r>
              <a:rPr lang="zh-CN" sz="2200" dirty="0" smtClean="0">
                <a:latin typeface="黑体" panose="02010609060101010101" pitchFamily="49" charset="-122"/>
                <a:ea typeface="黑体" panose="02010609060101010101" pitchFamily="49" charset="-122"/>
                <a:sym typeface="+mn-ea"/>
              </a:rPr>
              <a:t>总结</a:t>
            </a:r>
            <a:endParaRPr lang="zh-CN" altLang="en-US" sz="2200" dirty="0" smtClean="0">
              <a:ea typeface="Arial" panose="020B0604020202020204" pitchFamily="34" charset="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zh-CN" altLang="en-US" sz="2000" b="1" dirty="0" smtClean="0">
                <a:cs typeface="+mn-ea"/>
                <a:sym typeface="+mn-ea"/>
              </a:rPr>
              <a:t>        </a:t>
            </a:r>
            <a:r>
              <a:rPr lang="en-US" altLang="zh-CN" sz="2000" b="1" dirty="0" smtClean="0">
                <a:cs typeface="+mn-ea"/>
                <a:sym typeface="+mn-ea"/>
              </a:rPr>
              <a:t>        </a:t>
            </a:r>
            <a:r>
              <a:rPr lang="en-US" altLang="zh-CN" sz="2000" b="1" dirty="0" smtClean="0">
                <a:cs typeface="+mn-ea"/>
                <a:sym typeface="Symbol" panose="05050102010706020507" charset="0"/>
              </a:rPr>
              <a:t></a:t>
            </a:r>
            <a:r>
              <a:rPr lang="zh-CN" altLang="en-US" sz="2000" b="1" dirty="0" smtClean="0">
                <a:cs typeface="+mn-ea"/>
                <a:sym typeface="+mn-ea"/>
              </a:rPr>
              <a:t> </a:t>
            </a:r>
            <a:r>
              <a:rPr lang="en-US" altLang="zh-CN" sz="2000" b="1" dirty="0" smtClean="0">
                <a:cs typeface="+mn-ea"/>
                <a:sym typeface="+mn-ea"/>
              </a:rPr>
              <a:t>“</a:t>
            </a:r>
            <a:r>
              <a:rPr lang="zh-CN" altLang="en-US" sz="2000" b="1" dirty="0" smtClean="0">
                <a:ea typeface="宋体" panose="02010600030101010101" pitchFamily="2" charset="-122"/>
                <a:cs typeface="+mn-ea"/>
                <a:sym typeface="+mn-ea"/>
              </a:rPr>
              <a:t>以数据为基础</a:t>
            </a:r>
            <a:r>
              <a:rPr lang="en-US" altLang="zh-CN" sz="2000" b="1" dirty="0" smtClean="0">
                <a:cs typeface="+mn-ea"/>
                <a:sym typeface="+mn-ea"/>
              </a:rPr>
              <a:t>”</a:t>
            </a:r>
            <a:r>
              <a:rPr lang="zh-CN" altLang="en-US" sz="2000" b="1" dirty="0" smtClean="0">
                <a:ea typeface="宋体" panose="02010600030101010101" pitchFamily="2" charset="-122"/>
                <a:cs typeface="+mn-ea"/>
                <a:sym typeface="+mn-ea"/>
              </a:rPr>
              <a:t>的决策方式成功地帮助奥巴马连任美国总统，也成为外界研究</a:t>
            </a:r>
            <a:r>
              <a:rPr lang="en-US" altLang="zh-CN" sz="2000" b="1" dirty="0" smtClean="0">
                <a:ea typeface="宋体" panose="02010600030101010101" pitchFamily="2" charset="-122"/>
                <a:cs typeface="+mn-ea"/>
                <a:sym typeface="+mn-ea"/>
              </a:rPr>
              <a:t>2012</a:t>
            </a:r>
            <a:r>
              <a:rPr lang="zh-CN" altLang="en-US" sz="2000" b="1" dirty="0" smtClean="0">
                <a:ea typeface="宋体" panose="02010600030101010101" pitchFamily="2" charset="-122"/>
                <a:cs typeface="+mn-ea"/>
                <a:sym typeface="+mn-ea"/>
              </a:rPr>
              <a:t>年美国大选的一个重要课题</a:t>
            </a:r>
            <a:r>
              <a:rPr lang="zh-CN" altLang="en-US" sz="2000" dirty="0" smtClean="0">
                <a:ea typeface="宋体" panose="02010600030101010101" pitchFamily="2" charset="-122"/>
                <a:sym typeface="+mn-ea"/>
              </a:rPr>
              <a:t>。</a:t>
            </a:r>
            <a:r>
              <a:rPr lang="zh-CN" altLang="en-US" sz="2000" dirty="0" smtClean="0">
                <a:cs typeface="+mn-ea"/>
                <a:sym typeface="+mn-ea"/>
              </a:rPr>
              <a:t> </a:t>
            </a:r>
            <a:r>
              <a:rPr lang="en-US" altLang="zh-CN" sz="2000" dirty="0" smtClean="0">
                <a:cs typeface="+mn-ea"/>
                <a:sym typeface="+mn-ea"/>
              </a:rPr>
              <a:t>        </a:t>
            </a:r>
            <a:endParaRPr lang="en-US" altLang="zh-CN" sz="2000" dirty="0" smtClean="0">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en-US" altLang="zh-CN" sz="2000" dirty="0" smtClean="0">
                <a:cs typeface="+mn-ea"/>
                <a:sym typeface="+mn-ea"/>
              </a:rPr>
              <a:t>                </a:t>
            </a:r>
            <a:r>
              <a:rPr lang="en-US" altLang="zh-CN" sz="2000" dirty="0" smtClean="0">
                <a:cs typeface="+mn-ea"/>
                <a:sym typeface="Symbol" panose="05050102010706020507" charset="0"/>
              </a:rPr>
              <a:t></a:t>
            </a:r>
            <a:r>
              <a:rPr lang="zh-CN" altLang="en-US" sz="2000" b="1" dirty="0" smtClean="0">
                <a:cs typeface="+mn-ea"/>
                <a:sym typeface="+mn-ea"/>
              </a:rPr>
              <a:t> </a:t>
            </a:r>
            <a:r>
              <a:rPr lang="en-US" altLang="zh-CN" sz="2000" b="1" dirty="0" smtClean="0">
                <a:cs typeface="+mn-ea"/>
                <a:sym typeface="+mn-ea"/>
              </a:rPr>
              <a:t> </a:t>
            </a:r>
            <a:r>
              <a:rPr lang="zh-CN" sz="2000" b="1" dirty="0" smtClean="0">
                <a:ea typeface="宋体" panose="02010600030101010101" pitchFamily="2" charset="-122"/>
                <a:cs typeface="+mn-ea"/>
                <a:sym typeface="+mn-ea"/>
              </a:rPr>
              <a:t>有报道宣称，数据科学的应用为美国总统大选带来了革命性的变化——以往依赖于预感和经验的华盛顿竞选专家们的受欢迎程度正在迅速下降，而他们的地位将由善于收集数据并加以分析的数据科学家所取代</a:t>
            </a:r>
            <a:r>
              <a:rPr lang="zh-CN" altLang="en-US" sz="2000" b="1" dirty="0" smtClean="0">
                <a:ea typeface="宋体" panose="02010600030101010101" pitchFamily="2" charset="-122"/>
                <a:cs typeface="+mn-ea"/>
                <a:sym typeface="+mn-ea"/>
              </a:rPr>
              <a:t>。</a:t>
            </a:r>
            <a:endParaRPr lang="zh-CN" altLang="en-US" sz="2000" b="1" dirty="0" smtClean="0">
              <a:ea typeface="宋体" panose="02010600030101010101" pitchFamily="2" charset="-122"/>
              <a:cs typeface="+mn-ea"/>
              <a:sym typeface="+mn-ea"/>
            </a:endParaRPr>
          </a:p>
          <a:p>
            <a:pPr marL="0" lvl="1" algn="l" eaLnBrk="1" latinLnBrk="0" hangingPunct="1">
              <a:lnSpc>
                <a:spcPct val="100000"/>
              </a:lnSpc>
              <a:spcBef>
                <a:spcPts val="1200"/>
              </a:spcBef>
              <a:buClrTx/>
              <a:buSzTx/>
              <a:buFont typeface="Wingdings" panose="05000000000000000000" pitchFamily="2" charset="2"/>
              <a:buNone/>
            </a:pPr>
            <a:r>
              <a:rPr lang="en-US" altLang="zh-CN" sz="2000" dirty="0" smtClean="0">
                <a:cs typeface="+mn-ea"/>
                <a:sym typeface="+mn-ea"/>
              </a:rPr>
              <a:t>                </a:t>
            </a:r>
            <a:r>
              <a:rPr lang="en-US" altLang="zh-CN" sz="2000" dirty="0" smtClean="0">
                <a:cs typeface="+mn-ea"/>
                <a:sym typeface="Symbol" panose="05050102010706020507" charset="0"/>
              </a:rPr>
              <a:t></a:t>
            </a:r>
            <a:r>
              <a:rPr lang="zh-CN" altLang="en-US" sz="2000" dirty="0" smtClean="0">
                <a:cs typeface="+mn-ea"/>
                <a:sym typeface="+mn-ea"/>
              </a:rPr>
              <a:t> </a:t>
            </a:r>
            <a:r>
              <a:rPr lang="en-US" altLang="zh-CN" sz="2000" dirty="0" smtClean="0">
                <a:cs typeface="+mn-ea"/>
                <a:sym typeface="+mn-ea"/>
              </a:rPr>
              <a:t> </a:t>
            </a:r>
            <a:r>
              <a:rPr lang="zh-CN" altLang="en-US" sz="2000" dirty="0" smtClean="0">
                <a:sym typeface="+mn-ea"/>
              </a:rPr>
              <a:t>“那个一帮人坐在房间里抽着雪并嘟囔着“我们一直都会购买</a:t>
            </a:r>
            <a:r>
              <a:rPr lang="en-US" altLang="zh-CN" sz="2000" dirty="0" smtClean="0">
                <a:sym typeface="+mn-ea"/>
              </a:rPr>
              <a:t>《60</a:t>
            </a:r>
            <a:r>
              <a:rPr lang="zh-CN" altLang="en-US" sz="2000" dirty="0" smtClean="0">
                <a:sym typeface="+mn-ea"/>
              </a:rPr>
              <a:t>分钟</a:t>
            </a:r>
            <a:r>
              <a:rPr lang="en-US" altLang="zh-CN" sz="2000" dirty="0" smtClean="0">
                <a:sym typeface="+mn-ea"/>
              </a:rPr>
              <a:t>》</a:t>
            </a:r>
            <a:r>
              <a:rPr lang="zh-CN" altLang="en-US" sz="2000" dirty="0" smtClean="0">
                <a:sym typeface="+mn-ea"/>
              </a:rPr>
              <a:t>广告”的日子已经一去不复返了。政界的大数据时代已经到来。”</a:t>
            </a:r>
            <a:r>
              <a:rPr lang="zh-CN" altLang="en-US" sz="2000" dirty="0" smtClean="0">
                <a:ea typeface="宋体" panose="02010600030101010101" pitchFamily="2" charset="-122"/>
                <a:cs typeface="+mn-ea"/>
                <a:sym typeface="+mn-ea"/>
              </a:rPr>
              <a:t>。</a:t>
            </a:r>
            <a:endParaRPr lang="en-US" altLang="zh-CN" sz="2000" b="1" dirty="0" smtClean="0">
              <a:solidFill>
                <a:srgbClr val="134AD5"/>
              </a:solidFill>
              <a:latin typeface="黑体" panose="02010609060101010101" pitchFamily="49" charset="-122"/>
              <a:ea typeface="宋体" panose="02010600030101010101" pitchFamily="2" charset="-122"/>
              <a:sym typeface="+mn-ea"/>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145415" y="795655"/>
            <a:ext cx="8863965" cy="550418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数据科学的相关应用</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mn-ea"/>
              </a:rPr>
              <a:t> </a:t>
            </a:r>
            <a:r>
              <a:rPr lang="en-US" altLang="zh-CN" dirty="0" smtClean="0">
                <a:solidFill>
                  <a:schemeClr val="accent2">
                    <a:lumMod val="75000"/>
                  </a:schemeClr>
                </a:solidFill>
                <a:latin typeface="+mj-lt"/>
                <a:ea typeface="黑体" panose="02010609060101010101" pitchFamily="49" charset="-122"/>
                <a:cs typeface="+mj-lt"/>
                <a:sym typeface="+mn-ea"/>
              </a:rPr>
              <a:t> * </a:t>
            </a:r>
            <a:r>
              <a:rPr dirty="0" smtClean="0">
                <a:solidFill>
                  <a:schemeClr val="accent2">
                    <a:lumMod val="75000"/>
                  </a:schemeClr>
                </a:solidFill>
                <a:latin typeface="+mj-lt"/>
                <a:ea typeface="黑体" panose="02010609060101010101" pitchFamily="49" charset="-122"/>
                <a:cs typeface="+mj-lt"/>
                <a:sym typeface="+mn-ea"/>
              </a:rPr>
              <a:t>比较有代表性的应用领域如下</a:t>
            </a:r>
            <a:r>
              <a:rPr lang="zh-CN" dirty="0" smtClean="0">
                <a:solidFill>
                  <a:schemeClr val="accent2">
                    <a:lumMod val="75000"/>
                  </a:schemeClr>
                </a:solidFill>
                <a:latin typeface="+mj-lt"/>
                <a:ea typeface="黑体" panose="02010609060101010101" pitchFamily="49" charset="-122"/>
                <a:cs typeface="+mj-lt"/>
                <a:sym typeface="+mn-ea"/>
              </a:rPr>
              <a:t>：</a:t>
            </a:r>
            <a:endParaRPr lang="zh-CN"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accent2">
                    <a:lumMod val="75000"/>
                  </a:schemeClr>
                </a:solidFill>
                <a:ea typeface="宋体" panose="02010600030101010101" pitchFamily="2" charset="-122"/>
                <a:sym typeface="+mn-ea"/>
              </a:rPr>
              <a:t> </a:t>
            </a: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医学领域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mn-ea"/>
              </a:rPr>
              <a:t>      </a:t>
            </a:r>
            <a:r>
              <a:rPr lang="en-US" altLang="zh-CN" sz="2100" dirty="0" smtClean="0">
                <a:solidFill>
                  <a:schemeClr val="tx1"/>
                </a:solidFill>
                <a:ea typeface="宋体" panose="02010600030101010101" pitchFamily="2" charset="-122"/>
                <a:sym typeface="Symbol" panose="05050102010706020507" charset="0"/>
              </a:rPr>
              <a:t> 医疗行业依靠专用设备来跟踪生命体征、协助医生诊断。</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可穿戴式追踪器向医生传递信息并告诉他们患者是否按时服用药物，或者他们是否遵循治疗或疾病管理计划。</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随着时间的推移，收集的汇编数据能够为医生提供关于患者健康状况的全面视图以及比简短的面对面交流更深入的信息。</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另外，公共卫生部门会利用大数据分析来找出食品安全方面的高危区域，并优先进行食品安全检查。</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研究人员也深入研究数据，来揭示具有最显著的病理特征的地方。</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此外，大数据分析可帮助医院管理人员进行管理，以期减少患者的等待时间并改善护理条件。</a:t>
            </a:r>
            <a:endParaRPr lang="en-US" altLang="zh-CN" sz="2100" dirty="0" smtClean="0">
              <a:solidFill>
                <a:schemeClr val="tx1"/>
              </a:solidFill>
              <a:ea typeface="宋体" panose="02010600030101010101" pitchFamily="2" charset="-122"/>
              <a:sym typeface="Symbol" panose="05050102010706020507" charset="0"/>
            </a:endParaRP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2"/>
            </p:custDataLst>
          </p:nvPr>
        </p:nvSpPr>
        <p:spPr>
          <a:xfrm>
            <a:off x="145415" y="867410"/>
            <a:ext cx="8863965" cy="533527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数据科学的相关应用</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零售领域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mn-ea"/>
              </a:rPr>
              <a:t>      </a:t>
            </a:r>
            <a:r>
              <a:rPr lang="en-US" altLang="zh-CN" sz="2100" dirty="0" smtClean="0">
                <a:solidFill>
                  <a:schemeClr val="tx1"/>
                </a:solidFill>
                <a:ea typeface="宋体" panose="02010600030101010101" pitchFamily="2" charset="-122"/>
                <a:sym typeface="Symbol" panose="05050102010706020507" charset="0"/>
              </a:rPr>
              <a:t> 如果零售商没有正确预测客户的需求，然后肓目推荐商品，他们可能会很难盈利。</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IBM 的一项研究结果发现，62%的零售商受访者表示信息和大数据分析为他们带来了竞争优势。</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最有用的策略包括确定业务需求和确定分析技术如何支持这些需求。</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例如，零售商希望购物者在店中停留更长的时间。根据这一需求，使用大数据分析来创造个性化、高度相关的环境，吸引顾客在店中停留。</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分析软件还可以跟踪客户的每一次行为。由此产生的结果可以指导零售商如何吸引具有最高价值的购物者。</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检查天气数据可以预测顾客对雪铲和沙滩椅等季节性物品的需求，使零售商在大多数顾客到达之前购进这些东西。</a:t>
            </a:r>
            <a:endParaRPr lang="en-US" altLang="zh-CN" sz="2100" dirty="0" smtClean="0">
              <a:solidFill>
                <a:schemeClr val="tx1"/>
              </a:solidFill>
              <a:ea typeface="宋体" panose="02010600030101010101" pitchFamily="2" charset="-122"/>
              <a:sym typeface="Symbol" panose="05050102010706020507" charset="0"/>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45415" y="795655"/>
            <a:ext cx="8863965" cy="540639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数据科学的相关应用</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建筑领域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mn-ea"/>
              </a:rPr>
              <a:t>      </a:t>
            </a:r>
            <a:r>
              <a:rPr lang="en-US" altLang="zh-CN" sz="2100" dirty="0" smtClean="0">
                <a:solidFill>
                  <a:schemeClr val="tx1"/>
                </a:solidFill>
                <a:ea typeface="宋体" panose="02010600030101010101" pitchFamily="2" charset="-122"/>
                <a:sym typeface="Symbol" panose="05050102010706020507" charset="0"/>
              </a:rPr>
              <a:t> 建筑公司跟踪从估算材料的费用到完成任务所需的平均时间等的所有内容。数据分析正在成为这个行业的重要内容。</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当建筑专业人员监控现场服务指标（如损耗、推荐率和收入）时，他们能够更好地了解哪些方面进展顺利以及哪些业务部门需要改进。</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他们利用大数据根据未来用途和预期趋势</a:t>
            </a:r>
            <a:r>
              <a:rPr lang="zh-CN" altLang="en-US" sz="2100" dirty="0" smtClean="0">
                <a:solidFill>
                  <a:schemeClr val="tx1"/>
                </a:solidFill>
                <a:ea typeface="宋体" panose="02010600030101010101" pitchFamily="2" charset="-122"/>
                <a:sym typeface="Symbol" panose="05050102010706020507" charset="0"/>
              </a:rPr>
              <a:t>，</a:t>
            </a:r>
            <a:r>
              <a:rPr lang="en-US" altLang="zh-CN" sz="2100" dirty="0" smtClean="0">
                <a:solidFill>
                  <a:schemeClr val="tx1"/>
                </a:solidFill>
                <a:ea typeface="宋体" panose="02010600030101010101" pitchFamily="2" charset="-122"/>
                <a:sym typeface="Symbol" panose="05050102010706020507" charset="0"/>
              </a:rPr>
              <a:t>分析项目的最佳位置。</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有些项目甚至将传感器整合到建筑物和桥梁中，收集数据并将其发给人们进行分析。</a:t>
            </a:r>
            <a:endParaRPr lang="en-US" altLang="zh-CN"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dirty="0" smtClean="0">
                <a:solidFill>
                  <a:schemeClr val="tx1"/>
                </a:solidFill>
                <a:ea typeface="宋体" panose="02010600030101010101" pitchFamily="2" charset="-122"/>
                <a:sym typeface="Symbol" panose="05050102010706020507" charset="0"/>
              </a:rPr>
              <a:t>      </a:t>
            </a:r>
            <a:r>
              <a:rPr lang="en-US" altLang="zh-CN" sz="2100" dirty="0" smtClean="0">
                <a:ea typeface="宋体" panose="02010600030101010101" pitchFamily="2" charset="-122"/>
                <a:sym typeface="Symbol" panose="05050102010706020507" charset="0"/>
              </a:rPr>
              <a:t> </a:t>
            </a:r>
            <a:r>
              <a:rPr lang="en-US" altLang="zh-CN" sz="2100" dirty="0" smtClean="0">
                <a:solidFill>
                  <a:schemeClr val="tx1"/>
                </a:solidFill>
                <a:ea typeface="宋体" panose="02010600030101010101" pitchFamily="2" charset="-122"/>
                <a:sym typeface="Symbol" panose="05050102010706020507" charset="0"/>
              </a:rPr>
              <a:t>Dayton Superior是一家混凝土建筑公司，为世界各地的项目提供材料。它意识到当公司的销售代表不能立即了解某些城市的材料成本时，保证价格透明度是非常困难的。因此，这家公司开始使用地理数据分析，以此进行价格确定。一个月后，超过 98%的销售代表使用了改进的方式，并且提供报价的用时急剧下降</a:t>
            </a:r>
            <a:r>
              <a:rPr lang="zh-CN" altLang="en-US" sz="2100" dirty="0" smtClean="0">
                <a:solidFill>
                  <a:schemeClr val="tx1"/>
                </a:solidFill>
                <a:ea typeface="宋体" panose="02010600030101010101" pitchFamily="2" charset="-122"/>
                <a:sym typeface="Symbol" panose="05050102010706020507" charset="0"/>
              </a:rPr>
              <a:t>，并</a:t>
            </a:r>
            <a:r>
              <a:rPr lang="en-US" altLang="zh-CN" sz="2100" dirty="0" smtClean="0">
                <a:solidFill>
                  <a:schemeClr val="tx1"/>
                </a:solidFill>
                <a:ea typeface="宋体" panose="02010600030101010101" pitchFamily="2" charset="-122"/>
                <a:sym typeface="Symbol" panose="05050102010706020507" charset="0"/>
              </a:rPr>
              <a:t>大大减少了定价过程中的不一致性。</a:t>
            </a:r>
            <a:endParaRPr lang="en-US" altLang="zh-CN" sz="2100" dirty="0" smtClean="0">
              <a:solidFill>
                <a:schemeClr val="tx1"/>
              </a:solidFill>
              <a:ea typeface="宋体" panose="02010600030101010101" pitchFamily="2"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45415" y="795655"/>
            <a:ext cx="8863965" cy="57080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数据科学的相关应用</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zh-CN" altLang="en-US" sz="2300" dirty="0" smtClean="0">
                <a:solidFill>
                  <a:schemeClr val="tx1"/>
                </a:solidFill>
                <a:latin typeface="+mj-lt"/>
                <a:ea typeface="黑体" panose="02010609060101010101" pitchFamily="49" charset="-122"/>
                <a:cs typeface="+mj-lt"/>
                <a:sym typeface="+mn-ea"/>
              </a:rPr>
              <a:t>银行领域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宋体" panose="02010600030101010101" pitchFamily="2" charset="-122"/>
                <a:sym typeface="+mn-ea"/>
              </a:rPr>
              <a:t>      </a:t>
            </a:r>
            <a:r>
              <a:rPr lang="en-US" altLang="zh-CN" sz="2300" dirty="0" smtClean="0">
                <a:solidFill>
                  <a:schemeClr val="tx1"/>
                </a:solidFill>
                <a:ea typeface="宋体" panose="02010600030101010101" pitchFamily="2" charset="-122"/>
                <a:sym typeface="Symbol" panose="05050102010706020507" charset="0"/>
              </a:rPr>
              <a:t> 人们可能并不认为银行业是一个特别高科技的行业，但一些公司正在通过数据分析来改变人们的这一观念。</a:t>
            </a:r>
            <a:endParaRPr lang="en-US" altLang="zh-CN" sz="23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宋体" panose="02010600030101010101" pitchFamily="2" charset="-122"/>
                <a:sym typeface="Symbol" panose="05050102010706020507" charset="0"/>
              </a:rPr>
              <a:t>      </a:t>
            </a:r>
            <a:r>
              <a:rPr lang="en-US" altLang="zh-CN" sz="2300" dirty="0" smtClean="0">
                <a:ea typeface="宋体" panose="02010600030101010101" pitchFamily="2" charset="-122"/>
                <a:sym typeface="Symbol" panose="05050102010706020507" charset="0"/>
              </a:rPr>
              <a:t> </a:t>
            </a:r>
            <a:r>
              <a:rPr lang="en-US" altLang="zh-CN" sz="2300" dirty="0" smtClean="0">
                <a:solidFill>
                  <a:schemeClr val="tx1"/>
                </a:solidFill>
                <a:ea typeface="宋体" panose="02010600030101010101" pitchFamily="2" charset="-122"/>
                <a:sym typeface="Symbol" panose="05050102010706020507" charset="0"/>
              </a:rPr>
              <a:t>美国银行设计了一个名为 Erica 的虚拟助手，它使用预测分析和自然语言处理来帮助客户查看银行交易历史记录或未来账单的信息。</a:t>
            </a:r>
            <a:endParaRPr lang="en-US" altLang="zh-CN" sz="23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宋体" panose="02010600030101010101" pitchFamily="2" charset="-122"/>
                <a:sym typeface="Symbol" panose="05050102010706020507" charset="0"/>
              </a:rPr>
              <a:t>      </a:t>
            </a:r>
            <a:r>
              <a:rPr lang="en-US" altLang="zh-CN" sz="2300" dirty="0" smtClean="0">
                <a:ea typeface="宋体" panose="02010600030101010101" pitchFamily="2" charset="-122"/>
                <a:sym typeface="Symbol" panose="05050102010706020507" charset="0"/>
              </a:rPr>
              <a:t> </a:t>
            </a:r>
            <a:r>
              <a:rPr lang="en-US" altLang="zh-CN" sz="2300" dirty="0" smtClean="0">
                <a:solidFill>
                  <a:schemeClr val="tx1"/>
                </a:solidFill>
                <a:ea typeface="宋体" panose="02010600030101010101" pitchFamily="2" charset="-122"/>
                <a:sym typeface="Symbol" panose="05050102010706020507" charset="0"/>
              </a:rPr>
              <a:t>此外，Erica 在每笔交易中都变得更“聪明”。美国银行的代表说，Erica 最终将研究人们在银行的交易习惯，并提供相关的财务建议。</a:t>
            </a:r>
            <a:endParaRPr lang="en-US" altLang="zh-CN" sz="23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宋体" panose="02010600030101010101" pitchFamily="2" charset="-122"/>
                <a:sym typeface="Symbol" panose="05050102010706020507" charset="0"/>
              </a:rPr>
              <a:t>      </a:t>
            </a:r>
            <a:r>
              <a:rPr lang="en-US" altLang="zh-CN" sz="2300" dirty="0" smtClean="0">
                <a:ea typeface="宋体" panose="02010600030101010101" pitchFamily="2" charset="-122"/>
                <a:sym typeface="Symbol" panose="05050102010706020507" charset="0"/>
              </a:rPr>
              <a:t></a:t>
            </a:r>
            <a:r>
              <a:rPr lang="en-US" altLang="zh-CN" sz="2300" dirty="0" smtClean="0">
                <a:solidFill>
                  <a:schemeClr val="tx1"/>
                </a:solidFill>
                <a:ea typeface="宋体" panose="02010600030101010101" pitchFamily="2" charset="-122"/>
                <a:sym typeface="Symbol" panose="05050102010706020507" charset="0"/>
              </a:rPr>
              <a:t>大数据也有助于打击银行欺诈。由QuantumBlack 构建的一种预测机器学习模型在使用的第一周内检测到大约100 000 美元的欺诈交易。</a:t>
            </a:r>
            <a:endParaRPr lang="en-US" altLang="zh-CN" sz="2300" dirty="0" smtClean="0">
              <a:solidFill>
                <a:schemeClr val="tx1"/>
              </a:solidFill>
              <a:ea typeface="宋体" panose="02010600030101010101" pitchFamily="2"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0645" y="795655"/>
            <a:ext cx="8954770" cy="388683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数据科学的相关应用</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5. </a:t>
            </a:r>
            <a:r>
              <a:rPr lang="zh-CN" altLang="en-US" sz="2300" dirty="0" smtClean="0">
                <a:solidFill>
                  <a:schemeClr val="tx1"/>
                </a:solidFill>
                <a:latin typeface="+mj-lt"/>
                <a:ea typeface="黑体" panose="02010609060101010101" pitchFamily="49" charset="-122"/>
                <a:cs typeface="+mj-lt"/>
                <a:sym typeface="+mn-ea"/>
              </a:rPr>
              <a:t>交通领域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Symbol" panose="05050102010706020507" charset="0"/>
              </a:rPr>
              <a:t> 大数据分析帮助公共交通提供商提高客户的满意度。</a:t>
            </a:r>
            <a:endParaRPr lang="en-US" altLang="zh-CN" sz="20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sym typeface="Symbol" panose="05050102010706020507" charset="0"/>
              </a:rPr>
              <a:t>      </a:t>
            </a:r>
            <a:r>
              <a:rPr lang="en-US" altLang="zh-CN" sz="2000" dirty="0" smtClean="0">
                <a:ea typeface="宋体" panose="02010600030101010101" pitchFamily="2" charset="-122"/>
                <a:sym typeface="Symbol" panose="05050102010706020507" charset="0"/>
              </a:rPr>
              <a:t> </a:t>
            </a:r>
            <a:r>
              <a:rPr lang="en-US" altLang="zh-CN" sz="2000" dirty="0" smtClean="0">
                <a:solidFill>
                  <a:schemeClr val="tx1"/>
                </a:solidFill>
                <a:ea typeface="宋体" panose="02010600030101010101" pitchFamily="2" charset="-122"/>
                <a:sym typeface="Symbol" panose="05050102010706020507" charset="0"/>
              </a:rPr>
              <a:t>Transport for London使用统计数据来映射客户行程，为人们提供个性化详细信息并避免意外情况。它可以告诉</a:t>
            </a:r>
            <a:r>
              <a:rPr lang="zh-CN" altLang="en-US" sz="2000" dirty="0" smtClean="0">
                <a:solidFill>
                  <a:schemeClr val="tx1"/>
                </a:solidFill>
                <a:ea typeface="宋体" panose="02010600030101010101" pitchFamily="2" charset="-122"/>
                <a:sym typeface="Symbol" panose="05050102010706020507" charset="0"/>
              </a:rPr>
              <a:t>，</a:t>
            </a:r>
            <a:r>
              <a:rPr lang="en-US" altLang="zh-CN" sz="2000" dirty="0" smtClean="0">
                <a:solidFill>
                  <a:schemeClr val="tx1"/>
                </a:solidFill>
                <a:ea typeface="宋体" panose="02010600030101010101" pitchFamily="2" charset="-122"/>
                <a:sym typeface="Symbol" panose="05050102010706020507" charset="0"/>
              </a:rPr>
              <a:t>有多少人同时乘坐一辆公共汽车或者最小化乘客从某地步行到公交车站的距离。</a:t>
            </a:r>
            <a:endParaRPr lang="en-US" altLang="zh-CN" sz="20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sym typeface="Symbol" panose="05050102010706020507" charset="0"/>
              </a:rPr>
              <a:t>      </a:t>
            </a:r>
            <a:r>
              <a:rPr lang="en-US" altLang="zh-CN" sz="2000" dirty="0" smtClean="0">
                <a:ea typeface="宋体" panose="02010600030101010101" pitchFamily="2" charset="-122"/>
                <a:sym typeface="Symbol" panose="05050102010706020507" charset="0"/>
              </a:rPr>
              <a:t> </a:t>
            </a:r>
            <a:r>
              <a:rPr lang="en-US" altLang="zh-CN" sz="2000" dirty="0" smtClean="0">
                <a:solidFill>
                  <a:schemeClr val="tx1"/>
                </a:solidFill>
                <a:ea typeface="宋体" panose="02010600030101010101" pitchFamily="2" charset="-122"/>
                <a:sym typeface="Symbol" panose="05050102010706020507" charset="0"/>
              </a:rPr>
              <a:t>数据分析也为铁路行业的人们提供帮助。车载传感器能够提供有关列车制动机制、里程等的详细信息。</a:t>
            </a:r>
            <a:endParaRPr lang="en-US" altLang="zh-CN" sz="20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sym typeface="Symbol" panose="05050102010706020507" charset="0"/>
              </a:rPr>
              <a:t>      </a:t>
            </a:r>
            <a:r>
              <a:rPr lang="en-US" altLang="zh-CN" sz="2000" dirty="0" smtClean="0">
                <a:ea typeface="宋体" panose="02010600030101010101" pitchFamily="2" charset="-122"/>
                <a:sym typeface="Symbol" panose="05050102010706020507" charset="0"/>
              </a:rPr>
              <a:t> </a:t>
            </a:r>
            <a:r>
              <a:rPr lang="en-US" altLang="zh-CN" sz="2000" dirty="0" smtClean="0">
                <a:solidFill>
                  <a:schemeClr val="tx1"/>
                </a:solidFill>
                <a:ea typeface="宋体" panose="02010600030101010101" pitchFamily="2" charset="-122"/>
                <a:sym typeface="Symbol" panose="05050102010706020507" charset="0"/>
              </a:rPr>
              <a:t>检查信息有利于发现更好的模式来指导用户改进操作。</a:t>
            </a:r>
            <a:r>
              <a:rPr lang="zh-CN" altLang="en-US" sz="2000" dirty="0" smtClean="0">
                <a:ea typeface="宋体" panose="02010600030101010101" pitchFamily="2" charset="-122"/>
                <a:sym typeface="Symbol" panose="05050102010706020507" charset="0"/>
              </a:rPr>
              <a:t>例</a:t>
            </a:r>
            <a:r>
              <a:rPr lang="en-US" altLang="zh-CN" sz="2000" dirty="0" smtClean="0">
                <a:solidFill>
                  <a:schemeClr val="tx1"/>
                </a:solidFill>
                <a:ea typeface="宋体" panose="02010600030101010101" pitchFamily="2" charset="-122"/>
                <a:sym typeface="Symbol" panose="05050102010706020507" charset="0"/>
              </a:rPr>
              <a:t>如</a:t>
            </a:r>
            <a:r>
              <a:rPr lang="zh-CN" altLang="en-US" sz="2000" dirty="0" smtClean="0">
                <a:solidFill>
                  <a:schemeClr val="tx1"/>
                </a:solidFill>
                <a:ea typeface="宋体" panose="02010600030101010101" pitchFamily="2" charset="-122"/>
                <a:sym typeface="Symbol" panose="05050102010706020507" charset="0"/>
              </a:rPr>
              <a:t>，</a:t>
            </a:r>
            <a:r>
              <a:rPr lang="en-US" altLang="zh-CN" sz="2000" dirty="0" smtClean="0">
                <a:solidFill>
                  <a:schemeClr val="tx1"/>
                </a:solidFill>
                <a:ea typeface="宋体" panose="02010600030101010101" pitchFamily="2" charset="-122"/>
                <a:sym typeface="Symbol" panose="05050102010706020507" charset="0"/>
              </a:rPr>
              <a:t>火车驾驶员可能会发现导致设备故障并使列车暂时停止服务的事件。</a:t>
            </a:r>
            <a:endParaRPr lang="en-US" altLang="zh-CN" sz="2000" dirty="0" smtClean="0">
              <a:solidFill>
                <a:schemeClr val="tx1"/>
              </a:solidFill>
              <a:ea typeface="宋体" panose="02010600030101010101" pitchFamily="2"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3"/>
            </p:custDataLst>
          </p:nvPr>
        </p:nvSpPr>
        <p:spPr>
          <a:xfrm>
            <a:off x="135890" y="4653915"/>
            <a:ext cx="8954770" cy="19297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6. </a:t>
            </a:r>
            <a:r>
              <a:rPr lang="zh-CN" altLang="en-US" sz="2300" dirty="0" smtClean="0">
                <a:solidFill>
                  <a:schemeClr val="tx1"/>
                </a:solidFill>
                <a:latin typeface="+mj-lt"/>
                <a:ea typeface="黑体" panose="02010609060101010101" pitchFamily="49" charset="-122"/>
                <a:cs typeface="+mj-lt"/>
                <a:sym typeface="+mn-ea"/>
              </a:rPr>
              <a:t>自动驾驶与机器翻译领域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sym typeface="+mn-ea"/>
              </a:rPr>
              <a:t>      </a:t>
            </a:r>
            <a:r>
              <a:rPr lang="en-US" altLang="zh-CN" sz="2000" dirty="0" smtClean="0">
                <a:solidFill>
                  <a:schemeClr val="tx1"/>
                </a:solidFill>
                <a:ea typeface="宋体" panose="02010600030101010101" pitchFamily="2" charset="-122"/>
                <a:sym typeface="Symbol" panose="05050102010706020507" charset="0"/>
              </a:rPr>
              <a:t> 自动驾驶与机器翻译领域是发展速度最快的领域，也是社会热门话题。</a:t>
            </a:r>
            <a:endParaRPr lang="en-US" altLang="zh-CN" sz="20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sym typeface="Symbol" panose="05050102010706020507" charset="0"/>
              </a:rPr>
              <a:t>      </a:t>
            </a:r>
            <a:r>
              <a:rPr lang="en-US" altLang="zh-CN" sz="2000" dirty="0" smtClean="0">
                <a:ea typeface="宋体" panose="02010600030101010101" pitchFamily="2" charset="-122"/>
                <a:sym typeface="Symbol" panose="05050102010706020507" charset="0"/>
              </a:rPr>
              <a:t> </a:t>
            </a:r>
            <a:r>
              <a:rPr lang="en-US" altLang="zh-CN" sz="2000" dirty="0" smtClean="0">
                <a:solidFill>
                  <a:schemeClr val="tx1"/>
                </a:solidFill>
                <a:ea typeface="宋体" panose="02010600030101010101" pitchFamily="2" charset="-122"/>
                <a:sym typeface="Symbol" panose="05050102010706020507" charset="0"/>
              </a:rPr>
              <a:t>自动驾驶与机器翻译领域兴起的主要原因在于数据科学的广泛应用，其实现理念和方法从传统的知识范式转向数据范式，数据范式成为该领域的主流研究范式。</a:t>
            </a:r>
            <a:endParaRPr lang="en-US" altLang="zh-CN" sz="2000" dirty="0" smtClean="0">
              <a:solidFill>
                <a:schemeClr val="tx1"/>
              </a:solidFill>
              <a:ea typeface="宋体" panose="02010600030101010101" pitchFamily="2" charset="-122"/>
              <a:sym typeface="Symbol" panose="05050102010706020507" charset="0"/>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335280" y="867410"/>
            <a:ext cx="4103370" cy="52057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 </a:t>
            </a:r>
            <a:r>
              <a:rPr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正确理解数据科学的研究目的、理论体系</a:t>
            </a:r>
            <a:r>
              <a:rPr lang="zh-CN"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及</a:t>
            </a:r>
            <a:r>
              <a:rPr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基本原则等核心问题是掌握数据科学的</a:t>
            </a:r>
            <a:r>
              <a:rPr u="sng"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第一步</a:t>
            </a:r>
            <a:r>
              <a:rPr lang="zh-CN"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endParaRPr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rPr>
              <a:t>  * </a:t>
            </a:r>
            <a:r>
              <a:rPr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rPr>
              <a:t>同时，学习数据科学应注意4个基本问题—</a:t>
            </a:r>
            <a:r>
              <a:rPr u="sng"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rPr>
              <a:t>数据科学的四则运算原则</a:t>
            </a:r>
            <a:r>
              <a:rPr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rPr>
              <a:t>，如图 1-17所示。</a:t>
            </a:r>
            <a:endParaRPr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rPr>
              <a:t>  * 此外，在掌握本章内容的基础上，</a:t>
            </a:r>
            <a:r>
              <a:rPr lang="en-US" u="sng"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rPr>
              <a:t>学习并</a:t>
            </a:r>
            <a:r>
              <a:rPr lang="zh-CN" altLang="en-US" u="sng"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rPr>
              <a:t>跟踪</a:t>
            </a:r>
            <a:r>
              <a:rPr lang="en-US" u="sng"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rPr>
              <a:t>数据科学领域</a:t>
            </a:r>
            <a:r>
              <a:rPr lang="en-US"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rPr>
              <a:t>的重要期刊、会议、图书、专家的方法尤为关键。</a:t>
            </a:r>
            <a:endParaRPr lang="en-US" dirty="0" smtClean="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13" name="图示 12"/>
          <p:cNvGraphicFramePr/>
          <p:nvPr>
            <p:custDataLst>
              <p:tags r:id="rId3"/>
            </p:custDataLst>
          </p:nvPr>
        </p:nvGraphicFramePr>
        <p:xfrm>
          <a:off x="4231005" y="1501140"/>
          <a:ext cx="4770755" cy="43192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7"/>
          <p:cNvSpPr txBox="1"/>
          <p:nvPr>
            <p:custDataLst>
              <p:tags r:id="rId9"/>
            </p:custDataLst>
          </p:nvPr>
        </p:nvSpPr>
        <p:spPr>
          <a:xfrm>
            <a:off x="4277995" y="998855"/>
            <a:ext cx="4408170"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altLang="zh-CN" sz="2000" dirty="0"/>
              <a:t>1-17 </a:t>
            </a:r>
            <a:r>
              <a:rPr lang="zh-CN" altLang="en-US" sz="2000" dirty="0"/>
              <a:t>学习数据科学的四则运算原则</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30175" y="795655"/>
            <a:ext cx="8895080" cy="550926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a:t>
            </a:r>
            <a:r>
              <a:rPr dirty="0" smtClean="0">
                <a:solidFill>
                  <a:schemeClr val="accent2">
                    <a:lumMod val="75000"/>
                  </a:schemeClr>
                </a:solidFill>
                <a:latin typeface="+mj-lt"/>
                <a:ea typeface="黑体" panose="02010609060101010101" pitchFamily="49" charset="-122"/>
                <a:cs typeface="+mj-lt"/>
                <a:sym typeface="+mn-ea"/>
              </a:rPr>
              <a:t>（1）加法原则：理论学习+动手操作。</a:t>
            </a: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dirty="0" smtClean="0">
                <a:solidFill>
                  <a:schemeClr val="tx1"/>
                </a:solidFill>
                <a:ea typeface="宋体" panose="02010600030101010101" pitchFamily="2" charset="-122"/>
                <a:sym typeface="+mn-ea"/>
              </a:rPr>
              <a:t>        * </a:t>
            </a:r>
            <a:r>
              <a:rPr sz="2100" dirty="0" smtClean="0">
                <a:solidFill>
                  <a:schemeClr val="tx1"/>
                </a:solidFill>
                <a:ea typeface="宋体" panose="02010600030101010101" pitchFamily="2" charset="-122"/>
                <a:sym typeface="+mn-ea"/>
              </a:rPr>
              <a:t>数据科学是一门操作性很强的学科，在数据科学的学习中不仅要重视理论知识的学习，而且要进行动手操作</a:t>
            </a:r>
            <a:r>
              <a:rPr lang="zh-CN" sz="2100" dirty="0" smtClean="0">
                <a:solidFill>
                  <a:schemeClr val="tx1"/>
                </a:solidFill>
                <a:ea typeface="宋体" panose="02010600030101010101" pitchFamily="2" charset="-122"/>
                <a:sym typeface="+mn-ea"/>
              </a:rPr>
              <a:t>。</a:t>
            </a:r>
            <a:endParaRPr sz="2100" dirty="0" smtClean="0">
              <a:solidFill>
                <a:schemeClr val="tx1"/>
              </a:solidFill>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sz="2400" dirty="0" smtClean="0">
                <a:solidFill>
                  <a:schemeClr val="accent2">
                    <a:lumMod val="75000"/>
                  </a:schemeClr>
                </a:solidFill>
                <a:latin typeface="+mj-lt"/>
                <a:ea typeface="黑体" panose="02010609060101010101" pitchFamily="49" charset="-122"/>
                <a:cs typeface="+mj-lt"/>
                <a:sym typeface="Symbol" panose="05050102010706020507" charset="0"/>
              </a:rPr>
              <a:t>  （2）乘法原则：经典理论×最佳实践。</a:t>
            </a:r>
            <a:endParaRPr sz="2400" dirty="0" smtClean="0">
              <a:solidFill>
                <a:schemeClr val="accent2">
                  <a:lumMod val="75000"/>
                </a:schemeClr>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dirty="0" smtClean="0">
                <a:solidFill>
                  <a:schemeClr val="tx1"/>
                </a:solidFill>
                <a:ea typeface="宋体" panose="02010600030101010101" pitchFamily="2" charset="-122"/>
                <a:sym typeface="Symbol" panose="05050102010706020507" charset="0"/>
              </a:rPr>
              <a:t>        * 目前，所谓数据科学的理论和实践的文献和资料特别多，但不一定能真正代表标志性理论或实践，有些甚至包含错误或虚假的内容。因此，在数据科学的学习中需要重视和甄别数据科学的经典理论和最佳实践。</a:t>
            </a:r>
            <a:endParaRPr lang="en-US"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sz="2400" dirty="0" smtClean="0">
                <a:solidFill>
                  <a:schemeClr val="accent2">
                    <a:lumMod val="75000"/>
                  </a:schemeClr>
                </a:solidFill>
                <a:latin typeface="+mj-lt"/>
                <a:ea typeface="黑体" panose="02010609060101010101" pitchFamily="49" charset="-122"/>
                <a:cs typeface="+mj-lt"/>
                <a:sym typeface="Symbol" panose="05050102010706020507" charset="0"/>
              </a:rPr>
              <a:t>  （3）减法原则：全集知识−领域差异性知识。</a:t>
            </a:r>
            <a:endParaRPr sz="2400" dirty="0" smtClean="0">
              <a:solidFill>
                <a:schemeClr val="accent2">
                  <a:lumMod val="75000"/>
                </a:schemeClr>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sz="2100" dirty="0" smtClean="0">
                <a:solidFill>
                  <a:schemeClr val="tx1"/>
                </a:solidFill>
                <a:ea typeface="宋体" panose="02010600030101010101" pitchFamily="2" charset="-122"/>
                <a:sym typeface="Symbol" panose="05050102010706020507" charset="0"/>
              </a:rPr>
              <a:t> </a:t>
            </a:r>
            <a:r>
              <a:rPr lang="en-US" sz="2100" dirty="0" smtClean="0">
                <a:solidFill>
                  <a:schemeClr val="tx1"/>
                </a:solidFill>
                <a:ea typeface="宋体" panose="02010600030101010101" pitchFamily="2" charset="-122"/>
                <a:sym typeface="Symbol" panose="05050102010706020507" charset="0"/>
              </a:rPr>
              <a:t>       * </a:t>
            </a:r>
            <a:r>
              <a:rPr sz="2100" dirty="0" smtClean="0">
                <a:solidFill>
                  <a:schemeClr val="tx1"/>
                </a:solidFill>
                <a:ea typeface="宋体" panose="02010600030101010101" pitchFamily="2" charset="-122"/>
                <a:sym typeface="Symbol" panose="05050102010706020507" charset="0"/>
              </a:rPr>
              <a:t>不同学科从各自的视角研究数据科学。因此，数据科学的学习要注意与自己专业领域的结合，重视领域共性知识的学习。</a:t>
            </a:r>
            <a:endParaRPr sz="2100" dirty="0" smtClean="0">
              <a:solidFill>
                <a:schemeClr val="tx1"/>
              </a:solidFill>
              <a:ea typeface="宋体" panose="02010600030101010101" pitchFamily="2"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sz="2400" dirty="0" smtClean="0">
                <a:solidFill>
                  <a:schemeClr val="accent2">
                    <a:lumMod val="75000"/>
                  </a:schemeClr>
                </a:solidFill>
                <a:latin typeface="+mj-lt"/>
                <a:ea typeface="黑体" panose="02010609060101010101" pitchFamily="49" charset="-122"/>
                <a:cs typeface="+mj-lt"/>
                <a:sym typeface="Symbol" panose="05050102010706020507" charset="0"/>
              </a:rPr>
              <a:t>  （4）除法原则：最深奥理论÷最基本逻辑。</a:t>
            </a:r>
            <a:endParaRPr sz="2400" dirty="0" smtClean="0">
              <a:solidFill>
                <a:schemeClr val="accent2">
                  <a:lumMod val="75000"/>
                </a:schemeClr>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dirty="0" smtClean="0">
                <a:solidFill>
                  <a:schemeClr val="tx1"/>
                </a:solidFill>
                <a:ea typeface="宋体" panose="02010600030101010101" pitchFamily="2" charset="-122"/>
                <a:sym typeface="Symbol" panose="05050102010706020507" charset="0"/>
              </a:rPr>
              <a:t>      * 数据科学理论有较高的复杂性，应</a:t>
            </a:r>
            <a:r>
              <a:rPr lang="zh-CN" altLang="en-US" sz="2100" dirty="0" smtClean="0">
                <a:solidFill>
                  <a:schemeClr val="tx1"/>
                </a:solidFill>
                <a:ea typeface="宋体" panose="02010600030101010101" pitchFamily="2" charset="-122"/>
                <a:sym typeface="Symbol" panose="05050102010706020507" charset="0"/>
              </a:rPr>
              <a:t>该</a:t>
            </a:r>
            <a:r>
              <a:rPr lang="en-US" sz="2100" dirty="0" smtClean="0">
                <a:solidFill>
                  <a:schemeClr val="tx1"/>
                </a:solidFill>
                <a:ea typeface="宋体" panose="02010600030101010101" pitchFamily="2" charset="-122"/>
                <a:sym typeface="Symbol" panose="05050102010706020507" charset="0"/>
              </a:rPr>
              <a:t>用简单的逻辑来理解深奥的理论。</a:t>
            </a:r>
            <a:endParaRPr lang="en-US" sz="2100" dirty="0" smtClean="0">
              <a:solidFill>
                <a:schemeClr val="tx1"/>
              </a:solidFill>
              <a:ea typeface="宋体" panose="02010600030101010101" pitchFamily="2"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14865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sym typeface="+mn-ea"/>
              </a:rPr>
              <a:t>数据</a:t>
            </a:r>
            <a:endParaRPr lang="zh-CN" altLang="en-US" sz="2800" dirty="0">
              <a:solidFill>
                <a:schemeClr val="accent1">
                  <a:lumMod val="75000"/>
                </a:schemeClr>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a:solidFill>
                  <a:srgbClr val="134AD5"/>
                </a:solidFill>
                <a:sym typeface="+mn-ea"/>
              </a:rPr>
              <a:t>    * </a:t>
            </a:r>
            <a:r>
              <a:rPr lang="zh-CN" altLang="en-US" dirty="0" smtClean="0">
                <a:solidFill>
                  <a:srgbClr val="134AD5"/>
                </a:solidFill>
                <a:latin typeface="黑体" panose="02010609060101010101" pitchFamily="49" charset="-122"/>
                <a:ea typeface="黑体" panose="02010609060101010101" pitchFamily="49" charset="-122"/>
                <a:sym typeface="+mn-ea"/>
              </a:rPr>
              <a:t>“数据”与“信息”、“知识”和“智慧”等概念之间存在一定的区别与联系。</a:t>
            </a:r>
            <a:endParaRPr lang="zh-CN" altLang="en-US" b="1" dirty="0" smtClean="0">
              <a:solidFill>
                <a:srgbClr val="134AD5"/>
              </a:solidFill>
              <a:latin typeface="黑体" panose="02010609060101010101" pitchFamily="49" charset="-122"/>
              <a:ea typeface="黑体" panose="02010609060101010101" pitchFamily="49" charset="-122"/>
              <a:cs typeface="+mn-cs"/>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Picture 3"/>
          <p:cNvPicPr>
            <a:picLocks noChangeAspect="1" noChangeArrowheads="1"/>
          </p:cNvPicPr>
          <p:nvPr>
            <p:custDataLst>
              <p:tags r:id="rId3"/>
            </p:custDataLst>
          </p:nvPr>
        </p:nvPicPr>
        <p:blipFill>
          <a:blip r:embed="rId4"/>
          <a:srcRect/>
          <a:stretch>
            <a:fillRect/>
          </a:stretch>
        </p:blipFill>
        <p:spPr bwMode="auto">
          <a:xfrm>
            <a:off x="103505" y="2497455"/>
            <a:ext cx="8907145" cy="3967480"/>
          </a:xfrm>
          <a:prstGeom prst="rect">
            <a:avLst/>
          </a:prstGeom>
          <a:noFill/>
          <a:ln w="9525">
            <a:noFill/>
            <a:miter lim="800000"/>
            <a:headEnd/>
            <a:tailEnd/>
          </a:ln>
          <a:effectLst/>
        </p:spPr>
      </p:pic>
      <p:sp>
        <p:nvSpPr>
          <p:cNvPr id="9" name="TextBox 8"/>
          <p:cNvSpPr txBox="1"/>
          <p:nvPr>
            <p:custDataLst>
              <p:tags r:id="rId5"/>
            </p:custDataLst>
          </p:nvPr>
        </p:nvSpPr>
        <p:spPr>
          <a:xfrm>
            <a:off x="3213735" y="2326640"/>
            <a:ext cx="1527175"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defRPr/>
            </a:pPr>
            <a:r>
              <a:rPr lang="en-US" sz="2000" dirty="0"/>
              <a:t>DIKW </a:t>
            </a:r>
            <a:r>
              <a:rPr lang="zh-CN" altLang="en-US" sz="2000" dirty="0"/>
              <a:t>模型</a:t>
            </a:r>
            <a:endParaRPr lang="zh-CN" altLang="en-US" sz="20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30175" y="795655"/>
            <a:ext cx="8895080" cy="98488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ea typeface="宋体" panose="02010600030101010101" pitchFamily="2" charset="-122"/>
                <a:sym typeface="+mn-ea"/>
              </a:rPr>
              <a:t>  </a:t>
            </a:r>
            <a:r>
              <a:rPr dirty="0" smtClean="0">
                <a:solidFill>
                  <a:schemeClr val="accent2">
                    <a:lumMod val="75000"/>
                  </a:schemeClr>
                </a:solidFill>
                <a:ea typeface="宋体" panose="02010600030101010101" pitchFamily="2" charset="-122"/>
                <a:sym typeface="+mn-ea"/>
              </a:rPr>
              <a:t>1</a:t>
            </a:r>
            <a:r>
              <a:rPr lang="en-US" dirty="0" smtClean="0">
                <a:solidFill>
                  <a:schemeClr val="accent2">
                    <a:lumMod val="75000"/>
                  </a:schemeClr>
                </a:solidFill>
                <a:ea typeface="宋体" panose="02010600030101010101" pitchFamily="2" charset="-122"/>
                <a:sym typeface="+mn-ea"/>
              </a:rPr>
              <a:t>. </a:t>
            </a:r>
            <a:r>
              <a:rPr dirty="0" smtClean="0">
                <a:solidFill>
                  <a:schemeClr val="accent2">
                    <a:lumMod val="75000"/>
                  </a:schemeClr>
                </a:solidFill>
                <a:ea typeface="宋体" panose="02010600030101010101" pitchFamily="2" charset="-122"/>
                <a:sym typeface="+mn-ea"/>
              </a:rPr>
              <a:t>学术期刊</a:t>
            </a:r>
            <a:endParaRPr lang="en-US" dirty="0" smtClean="0">
              <a:solidFill>
                <a:schemeClr val="tx1"/>
              </a:solidFill>
              <a:ea typeface="宋体" panose="02010600030101010101" pitchFamily="2"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158115" y="1846580"/>
            <a:ext cx="8851900" cy="4625975"/>
          </a:xfrm>
          <a:prstGeom prst="rect">
            <a:avLst/>
          </a:prstGeom>
        </p:spPr>
      </p:pic>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30175" y="795655"/>
            <a:ext cx="8895080" cy="98488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ea typeface="宋体" panose="02010600030101010101" pitchFamily="2" charset="-122"/>
                <a:sym typeface="+mn-ea"/>
              </a:rPr>
              <a:t>  2</a:t>
            </a:r>
            <a:r>
              <a:rPr lang="en-US" dirty="0" smtClean="0">
                <a:solidFill>
                  <a:schemeClr val="accent2">
                    <a:lumMod val="75000"/>
                  </a:schemeClr>
                </a:solidFill>
                <a:ea typeface="宋体" panose="02010600030101010101" pitchFamily="2" charset="-122"/>
                <a:sym typeface="+mn-ea"/>
              </a:rPr>
              <a:t>. </a:t>
            </a:r>
            <a:r>
              <a:rPr dirty="0" smtClean="0">
                <a:solidFill>
                  <a:schemeClr val="accent2">
                    <a:lumMod val="75000"/>
                  </a:schemeClr>
                </a:solidFill>
                <a:ea typeface="宋体" panose="02010600030101010101" pitchFamily="2" charset="-122"/>
                <a:sym typeface="+mn-ea"/>
              </a:rPr>
              <a:t>国际会议</a:t>
            </a:r>
            <a:endParaRPr dirty="0" smtClean="0">
              <a:solidFill>
                <a:schemeClr val="accent2">
                  <a:lumMod val="75000"/>
                </a:schemeClr>
              </a:solidFill>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custDataLst>
              <p:tags r:id="rId3"/>
            </p:custDataLst>
          </p:nvPr>
        </p:nvPicPr>
        <p:blipFill>
          <a:blip r:embed="rId4"/>
          <a:stretch>
            <a:fillRect/>
          </a:stretch>
        </p:blipFill>
        <p:spPr>
          <a:xfrm>
            <a:off x="82550" y="1882775"/>
            <a:ext cx="8980170" cy="3890645"/>
          </a:xfrm>
          <a:prstGeom prst="rect">
            <a:avLst/>
          </a:prstGeom>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30175" y="795655"/>
            <a:ext cx="8895080" cy="98488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ea typeface="宋体" panose="02010600030101010101" pitchFamily="2" charset="-122"/>
                <a:sym typeface="+mn-ea"/>
              </a:rPr>
              <a:t>  3</a:t>
            </a:r>
            <a:r>
              <a:rPr lang="en-US" dirty="0" smtClean="0">
                <a:solidFill>
                  <a:schemeClr val="accent2">
                    <a:lumMod val="75000"/>
                  </a:schemeClr>
                </a:solidFill>
                <a:ea typeface="宋体" panose="02010600030101010101" pitchFamily="2" charset="-122"/>
                <a:sym typeface="+mn-ea"/>
              </a:rPr>
              <a:t>. </a:t>
            </a:r>
            <a:r>
              <a:rPr dirty="0" smtClean="0">
                <a:solidFill>
                  <a:schemeClr val="accent2">
                    <a:lumMod val="75000"/>
                  </a:schemeClr>
                </a:solidFill>
                <a:ea typeface="宋体" panose="02010600030101010101" pitchFamily="2" charset="-122"/>
                <a:sym typeface="+mn-ea"/>
              </a:rPr>
              <a:t>研究机构</a:t>
            </a:r>
            <a:endParaRPr dirty="0" smtClean="0">
              <a:solidFill>
                <a:schemeClr val="accent2">
                  <a:lumMod val="75000"/>
                </a:schemeClr>
              </a:solidFill>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127000" y="1875790"/>
            <a:ext cx="8929370" cy="3235325"/>
          </a:xfrm>
          <a:prstGeom prst="rect">
            <a:avLst/>
          </a:prstGeom>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30175" y="795655"/>
            <a:ext cx="8895080" cy="98488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ea typeface="宋体" panose="02010600030101010101" pitchFamily="2" charset="-122"/>
                <a:sym typeface="+mn-ea"/>
              </a:rPr>
              <a:t>  4</a:t>
            </a:r>
            <a:r>
              <a:rPr lang="en-US" dirty="0" smtClean="0">
                <a:solidFill>
                  <a:schemeClr val="accent2">
                    <a:lumMod val="75000"/>
                  </a:schemeClr>
                </a:solidFill>
                <a:ea typeface="宋体" panose="02010600030101010101" pitchFamily="2" charset="-122"/>
                <a:sym typeface="+mn-ea"/>
              </a:rPr>
              <a:t>. </a:t>
            </a:r>
            <a:r>
              <a:rPr dirty="0" smtClean="0">
                <a:solidFill>
                  <a:schemeClr val="accent2">
                    <a:lumMod val="75000"/>
                  </a:schemeClr>
                </a:solidFill>
                <a:ea typeface="宋体" panose="02010600030101010101" pitchFamily="2" charset="-122"/>
                <a:sym typeface="+mn-ea"/>
              </a:rPr>
              <a:t>课程资源</a:t>
            </a:r>
            <a:endParaRPr dirty="0" smtClean="0">
              <a:solidFill>
                <a:schemeClr val="accent2">
                  <a:lumMod val="75000"/>
                </a:schemeClr>
              </a:solidFill>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custDataLst>
              <p:tags r:id="rId3"/>
            </p:custDataLst>
          </p:nvPr>
        </p:nvPicPr>
        <p:blipFill>
          <a:blip r:embed="rId4"/>
          <a:stretch>
            <a:fillRect/>
          </a:stretch>
        </p:blipFill>
        <p:spPr>
          <a:xfrm>
            <a:off x="664845" y="1933575"/>
            <a:ext cx="3306445" cy="3712845"/>
          </a:xfrm>
          <a:prstGeom prst="rect">
            <a:avLst/>
          </a:prstGeom>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30175" y="795655"/>
            <a:ext cx="8895080" cy="98488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ea typeface="宋体" panose="02010600030101010101" pitchFamily="2" charset="-122"/>
                <a:sym typeface="+mn-ea"/>
              </a:rPr>
              <a:t>  5</a:t>
            </a:r>
            <a:r>
              <a:rPr lang="en-US" dirty="0" smtClean="0">
                <a:solidFill>
                  <a:schemeClr val="accent2">
                    <a:lumMod val="75000"/>
                  </a:schemeClr>
                </a:solidFill>
                <a:ea typeface="宋体" panose="02010600030101010101" pitchFamily="2" charset="-122"/>
                <a:sym typeface="+mn-ea"/>
              </a:rPr>
              <a:t>. </a:t>
            </a:r>
            <a:r>
              <a:rPr dirty="0" smtClean="0">
                <a:solidFill>
                  <a:schemeClr val="accent2">
                    <a:lumMod val="75000"/>
                  </a:schemeClr>
                </a:solidFill>
                <a:ea typeface="宋体" panose="02010600030101010101" pitchFamily="2" charset="-122"/>
                <a:sym typeface="+mn-ea"/>
              </a:rPr>
              <a:t>硕士学位项目</a:t>
            </a:r>
            <a:endParaRPr dirty="0" smtClean="0">
              <a:solidFill>
                <a:schemeClr val="accent2">
                  <a:lumMod val="75000"/>
                </a:schemeClr>
              </a:solidFill>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975360" y="1852295"/>
            <a:ext cx="2580640" cy="4678045"/>
          </a:xfrm>
          <a:prstGeom prst="rect">
            <a:avLst/>
          </a:prstGeom>
        </p:spPr>
      </p:pic>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30175" y="795655"/>
            <a:ext cx="8895080" cy="98488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ea typeface="宋体" panose="02010600030101010101" pitchFamily="2" charset="-122"/>
                <a:sym typeface="+mn-ea"/>
              </a:rPr>
              <a:t>  6</a:t>
            </a:r>
            <a:r>
              <a:rPr lang="en-US" dirty="0" smtClean="0">
                <a:solidFill>
                  <a:schemeClr val="accent2">
                    <a:lumMod val="75000"/>
                  </a:schemeClr>
                </a:solidFill>
                <a:ea typeface="宋体" panose="02010600030101010101" pitchFamily="2" charset="-122"/>
                <a:sym typeface="+mn-ea"/>
              </a:rPr>
              <a:t>. </a:t>
            </a:r>
            <a:r>
              <a:rPr dirty="0" smtClean="0">
                <a:solidFill>
                  <a:schemeClr val="accent2">
                    <a:lumMod val="75000"/>
                  </a:schemeClr>
                </a:solidFill>
                <a:ea typeface="宋体" panose="02010600030101010101" pitchFamily="2" charset="-122"/>
                <a:sym typeface="+mn-ea"/>
              </a:rPr>
              <a:t>专家学者</a:t>
            </a:r>
            <a:endParaRPr dirty="0" smtClean="0">
              <a:solidFill>
                <a:schemeClr val="accent2">
                  <a:lumMod val="75000"/>
                </a:schemeClr>
              </a:solidFill>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custDataLst>
              <p:tags r:id="rId3"/>
            </p:custDataLst>
          </p:nvPr>
        </p:nvPicPr>
        <p:blipFill>
          <a:blip r:embed="rId4"/>
          <a:stretch>
            <a:fillRect/>
          </a:stretch>
        </p:blipFill>
        <p:spPr>
          <a:xfrm>
            <a:off x="72390" y="1870075"/>
            <a:ext cx="9018905" cy="4612640"/>
          </a:xfrm>
          <a:prstGeom prst="rect">
            <a:avLst/>
          </a:prstGeom>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30175" y="723900"/>
            <a:ext cx="8895080" cy="98488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ea typeface="宋体" panose="02010600030101010101" pitchFamily="2" charset="-122"/>
                <a:sym typeface="+mn-ea"/>
              </a:rPr>
              <a:t>  6</a:t>
            </a:r>
            <a:r>
              <a:rPr lang="en-US" dirty="0" smtClean="0">
                <a:solidFill>
                  <a:schemeClr val="accent2">
                    <a:lumMod val="75000"/>
                  </a:schemeClr>
                </a:solidFill>
                <a:ea typeface="宋体" panose="02010600030101010101" pitchFamily="2" charset="-122"/>
                <a:sym typeface="+mn-ea"/>
              </a:rPr>
              <a:t>. </a:t>
            </a:r>
            <a:r>
              <a:rPr dirty="0" smtClean="0">
                <a:solidFill>
                  <a:schemeClr val="accent2">
                    <a:lumMod val="75000"/>
                  </a:schemeClr>
                </a:solidFill>
                <a:ea typeface="宋体" panose="02010600030101010101" pitchFamily="2" charset="-122"/>
                <a:sym typeface="+mn-ea"/>
              </a:rPr>
              <a:t>专家学者</a:t>
            </a:r>
            <a:r>
              <a:rPr lang="zh-CN" dirty="0" smtClean="0">
                <a:solidFill>
                  <a:schemeClr val="accent2">
                    <a:lumMod val="75000"/>
                  </a:schemeClr>
                </a:solidFill>
                <a:ea typeface="宋体" panose="02010600030101010101" pitchFamily="2" charset="-122"/>
                <a:sym typeface="+mn-ea"/>
              </a:rPr>
              <a:t>（续）</a:t>
            </a:r>
            <a:endParaRPr lang="zh-CN" dirty="0" smtClean="0">
              <a:solidFill>
                <a:schemeClr val="accent2">
                  <a:lumMod val="75000"/>
                </a:schemeClr>
              </a:solidFill>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197485" y="1780540"/>
            <a:ext cx="8764905" cy="4912995"/>
          </a:xfrm>
          <a:prstGeom prst="rect">
            <a:avLst/>
          </a:prstGeom>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30175" y="723900"/>
            <a:ext cx="8895080" cy="98488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ea typeface="宋体" panose="02010600030101010101" pitchFamily="2" charset="-122"/>
                <a:sym typeface="+mn-ea"/>
              </a:rPr>
              <a:t>  7</a:t>
            </a:r>
            <a:r>
              <a:rPr lang="en-US" dirty="0" smtClean="0">
                <a:solidFill>
                  <a:schemeClr val="accent2">
                    <a:lumMod val="75000"/>
                  </a:schemeClr>
                </a:solidFill>
                <a:ea typeface="宋体" panose="02010600030101010101" pitchFamily="2" charset="-122"/>
                <a:sym typeface="+mn-ea"/>
              </a:rPr>
              <a:t>. </a:t>
            </a:r>
            <a:r>
              <a:rPr dirty="0" smtClean="0">
                <a:solidFill>
                  <a:schemeClr val="accent2">
                    <a:lumMod val="75000"/>
                  </a:schemeClr>
                </a:solidFill>
                <a:ea typeface="宋体" panose="02010600030101010101" pitchFamily="2" charset="-122"/>
                <a:sym typeface="+mn-ea"/>
              </a:rPr>
              <a:t>相关工具</a:t>
            </a:r>
            <a:endParaRPr dirty="0" smtClean="0">
              <a:solidFill>
                <a:schemeClr val="accent2">
                  <a:lumMod val="75000"/>
                </a:schemeClr>
              </a:solidFill>
              <a:ea typeface="宋体" panose="02010600030101010101" pitchFamily="2" charset="-122"/>
              <a:sym typeface="+mn-ea"/>
            </a:endParaRPr>
          </a:p>
        </p:txBody>
      </p:sp>
      <p:sp>
        <p:nvSpPr>
          <p:cNvPr id="4" name="Rectangle 2"/>
          <p:cNvSpPr>
            <a:spLocks noGrp="1"/>
          </p:cNvSpPr>
          <p:nvPr>
            <p:ph type="title"/>
            <p:custDataLst>
              <p:tags r:id="rId2"/>
            </p:custDataLst>
          </p:nvPr>
        </p:nvSpPr>
        <p:spPr>
          <a:xfrm>
            <a:off x="617538" y="198755"/>
            <a:ext cx="441896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1</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数据科学的基础理论</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custDataLst>
              <p:tags r:id="rId3"/>
            </p:custDataLst>
          </p:nvPr>
        </p:nvPicPr>
        <p:blipFill>
          <a:blip r:embed="rId4"/>
          <a:stretch>
            <a:fillRect/>
          </a:stretch>
        </p:blipFill>
        <p:spPr>
          <a:xfrm>
            <a:off x="752475" y="1775460"/>
            <a:ext cx="6826250" cy="4832985"/>
          </a:xfrm>
          <a:prstGeom prst="rect">
            <a:avLst/>
          </a:prstGeom>
        </p:spPr>
      </p:pic>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36.xml><?xml version="1.0" encoding="utf-8"?>
<p:tagLst xmlns:p="http://schemas.openxmlformats.org/presentationml/2006/main">
  <p:tag name="KSO_WM_DIAGRAM_VIRTUALLY_FRAME" val="{&quot;height&quot;:373.6,&quot;left&quot;:15.7,&quot;top&quot;:102.45,&quot;width&quot;:865.2}"/>
  <p:tag name="KSO_WM_BEAUTIFY_FLAG" val=""/>
</p:tagLst>
</file>

<file path=ppt/tags/tag237.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38.xml><?xml version="1.0" encoding="utf-8"?>
<p:tagLst xmlns:p="http://schemas.openxmlformats.org/presentationml/2006/main">
  <p:tag name="KSO_WM_DIAGRAM_VIRTUALLY_FRAME" val="{&quot;height&quot;:418.7885039370079,&quot;left&quot;:15.718740157480315,&quot;top&quot;:102.46149606299211,&quot;width&quot;:865.1462204724409}"/>
</p:tagLst>
</file>

<file path=ppt/tags/tag239.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1.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2.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3.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4.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5.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6.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7.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8.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49.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51.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52.xml><?xml version="1.0" encoding="utf-8"?>
<p:tagLst xmlns:p="http://schemas.openxmlformats.org/presentationml/2006/main">
  <p:tag name="KSO_WM_DIAGRAM_VIRTUALLY_FRAME" val="{&quot;height&quot;:418.7885039370079,&quot;left&quot;:15.718740157480315,&quot;top&quot;:102.46149606299211,&quot;width&quot;:865.1462204724409}"/>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PP_MARK_KEY" val="49d2eca4-30e1-4ef7-9bc7-486bee5195f9"/>
  <p:tag name="COMMONDATA" val="eyJoZGlkIjoiYWU0ZmM3NzM2M2MzNjY4OGU3MWVlODFhMGQ0MTAxM2IifQ=="/>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18324</Words>
  <Application>WPS 演示</Application>
  <PresentationFormat>信纸(8.5x11 英寸)</PresentationFormat>
  <Paragraphs>848</Paragraphs>
  <Slides>97</Slides>
  <Notes>6</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97</vt:i4>
      </vt:variant>
    </vt:vector>
  </HeadingPairs>
  <TitlesOfParts>
    <vt:vector size="116" baseType="lpstr">
      <vt:lpstr>Arial</vt:lpstr>
      <vt:lpstr>宋体</vt:lpstr>
      <vt:lpstr>Wingdings</vt:lpstr>
      <vt:lpstr>Times New Roman</vt:lpstr>
      <vt:lpstr>黑体</vt:lpstr>
      <vt:lpstr>仿宋</vt:lpstr>
      <vt:lpstr>Symbol</vt:lpstr>
      <vt:lpstr>Symbol</vt:lpstr>
      <vt:lpstr>微软雅黑</vt:lpstr>
      <vt:lpstr>Arial Unicode MS</vt:lpstr>
      <vt:lpstr>华文新魏</vt:lpstr>
      <vt:lpstr>Calibri</vt:lpstr>
      <vt:lpstr>等线</vt:lpstr>
      <vt:lpstr>Calibri</vt:lpstr>
      <vt:lpstr>Cambria Math</vt:lpstr>
      <vt:lpstr>CS152-SP98</vt:lpstr>
      <vt:lpstr>Visio.Drawing.11</vt:lpstr>
      <vt:lpstr>Visio.Drawing.15</vt:lpstr>
      <vt:lpstr>Visio.Drawing.11</vt:lpstr>
      <vt:lpstr> 数据科学导论</vt:lpstr>
      <vt:lpstr>课程介绍</vt:lpstr>
      <vt:lpstr>课程介绍</vt:lpstr>
      <vt:lpstr>课程介绍</vt:lpstr>
      <vt:lpstr>课程介绍</vt:lpstr>
      <vt:lpstr>课程介绍</vt:lpstr>
      <vt:lpstr>第1章 数据科学的基础理论</vt:lpstr>
      <vt:lpstr>第1章 数据科学的基础理论</vt:lpstr>
      <vt:lpstr>第1章 数据科学的基础理论</vt:lpstr>
      <vt:lpstr>PowerPoint 演示文稿</vt:lpstr>
      <vt:lpstr>第1章 基础理论</vt:lpstr>
      <vt:lpstr>第1章 数据科学的基础理论</vt:lpstr>
      <vt:lpstr>第1章 基础理论</vt:lpstr>
      <vt:lpstr>第1章 数据科学的基础理论</vt:lpstr>
      <vt:lpstr>第1章 数据科学的基础理论</vt:lpstr>
      <vt:lpstr>第1章 据科学的基础理论</vt:lpstr>
      <vt:lpstr>第1章 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基础理论</vt:lpstr>
      <vt:lpstr>第1章 基础理论</vt:lpstr>
      <vt:lpstr>第1章 基础理论</vt:lpstr>
      <vt:lpstr>第1章 基础理论</vt:lpstr>
      <vt:lpstr>第1章 基础理论</vt:lpstr>
      <vt:lpstr>第1章 基础理论</vt:lpstr>
      <vt:lpstr>第1章 基础理论</vt:lpstr>
      <vt:lpstr>第1章 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lpstr>第1章 数据科学的基础理论</vt:lpstr>
    </vt:vector>
  </TitlesOfParts>
  <Company>UC Berkeley</Company>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Architecture</dc:title>
  <dc:creator/>
  <cp:lastModifiedBy>WPS_1662112355</cp:lastModifiedBy>
  <cp:revision>1835</cp:revision>
  <cp:lastPrinted>1999-08-22T22:40:00Z</cp:lastPrinted>
  <dcterms:created xsi:type="dcterms:W3CDTF">1997-08-19T16:58:00Z</dcterms:created>
  <dcterms:modified xsi:type="dcterms:W3CDTF">2025-03-29T11:41:30Z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3E2B1C6E25C54BFF8474069605F54195_13</vt:lpwstr>
  </property>
</Properties>
</file>